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6" r:id="rId16"/>
    <p:sldId id="272" r:id="rId17"/>
    <p:sldId id="273" r:id="rId18"/>
    <p:sldId id="274" r:id="rId19"/>
    <p:sldId id="277" r:id="rId20"/>
    <p:sldId id="278" r:id="rId21"/>
    <p:sldId id="275" r:id="rId22"/>
    <p:sldId id="280" r:id="rId23"/>
    <p:sldId id="279" r:id="rId24"/>
    <p:sldId id="281" r:id="rId25"/>
    <p:sldId id="284" r:id="rId26"/>
    <p:sldId id="285" r:id="rId27"/>
    <p:sldId id="282" r:id="rId28"/>
    <p:sldId id="283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946" autoAdjust="0"/>
  </p:normalViewPr>
  <p:slideViewPr>
    <p:cSldViewPr>
      <p:cViewPr varScale="1">
        <p:scale>
          <a:sx n="72" d="100"/>
          <a:sy n="72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9BA73-FBFA-4CFA-8698-F5A53761D9DC}" type="datetimeFigureOut">
              <a:rPr lang="sr-Latn-RS" smtClean="0"/>
              <a:pPr/>
              <a:t>30.11.2013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83FF2-B0C2-4D72-981F-35ACC4F940DB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0647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83FF2-B0C2-4D72-981F-35ACC4F940DB}" type="slidenum">
              <a:rPr lang="sr-Latn-RS" smtClean="0"/>
              <a:pPr/>
              <a:t>10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68685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gif"/><Relationship Id="rId3" Type="http://schemas.openxmlformats.org/officeDocument/2006/relationships/image" Target="../media/image24.gif"/><Relationship Id="rId7" Type="http://schemas.openxmlformats.org/officeDocument/2006/relationships/image" Target="../media/image27.gif"/><Relationship Id="rId12" Type="http://schemas.openxmlformats.org/officeDocument/2006/relationships/image" Target="../media/image32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31.gif"/><Relationship Id="rId5" Type="http://schemas.openxmlformats.org/officeDocument/2006/relationships/image" Target="../media/image26.gif"/><Relationship Id="rId10" Type="http://schemas.openxmlformats.org/officeDocument/2006/relationships/image" Target="../media/image30.gif"/><Relationship Id="rId4" Type="http://schemas.openxmlformats.org/officeDocument/2006/relationships/image" Target="../media/image25.gif"/><Relationship Id="rId9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ME" dirty="0" smtClean="0"/>
              <a:t>Наставни предмет:Српски језик</a:t>
            </a:r>
          </a:p>
          <a:p>
            <a:r>
              <a:rPr lang="sr-Cyrl-ME" dirty="0" smtClean="0"/>
              <a:t>Наставна јединица:Градивни придеви</a:t>
            </a:r>
          </a:p>
          <a:p>
            <a:r>
              <a:rPr lang="sr-Cyrl-ME" dirty="0" smtClean="0"/>
              <a:t>Тип часа:обрада</a:t>
            </a:r>
          </a:p>
          <a:p>
            <a:r>
              <a:rPr lang="sr-Cyrl-ME" dirty="0" smtClean="0"/>
              <a:t>Узраст: четврти  разред</a:t>
            </a:r>
          </a:p>
          <a:p>
            <a:endParaRPr lang="sr-Cyrl-ME" dirty="0"/>
          </a:p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r>
              <a:rPr lang="sr-Cyrl-ME" dirty="0" smtClean="0"/>
              <a:t>                             Амела Куртагић</a:t>
            </a:r>
            <a:endParaRPr lang="sr-Latn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517771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828800"/>
            <a:ext cx="2895600" cy="452596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ME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</a:t>
            </a:r>
            <a:r>
              <a:rPr lang="sr-Cyrl-ME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ода</a:t>
            </a:r>
            <a:r>
              <a:rPr lang="sr-Cyrl-M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  </a:t>
            </a:r>
          </a:p>
          <a:p>
            <a:r>
              <a:rPr lang="sr-Cyrl-ME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с</a:t>
            </a:r>
            <a:r>
              <a:rPr lang="sr-Cyrl-ME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ребро</a:t>
            </a:r>
            <a:r>
              <a:rPr lang="sr-Cyrl-M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</a:t>
            </a:r>
          </a:p>
          <a:p>
            <a:r>
              <a:rPr lang="sr-Cyrl-ME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стакло </a:t>
            </a:r>
            <a:r>
              <a:rPr lang="sr-Cyrl-M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</a:t>
            </a:r>
          </a:p>
          <a:p>
            <a:r>
              <a:rPr lang="sr-Cyrl-ME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ч</a:t>
            </a:r>
            <a:r>
              <a:rPr lang="sr-Cyrl-ME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околада</a:t>
            </a:r>
            <a:r>
              <a:rPr lang="sr-Cyrl-M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</a:t>
            </a:r>
          </a:p>
          <a:p>
            <a:r>
              <a:rPr lang="sr-Cyrl-ME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Кожа</a:t>
            </a:r>
            <a:r>
              <a:rPr lang="sr-Cyrl-M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</a:t>
            </a:r>
          </a:p>
          <a:p>
            <a:r>
              <a:rPr lang="sr-Cyrl-M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sr-Cyrl-ME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папир</a:t>
            </a:r>
            <a:endParaRPr lang="sr-Latn-RS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bs-Cyrl-BA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sr-Cyrl-M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Додај одговарајућу реч насталу од градивних  именица .</a:t>
            </a:r>
            <a:endParaRPr lang="sr-Latn-R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828800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7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боје                                       ланчЕ                                      флаша                                     торта                                         каиш </a:t>
            </a:r>
          </a:p>
          <a:p>
            <a:r>
              <a:rPr lang="ru-RU" sz="27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МАРАМИЦЕ </a:t>
            </a:r>
            <a:r>
              <a:rPr lang="ru-RU" sz="27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</a:t>
            </a:r>
            <a:endParaRPr lang="ru-RU" sz="27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1905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ВОДЕНЕ</a:t>
            </a:r>
            <a:endParaRPr lang="sr-Latn-R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2743200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СТАКЛЕНА</a:t>
            </a:r>
            <a:endParaRPr lang="sr-Latn-R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2274332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СРЕБРНО</a:t>
            </a:r>
            <a:endParaRPr lang="sr-Latn-R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7707" y="311253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ЧОКОЛАДНА</a:t>
            </a:r>
            <a:endParaRPr lang="sr-Latn-R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5186" y="357419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КОЖНИ</a:t>
            </a:r>
            <a:endParaRPr lang="sr-Latn-R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9961" y="3952458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ПАПИРНЕ</a:t>
            </a:r>
            <a:endParaRPr lang="sr-Latn-R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286" y="1443334"/>
            <a:ext cx="33714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ME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ГРАДИВНЕ ИМЕНИЦЕ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2136" y="1367135"/>
            <a:ext cx="33457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r-Cyrl-ME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ГРАДИВНИ ПРИДЕВИ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30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7341E-7 L 0.34601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8844E-6 L 0.35295 -0.011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-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457E-6 L 0.36458 -0.000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2219 L 0.31198 -0.0240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91329E-6 L 0.33142 -0.046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2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4971E-6 L 0.38038 -0.0365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1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78035E-7 L 0.41163 -0.0106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09728" indent="0">
              <a:buNone/>
            </a:pPr>
            <a:r>
              <a:rPr lang="sr-Cyrl-ME" dirty="0" smtClean="0"/>
              <a:t>Придеви  који  казују  од  које  је  грађе(материје) нешто  направљено,односно  </a:t>
            </a:r>
            <a:r>
              <a:rPr lang="sr-Cyrl-ME" dirty="0" smtClean="0">
                <a:solidFill>
                  <a:srgbClr val="FF0000"/>
                </a:solidFill>
              </a:rPr>
              <a:t>од  чега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sr-Cyrl-ME" dirty="0" smtClean="0"/>
              <a:t>је називају се </a:t>
            </a:r>
            <a:r>
              <a:rPr lang="sr-Cyrl-ME" dirty="0" smtClean="0">
                <a:solidFill>
                  <a:srgbClr val="FF0000"/>
                </a:solidFill>
              </a:rPr>
              <a:t>градивни придеви</a:t>
            </a:r>
            <a:r>
              <a:rPr lang="sr-Cyrl-ME" dirty="0" smtClean="0"/>
              <a:t>.</a:t>
            </a:r>
          </a:p>
          <a:p>
            <a:endParaRPr lang="sr-Cyrl-ME" dirty="0" smtClean="0">
              <a:solidFill>
                <a:srgbClr val="7030A0"/>
              </a:solidFill>
            </a:endParaRPr>
          </a:p>
          <a:p>
            <a:r>
              <a:rPr lang="sr-Cyrl-ME" dirty="0" smtClean="0">
                <a:solidFill>
                  <a:srgbClr val="7030A0"/>
                </a:solidFill>
              </a:rPr>
              <a:t>Настају  од  градивних  именица </a:t>
            </a:r>
            <a:r>
              <a:rPr lang="sr-Cyrl-ME" dirty="0" smtClean="0"/>
              <a:t>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171" y="279370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sr-Latn-RS" dirty="0"/>
          </a:p>
        </p:txBody>
      </p:sp>
      <p:pic>
        <p:nvPicPr>
          <p:cNvPr id="2059" name="Picture 11" descr="C:\Users\Korisnik\AppData\Local\Microsoft\Windows\Temporary Internet Files\Content.IE5\RIL33851\MM900356605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9870"/>
            <a:ext cx="8096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Korisnik\AppData\Local\Microsoft\Windows\Temporary Internet Files\Content.IE5\75L89BJY\MM900336789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0833" y="214548"/>
            <a:ext cx="1509497" cy="22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Korisnik\AppData\Local\Microsoft\Windows\Temporary Internet Files\Content.IE5\2NA0PAN0\MM900236249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685" y="455530"/>
            <a:ext cx="762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Korisnik\AppData\Local\Microsoft\Windows\Temporary Internet Files\Content.IE5\2NA0PAN0\MM900041109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0"/>
            <a:ext cx="2732808" cy="131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Korisnik\AppData\Local\Microsoft\Windows\Temporary Internet Files\Content.IE5\2NA0PAN0\MM90028299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6439" y="2412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Korisnik\AppData\Local\Microsoft\Windows\Temporary Internet Files\Content.IE5\R87NPFYF\MM900288928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56342"/>
            <a:ext cx="2854171" cy="27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269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ME" dirty="0" smtClean="0"/>
          </a:p>
          <a:p>
            <a:pPr marL="109728" indent="0">
              <a:buNone/>
            </a:pPr>
            <a:r>
              <a:rPr lang="sr-Cyrl-ME" dirty="0"/>
              <a:t> </a:t>
            </a:r>
            <a:r>
              <a:rPr lang="sr-Cyrl-ME" dirty="0" smtClean="0"/>
              <a:t>         </a:t>
            </a:r>
          </a:p>
          <a:p>
            <a:pPr marL="109728" indent="0">
              <a:buNone/>
            </a:pPr>
            <a:r>
              <a:rPr lang="sr-Cyrl-ME" dirty="0" smtClean="0"/>
              <a:t>   </a:t>
            </a:r>
            <a:endParaRPr lang="sr-Latn-R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728" indent="0">
              <a:buNone/>
            </a:pP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Cyrl-ME" sz="3200" dirty="0" smtClean="0"/>
              <a:t>Трећи  задатак</a:t>
            </a:r>
            <a:r>
              <a:rPr lang="sr-Cyrl-ME" sz="3200" dirty="0"/>
              <a:t/>
            </a:r>
            <a:br>
              <a:rPr lang="sr-Cyrl-ME" sz="3200" dirty="0"/>
            </a:br>
            <a:r>
              <a:rPr lang="sr-Cyrl-ME" sz="3200" dirty="0" smtClean="0"/>
              <a:t>Додај  градивне  придеве  који  могу  стајати уз дате  именице.</a:t>
            </a:r>
            <a:endParaRPr lang="sr-Latn-RS" dirty="0"/>
          </a:p>
        </p:txBody>
      </p:sp>
      <p:pic>
        <p:nvPicPr>
          <p:cNvPr id="4" name="Picture 10" descr="zn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565400" cy="1560513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zn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565400" cy="1560513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zn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438400" cy="1560513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zn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2667000" cy="1560513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2181999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КАПУТ</a:t>
            </a:r>
            <a:endParaRPr lang="sr-Latn-R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449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5029200"/>
            <a:ext cx="1640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dirty="0" smtClean="0"/>
              <a:t>ПЛАСТИЧНИ</a:t>
            </a:r>
          </a:p>
          <a:p>
            <a:r>
              <a:rPr lang="sr-Cyrl-ME" dirty="0" smtClean="0"/>
              <a:t>ДРВЕНА</a:t>
            </a:r>
          </a:p>
          <a:p>
            <a:r>
              <a:rPr lang="sr-Cyrl-ME" dirty="0" smtClean="0"/>
              <a:t>КОЖНО</a:t>
            </a:r>
            <a:endParaRPr lang="sr-Latn-RS" dirty="0"/>
          </a:p>
        </p:txBody>
      </p:sp>
      <p:sp>
        <p:nvSpPr>
          <p:cNvPr id="14" name="TextBox 13"/>
          <p:cNvSpPr txBox="1"/>
          <p:nvPr/>
        </p:nvSpPr>
        <p:spPr>
          <a:xfrm>
            <a:off x="2819400" y="5257800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КУТИЈА</a:t>
            </a:r>
            <a:endParaRPr lang="sr-Latn-R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1752600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dirty="0" smtClean="0"/>
              <a:t>КОЖНО</a:t>
            </a:r>
          </a:p>
          <a:p>
            <a:r>
              <a:rPr lang="sr-Cyrl-ME" dirty="0" smtClean="0"/>
              <a:t>СВИЛЕНА </a:t>
            </a:r>
          </a:p>
          <a:p>
            <a:r>
              <a:rPr lang="sr-Cyrl-ME" dirty="0" smtClean="0"/>
              <a:t>ВУНЕНИ</a:t>
            </a:r>
            <a:endParaRPr lang="sr-Latn-R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429000"/>
            <a:ext cx="1648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dirty="0" smtClean="0"/>
              <a:t>ДРВЕНИ</a:t>
            </a:r>
          </a:p>
          <a:p>
            <a:r>
              <a:rPr lang="sr-Cyrl-ME" dirty="0" smtClean="0"/>
              <a:t>ПЛАСТИЧНО</a:t>
            </a:r>
          </a:p>
          <a:p>
            <a:r>
              <a:rPr lang="sr-Cyrl-ME" dirty="0" smtClean="0"/>
              <a:t>СТАКЛЕНА</a:t>
            </a:r>
            <a:endParaRPr lang="sr-Latn-RS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2514600"/>
            <a:ext cx="1109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dirty="0" smtClean="0"/>
              <a:t>КОЖНЕ</a:t>
            </a:r>
          </a:p>
          <a:p>
            <a:r>
              <a:rPr lang="sr-Cyrl-ME" dirty="0" smtClean="0"/>
              <a:t>ВУНЕНО</a:t>
            </a:r>
          </a:p>
          <a:p>
            <a:r>
              <a:rPr lang="sr-Cyrl-ME" dirty="0" smtClean="0"/>
              <a:t>ГУМЕНИ</a:t>
            </a:r>
            <a:endParaRPr lang="sr-Latn-RS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3657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БУРЕ</a:t>
            </a:r>
            <a:endParaRPr lang="sr-Latn-R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" name="Picture 10" descr="zn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565400" cy="1560513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934200" y="434340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ME" dirty="0" smtClean="0"/>
              <a:t>КОЖНА</a:t>
            </a:r>
          </a:p>
          <a:p>
            <a:r>
              <a:rPr lang="sr-Cyrl-ME" dirty="0" smtClean="0"/>
              <a:t>ВУНЕНО</a:t>
            </a:r>
          </a:p>
          <a:p>
            <a:r>
              <a:rPr lang="sr-Cyrl-ME" dirty="0" smtClean="0"/>
              <a:t>ГУМЕНИ</a:t>
            </a:r>
            <a:endParaRPr lang="sr-Latn-RS" dirty="0"/>
          </a:p>
        </p:txBody>
      </p:sp>
      <p:sp>
        <p:nvSpPr>
          <p:cNvPr id="23" name="TextBox 22"/>
          <p:cNvSpPr txBox="1"/>
          <p:nvPr/>
        </p:nvSpPr>
        <p:spPr>
          <a:xfrm>
            <a:off x="4419600" y="27432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РУКАВИЦЕ</a:t>
            </a:r>
            <a:endParaRPr lang="sr-Latn-R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4419600" y="4724400"/>
            <a:ext cx="182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ME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РУКАВИЦА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6076669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5" grpId="0" build="allAtOnce"/>
      <p:bldP spid="17" grpId="0" build="allAtOnce"/>
      <p:bldP spid="18" grpId="0" build="allAtOnce"/>
      <p:bldP spid="2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86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09728" indent="0">
              <a:buNone/>
            </a:pPr>
            <a:r>
              <a:rPr lang="sr-Cyrl-ME" dirty="0" smtClean="0">
                <a:solidFill>
                  <a:srgbClr val="C00000"/>
                </a:solidFill>
              </a:rPr>
              <a:t>ПРИДЕВИ  СЕ  У РОДУ И БРОЈУ СЛАЖУ  СА       ИМЕНИЦОМ  УЗ  КОЈУ  СТОЈЕ.</a:t>
            </a:r>
          </a:p>
          <a:p>
            <a:pPr marL="109728" indent="0">
              <a:buNone/>
            </a:pPr>
            <a:r>
              <a:rPr lang="sr-Cyrl-CS" sz="2800" dirty="0" smtClean="0">
                <a:solidFill>
                  <a:srgbClr val="CC0000"/>
                </a:solidFill>
                <a:cs typeface="Arial" charset="0"/>
              </a:rPr>
              <a:t>                         </a:t>
            </a:r>
            <a:r>
              <a:rPr lang="en-US" sz="2800" dirty="0" smtClean="0">
                <a:solidFill>
                  <a:srgbClr val="CC0000"/>
                </a:solidFill>
                <a:cs typeface="Arial" charset="0"/>
              </a:rPr>
              <a:t>                                     </a:t>
            </a:r>
            <a:endParaRPr lang="sr-Cyrl-CS" sz="2800" dirty="0" smtClean="0">
              <a:solidFill>
                <a:srgbClr val="CC0000"/>
              </a:solidFill>
              <a:cs typeface="Arial" charset="0"/>
            </a:endParaRPr>
          </a:p>
          <a:p>
            <a:pPr marL="109728" indent="0">
              <a:buNone/>
            </a:pPr>
            <a:r>
              <a:rPr lang="en-US" sz="2800" dirty="0" smtClean="0">
                <a:solidFill>
                  <a:srgbClr val="CC0000"/>
                </a:solidFill>
                <a:cs typeface="Arial" charset="0"/>
              </a:rPr>
              <a:t>                                                            </a:t>
            </a:r>
            <a:r>
              <a:rPr lang="sr-Cyrl-CS" sz="2800" dirty="0" smtClean="0">
                <a:solidFill>
                  <a:srgbClr val="CC0000"/>
                </a:solidFill>
                <a:cs typeface="Arial" charset="0"/>
              </a:rPr>
              <a:t>ТО</a:t>
            </a:r>
            <a:r>
              <a:rPr lang="bs-Cyrl-BA" sz="2800" dirty="0" smtClean="0">
                <a:solidFill>
                  <a:srgbClr val="CC0000"/>
                </a:solidFill>
                <a:cs typeface="Arial" charset="0"/>
              </a:rPr>
              <a:t>                   </a:t>
            </a:r>
            <a:endParaRPr lang="sr-Cyrl-CS" sz="2800" dirty="0" smtClean="0">
              <a:solidFill>
                <a:schemeClr val="tx1"/>
              </a:solidFill>
              <a:cs typeface="Arial" charset="0"/>
            </a:endParaRPr>
          </a:p>
          <a:p>
            <a:pPr marL="109728" indent="0">
              <a:buNone/>
            </a:pPr>
            <a:r>
              <a:rPr lang="sr-Cyrl-CS" sz="2800" dirty="0"/>
              <a:t>	</a:t>
            </a:r>
            <a:r>
              <a:rPr lang="en-US" sz="2800" dirty="0" smtClean="0"/>
              <a:t>                                                 </a:t>
            </a:r>
            <a:r>
              <a:rPr lang="sr-Cyrl-CS" sz="2400" dirty="0" smtClean="0">
                <a:solidFill>
                  <a:srgbClr val="CC0000"/>
                </a:solidFill>
                <a:cs typeface="Arial" charset="0"/>
              </a:rPr>
              <a:t>дрвен</a:t>
            </a:r>
            <a:r>
              <a:rPr lang="sr-Cyrl-CS" sz="2400" dirty="0" smtClean="0">
                <a:solidFill>
                  <a:srgbClr val="CC0000"/>
                </a:solidFill>
              </a:rPr>
              <a:t>о</a:t>
            </a:r>
            <a:r>
              <a:rPr lang="sr-Cyrl-CS" sz="2400" dirty="0" smtClean="0">
                <a:cs typeface="Arial" charset="0"/>
              </a:rPr>
              <a:t> </a:t>
            </a:r>
            <a:r>
              <a:rPr lang="sr-Cyrl-CS" sz="2400" dirty="0" smtClean="0"/>
              <a:t>буре</a:t>
            </a:r>
            <a:endParaRPr lang="sr-Cyrl-ME" dirty="0"/>
          </a:p>
          <a:p>
            <a:pPr marL="109728" indent="0">
              <a:buNone/>
            </a:pPr>
            <a:endParaRPr lang="sr-Cyrl-ME" dirty="0" smtClean="0"/>
          </a:p>
          <a:p>
            <a:pPr marL="109728" indent="0">
              <a:buNone/>
            </a:pPr>
            <a:endParaRPr lang="sr-Cyrl-ME" dirty="0"/>
          </a:p>
          <a:p>
            <a:pPr marL="109728" indent="0">
              <a:buNone/>
            </a:pPr>
            <a:endParaRPr lang="sr-Cyrl-ME" dirty="0" smtClean="0"/>
          </a:p>
          <a:p>
            <a:pPr marL="109728" indent="0">
              <a:buNone/>
            </a:pPr>
            <a:r>
              <a:rPr lang="sr-Cyrl-ME" dirty="0" smtClean="0"/>
              <a:t>              </a:t>
            </a:r>
            <a:endParaRPr lang="sr-Cyrl-M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sr-Cyrl-ME" dirty="0" smtClean="0"/>
              <a:t>РОД  И  БРОЈ  ПРИДЕВА</a:t>
            </a:r>
            <a:endParaRPr lang="sr-Latn-RS" dirty="0"/>
          </a:p>
        </p:txBody>
      </p:sp>
      <p:pic>
        <p:nvPicPr>
          <p:cNvPr id="4" name="Picture 6" descr="b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339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5791200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dirty="0" smtClean="0"/>
              <a:t>СРЕДЊИ</a:t>
            </a:r>
          </a:p>
          <a:p>
            <a:r>
              <a:rPr lang="bs-Cyrl-BA" dirty="0" smtClean="0"/>
              <a:t>РОД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38200" y="5867400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dirty="0" smtClean="0"/>
              <a:t>МУШКИ  </a:t>
            </a:r>
          </a:p>
          <a:p>
            <a:r>
              <a:rPr lang="bs-Cyrl-BA" dirty="0" smtClean="0"/>
              <a:t>РОД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5943600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dirty="0" smtClean="0"/>
              <a:t>ЖЕНСКИ</a:t>
            </a:r>
          </a:p>
          <a:p>
            <a:r>
              <a:rPr lang="bs-Cyrl-BA" dirty="0" smtClean="0"/>
              <a:t>РОД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8956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s-Cyrl-BA" sz="2800" dirty="0" smtClean="0">
              <a:solidFill>
                <a:schemeClr val="accent2"/>
              </a:solidFill>
            </a:endParaRPr>
          </a:p>
          <a:p>
            <a:r>
              <a:rPr lang="bs-Cyrl-BA" sz="2800" dirty="0" smtClean="0">
                <a:solidFill>
                  <a:schemeClr val="accent2"/>
                </a:solidFill>
              </a:rPr>
              <a:t>         ТАЈ</a:t>
            </a:r>
          </a:p>
          <a:p>
            <a:r>
              <a:rPr lang="bs-Cyrl-BA" sz="2800" dirty="0" smtClean="0">
                <a:solidFill>
                  <a:schemeClr val="accent2"/>
                </a:solidFill>
              </a:rPr>
              <a:t>златан</a:t>
            </a:r>
            <a:r>
              <a:rPr lang="bs-Cyrl-BA" dirty="0" smtClean="0"/>
              <a:t>  </a:t>
            </a:r>
            <a:r>
              <a:rPr lang="bs-Cyrl-BA" sz="2800" dirty="0" smtClean="0"/>
              <a:t>прстен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28194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solidFill>
                  <a:schemeClr val="accent2"/>
                </a:solidFill>
              </a:rPr>
              <a:t>         </a:t>
            </a:r>
            <a:r>
              <a:rPr lang="en-US" sz="2800" dirty="0" smtClean="0">
                <a:solidFill>
                  <a:schemeClr val="accent2"/>
                </a:solidFill>
              </a:rPr>
              <a:t>             </a:t>
            </a:r>
            <a:r>
              <a:rPr lang="bs-Cyrl-BA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        </a:t>
            </a:r>
            <a:r>
              <a:rPr lang="bs-Cyrl-BA" sz="28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         TA</a:t>
            </a:r>
          </a:p>
          <a:p>
            <a:r>
              <a:rPr lang="bs-Cyrl-BA" sz="2800" dirty="0" smtClean="0">
                <a:solidFill>
                  <a:schemeClr val="accent2"/>
                </a:solidFill>
              </a:rPr>
              <a:t>кожна</a:t>
            </a:r>
            <a:r>
              <a:rPr lang="bs-Cyrl-BA" sz="2800" dirty="0" smtClean="0"/>
              <a:t> ташна</a:t>
            </a:r>
            <a:endParaRPr lang="en-US" sz="2800" dirty="0"/>
          </a:p>
        </p:txBody>
      </p:sp>
      <p:pic>
        <p:nvPicPr>
          <p:cNvPr id="12" name="Picture 11" descr="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2362200" cy="1600200"/>
          </a:xfrm>
          <a:prstGeom prst="rect">
            <a:avLst/>
          </a:prstGeom>
        </p:spPr>
      </p:pic>
      <p:pic>
        <p:nvPicPr>
          <p:cNvPr id="1026" name="Picture 2" descr="C:\Users\Korisnik\AppData\Local\Microsoft\Windows\Temporary Internet Files\Content.IE5\HRAR06JJ\MC900019118[2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191000"/>
            <a:ext cx="1345082" cy="1624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0241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15240"/>
            <a:ext cx="8229600" cy="1143000"/>
          </a:xfrm>
          <a:solidFill>
            <a:srgbClr val="00B050"/>
          </a:solidFill>
        </p:spPr>
        <p:txBody>
          <a:bodyPr/>
          <a:lstStyle/>
          <a:p>
            <a:r>
              <a:rPr lang="sr-Cyrl-CS" dirty="0" smtClean="0">
                <a:solidFill>
                  <a:srgbClr val="CC0000"/>
                </a:solidFill>
                <a:cs typeface="Arial" charset="0"/>
              </a:rPr>
              <a:t>               РАЗМИСЛИ!</a:t>
            </a:r>
            <a:endParaRPr lang="en-US" dirty="0"/>
          </a:p>
        </p:txBody>
      </p:sp>
      <p:pic>
        <p:nvPicPr>
          <p:cNvPr id="5" name="Picture 7" descr="joc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3197657" cy="188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895600" y="20574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b="1" dirty="0" smtClean="0">
                <a:solidFill>
                  <a:srgbClr val="CC0000"/>
                </a:solidFill>
              </a:rPr>
              <a:t>златно</a:t>
            </a:r>
            <a:r>
              <a:rPr lang="sr-Cyrl-CS" b="1" dirty="0" smtClean="0"/>
              <a:t> дете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705600" y="2057400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b="1" dirty="0">
                <a:solidFill>
                  <a:srgbClr val="CC0000"/>
                </a:solidFill>
              </a:rPr>
              <a:t>з</a:t>
            </a:r>
            <a:r>
              <a:rPr lang="sr-Cyrl-CS" b="1" dirty="0" smtClean="0">
                <a:solidFill>
                  <a:srgbClr val="CC0000"/>
                </a:solidFill>
              </a:rPr>
              <a:t>лат</a:t>
            </a:r>
            <a:r>
              <a:rPr lang="sr-Cyrl-ME" b="1" dirty="0" smtClean="0">
                <a:solidFill>
                  <a:srgbClr val="CC0000"/>
                </a:solidFill>
              </a:rPr>
              <a:t>на</a:t>
            </a:r>
            <a:r>
              <a:rPr lang="sr-Cyrl-CS" b="1" dirty="0"/>
              <a:t> </a:t>
            </a:r>
            <a:r>
              <a:rPr lang="sr-Cyrl-CS" b="1" dirty="0" smtClean="0"/>
              <a:t>медаља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83390" y="3386225"/>
            <a:ext cx="533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800" dirty="0" smtClean="0">
                <a:cs typeface="Arial" charset="0"/>
              </a:rPr>
              <a:t>Петар  је </a:t>
            </a:r>
            <a:r>
              <a:rPr lang="sr-Cyrl-CS" sz="2800" dirty="0" smtClean="0">
                <a:solidFill>
                  <a:srgbClr val="CC0000"/>
                </a:solidFill>
                <a:cs typeface="Arial" charset="0"/>
              </a:rPr>
              <a:t>златно</a:t>
            </a:r>
            <a:r>
              <a:rPr lang="sr-Cyrl-CS" sz="2800" dirty="0" smtClean="0">
                <a:cs typeface="Arial" charset="0"/>
              </a:rPr>
              <a:t> дете.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83390" y="4038600"/>
            <a:ext cx="4966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sz="2400" dirty="0" smtClean="0">
                <a:cs typeface="Arial" charset="0"/>
              </a:rPr>
              <a:t>Да ли је ово градивни придев?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83390" y="4648200"/>
            <a:ext cx="8624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C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Ово </a:t>
            </a:r>
            <a:r>
              <a:rPr lang="bs-Cyrl-B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је </a:t>
            </a:r>
            <a:r>
              <a:rPr lang="sr-Cyrl-C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описни придев , </a:t>
            </a:r>
            <a:r>
              <a:rPr lang="sr-Cyrl-C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јер показује особину, а не материју од чега је нешто направљено.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1143000"/>
            <a:ext cx="1447800" cy="26892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1026" name="Picture 2" descr="C:\Users\Korisnik\AppData\Local\Microsoft\Windows\Temporary Internet Files\Content.IE5\2NA0PAN0\MM90028365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" y="3048000"/>
            <a:ext cx="2071688" cy="29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risnik\AppData\Local\Microsoft\Windows\Temporary Internet Files\Content.IE5\R87NPFYF\MM900283884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6013" y="3000464"/>
            <a:ext cx="3692769" cy="301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752600" y="1447800"/>
            <a:ext cx="3276600" cy="1905000"/>
          </a:xfrm>
          <a:prstGeom prst="wedgeEllipseCallout">
            <a:avLst>
              <a:gd name="adj1" fmla="val -28561"/>
              <a:gd name="adj2" fmla="val 617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Oval Callout 4"/>
          <p:cNvSpPr/>
          <p:nvPr/>
        </p:nvSpPr>
        <p:spPr>
          <a:xfrm flipH="1">
            <a:off x="5038578" y="1033976"/>
            <a:ext cx="3352800" cy="182880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TextBox 5"/>
          <p:cNvSpPr txBox="1"/>
          <p:nvPr/>
        </p:nvSpPr>
        <p:spPr>
          <a:xfrm>
            <a:off x="2095500" y="1800135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Мама ми је јутрос купила гумену лопту.</a:t>
            </a:r>
            <a:endParaRPr lang="sr-Latn-R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1524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8" name="TextBox 7"/>
          <p:cNvSpPr txBox="1"/>
          <p:nvPr/>
        </p:nvSpPr>
        <p:spPr>
          <a:xfrm>
            <a:off x="5390271" y="1298032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Често ми говоре да имам челичне мишиће.</a:t>
            </a:r>
            <a:endParaRPr lang="sr-Latn-R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01228" y="2862776"/>
            <a:ext cx="99917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9667" y="1964616"/>
            <a:ext cx="1371600" cy="20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1700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bs-Cyrl-BA" dirty="0" smtClean="0"/>
              <a:t>Четврти  задатак - а</a:t>
            </a:r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C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10800000" flipV="1">
            <a:off x="0" y="1295400"/>
            <a:ext cx="8991600" cy="34163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Подвуци градивне придеве у следећим реченицама: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Мама је купила Миши нову перјану јакну.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Уморни старац је сео на дрвену столицу.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Храбри витез је отворио гвоздену капију и ушао у велику просторију.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Дина је узела свог плишаног меду и отишла на спавање.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sr-Cyrl-C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Ивана је данас имала леп вунени џемпер и кожну јакну на себи.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Cyrl-CS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618" y="1447800"/>
            <a:ext cx="9144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Мама је купила Миши нову </a:t>
            </a:r>
            <a:r>
              <a:rPr kumimoji="0" lang="sr-Cyrl-CS" sz="2800" b="1" i="0" u="sng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перјану</a:t>
            </a: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јакну.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Уморни старац је сео на </a:t>
            </a:r>
            <a:r>
              <a:rPr kumimoji="0" lang="sr-Cyrl-CS" sz="2800" b="1" i="0" u="sng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дрвену</a:t>
            </a: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столицу.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Храбри витез је отворио </a:t>
            </a:r>
            <a:r>
              <a:rPr kumimoji="0" lang="sr-Cyrl-CS" sz="2800" b="1" i="0" u="sng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гвоздену</a:t>
            </a: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капију и ушао у велику просторију.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Cyrl-C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ина је узела свог </a:t>
            </a:r>
            <a:r>
              <a:rPr kumimoji="0" lang="sr-Cyrl-CS" sz="2800" b="1" i="0" u="sng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плишаног</a:t>
            </a: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меду и отишла на спавање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Cyrl-C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Ивана је данас имала леп </a:t>
            </a:r>
            <a:r>
              <a:rPr lang="sr-Cyrl-CS" sz="2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вунени</a:t>
            </a:r>
            <a:r>
              <a:rPr lang="sr-Cyrl-C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џемпер </a:t>
            </a:r>
            <a:r>
              <a:rPr lang="sr-Cyrl-M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  <a:r>
              <a:rPr lang="sr-Cyrl-ME" sz="2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кожну</a:t>
            </a:r>
            <a:r>
              <a:rPr lang="sr-Cyrl-M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јакну </a:t>
            </a:r>
            <a:r>
              <a:rPr lang="sr-Cyrl-C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себи.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225247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Подвуци реченице у којима је употребљен градивни придев:</a:t>
            </a:r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Cyrl-C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а) Златно сунце обасјало је брда и долине.</a:t>
            </a:r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б) Маја је за рођендан добила кожне сандале.</a:t>
            </a:r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в) Провели смо лето на пешчаној плажи.</a:t>
            </a:r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г) Изабрали смо златну средину.</a:t>
            </a:r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д) Победила је његова челична воља.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0386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7232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dirty="0" smtClean="0"/>
              <a:t>Четврти  задатак -б</a:t>
            </a:r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90500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а) Златно сунце је обасјало брда и долине.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kumimoji="0" lang="sr-Cyrl-CS" sz="2800" b="1" i="0" u="sng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Маја је за рођендан добила кожне сандале.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kumimoji="0" lang="sr-Cyrl-CS" sz="2800" b="1" i="0" u="sng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Провели смо лето  на пешчаној плажи.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г) Изабрали смо златну средину.</a:t>
            </a:r>
            <a:endParaRPr kumimoji="0" lang="en-U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CS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д) Победила је његова челична воља.</a:t>
            </a:r>
            <a:endParaRPr kumimoji="0" lang="sr-Cyrl-CS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bs-Cyrl-BA" dirty="0" smtClean="0"/>
              <a:t>Помоћу  мапе  ума  прикажите  шта смо све  научили  о придевима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bs-Cyrl-BA" dirty="0" smtClean="0"/>
              <a:t>МАПА   УМА</a:t>
            </a:r>
            <a:endParaRPr lang="en-US" dirty="0"/>
          </a:p>
        </p:txBody>
      </p:sp>
      <p:pic>
        <p:nvPicPr>
          <p:cNvPr id="5" name="Picture 4" descr="IMG_3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62200"/>
            <a:ext cx="9144000" cy="4495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0"/>
            <a:ext cx="4953000" cy="6858000"/>
          </a:xfrm>
          <a:prstGeom prst="rect">
            <a:avLst/>
          </a:prstGeom>
        </p:spPr>
      </p:pic>
      <p:pic>
        <p:nvPicPr>
          <p:cNvPr id="3" name="Picture 2" descr="IMG_3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71600" y="0"/>
            <a:ext cx="58674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sr-Cyrl-ME" dirty="0" smtClean="0"/>
              <a:t>ГРАДИВНИ  ПРИДЕВИ</a:t>
            </a:r>
            <a:endParaRPr lang="sr-Latn-RS" dirty="0"/>
          </a:p>
        </p:txBody>
      </p:sp>
      <p:pic>
        <p:nvPicPr>
          <p:cNvPr id="2050" name="Picture 2" descr="C:\Users\Korisnik\AppData\Local\Microsoft\Windows\Temporary Internet Files\Content.IE5\YOM333EA\MC900088956[1]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667000"/>
            <a:ext cx="51054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5307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9" name="Picture 8" descr="IMG_3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sr-Latn-RS" sz="6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Korisnik\AppData\Local\Microsoft\Windows\Temporary Internet Files\Content.IE5\75L89BJY\MM900395729[2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378264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risnik\AppData\Local\Microsoft\Windows\Temporary Internet Files\Content.IE5\2NA0PAN0\MM900185588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2539"/>
            <a:ext cx="1890713" cy="11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orisnik\AppData\Local\Microsoft\Windows\Temporary Internet Files\Content.IE5\R87NPFYF\MM900395712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5325012" cy="26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orisnik\AppData\Local\Microsoft\Windows\Temporary Internet Files\Content.IE5\RIL33851\MM90035474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332" y="990599"/>
            <a:ext cx="9296400" cy="16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orisnik\AppData\Local\Microsoft\Windows\Temporary Internet Files\Content.IE5\RIL33851\MM900288928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4817" y="3707175"/>
            <a:ext cx="3367088" cy="31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Korisnik\AppData\Local\Microsoft\Windows\Temporary Internet Files\Content.IE5\75L89BJY\MM900041090[2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3572" y="2223892"/>
            <a:ext cx="2023428" cy="19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Korisnik\AppData\Local\Microsoft\Windows\Temporary Internet Files\Content.IE5\2NA0PAN0\MM900284089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131" y="2040766"/>
            <a:ext cx="236220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Korisnik\AppData\Local\Microsoft\Windows\Temporary Internet Files\Content.IE5\R87NPFYF\MM900395769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157" y="-152400"/>
            <a:ext cx="736796" cy="14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Korisnik\AppData\Local\Microsoft\Windows\Temporary Internet Files\Content.IE5\RIL33851\MM900318055[1]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1887" y="5083305"/>
            <a:ext cx="3201713" cy="17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Korisnik\AppData\Local\Microsoft\Windows\Temporary Internet Files\Content.IE5\75L89BJY\MM900283729[1]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457200"/>
            <a:ext cx="2133600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Korisnik\AppData\Local\Microsoft\Windows\Temporary Internet Files\Content.IE5\2NA0PAN0\MM900046584[1]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6" y="2244992"/>
            <a:ext cx="4839232" cy="29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Korisnik\AppData\Local\Microsoft\Windows\Temporary Internet Files\Content.IE5\R87NPFYF\MM900365304[1]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881" y="2326225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8091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343400" cy="5715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s-Cyrl-BA" sz="3600" dirty="0" smtClean="0"/>
              <a:t>Овако  је  било  код  нас  на  часу</a:t>
            </a:r>
            <a:endParaRPr lang="en-US" sz="3600" dirty="0"/>
          </a:p>
        </p:txBody>
      </p:sp>
      <p:pic>
        <p:nvPicPr>
          <p:cNvPr id="5" name="Picture 4" descr="IMG_3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57800" cy="3810000"/>
          </a:xfrm>
          <a:prstGeom prst="rect">
            <a:avLst/>
          </a:prstGeom>
        </p:spPr>
      </p:pic>
      <p:pic>
        <p:nvPicPr>
          <p:cNvPr id="7" name="Picture 6" descr="DSC_8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57600"/>
            <a:ext cx="3810000" cy="3200400"/>
          </a:xfrm>
          <a:prstGeom prst="rect">
            <a:avLst/>
          </a:prstGeom>
        </p:spPr>
      </p:pic>
      <p:pic>
        <p:nvPicPr>
          <p:cNvPr id="11" name="Picture 10" descr="DSC_8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3657600"/>
            <a:ext cx="5410200" cy="3200400"/>
          </a:xfrm>
          <a:prstGeom prst="rect">
            <a:avLst/>
          </a:prstGeom>
        </p:spPr>
      </p:pic>
      <p:pic>
        <p:nvPicPr>
          <p:cNvPr id="12" name="Picture 11" descr="DSC_9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0"/>
            <a:ext cx="4495800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62400" cy="3505200"/>
          </a:xfrm>
          <a:prstGeom prst="rect">
            <a:avLst/>
          </a:prstGeom>
        </p:spPr>
      </p:pic>
      <p:pic>
        <p:nvPicPr>
          <p:cNvPr id="3" name="Picture 2" descr="IMG_3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0"/>
            <a:ext cx="5257800" cy="3429000"/>
          </a:xfrm>
          <a:prstGeom prst="rect">
            <a:avLst/>
          </a:prstGeom>
        </p:spPr>
      </p:pic>
      <p:pic>
        <p:nvPicPr>
          <p:cNvPr id="4" name="Picture 3" descr="IMG_34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5200"/>
            <a:ext cx="3962400" cy="3352800"/>
          </a:xfrm>
          <a:prstGeom prst="rect">
            <a:avLst/>
          </a:prstGeom>
        </p:spPr>
      </p:pic>
      <p:pic>
        <p:nvPicPr>
          <p:cNvPr id="5" name="Picture 4" descr="IMG_34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3352800"/>
            <a:ext cx="5257800" cy="350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9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pic>
        <p:nvPicPr>
          <p:cNvPr id="3" name="Picture 2" descr="DSC_89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0"/>
            <a:ext cx="4953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9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43400" cy="6858000"/>
          </a:xfrm>
          <a:prstGeom prst="rect">
            <a:avLst/>
          </a:prstGeom>
        </p:spPr>
      </p:pic>
      <p:pic>
        <p:nvPicPr>
          <p:cNvPr id="3" name="Picture 2" descr="IMG_3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0"/>
            <a:ext cx="4953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0"/>
            <a:ext cx="6248400" cy="6858000"/>
          </a:xfrm>
          <a:prstGeom prst="rect">
            <a:avLst/>
          </a:prstGeom>
        </p:spPr>
      </p:pic>
      <p:pic>
        <p:nvPicPr>
          <p:cNvPr id="7" name="Picture 6" descr="DSC_9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8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8" y="1493837"/>
            <a:ext cx="8229600" cy="4525963"/>
          </a:xfrm>
        </p:spPr>
        <p:txBody>
          <a:bodyPr/>
          <a:lstStyle/>
          <a:p>
            <a:r>
              <a:rPr lang="sr-Cyrl-ME" dirty="0" smtClean="0">
                <a:solidFill>
                  <a:srgbClr val="FF0000"/>
                </a:solidFill>
              </a:rPr>
              <a:t>Придеви  су  речи које стоје уз именицу и казују :</a:t>
            </a:r>
          </a:p>
          <a:p>
            <a:r>
              <a:rPr lang="sr-Cyrl-ME" dirty="0" smtClean="0">
                <a:solidFill>
                  <a:srgbClr val="00B050"/>
                </a:solidFill>
              </a:rPr>
              <a:t>какво је нешто,неко- описни придеви </a:t>
            </a:r>
            <a:r>
              <a:rPr lang="sr-Cyrl-ME" dirty="0" smtClean="0"/>
              <a:t>и </a:t>
            </a:r>
          </a:p>
          <a:p>
            <a:r>
              <a:rPr lang="sr-Cyrl-ME" dirty="0">
                <a:solidFill>
                  <a:srgbClr val="002060"/>
                </a:solidFill>
              </a:rPr>
              <a:t>ч</a:t>
            </a:r>
            <a:r>
              <a:rPr lang="sr-Cyrl-ME" dirty="0" smtClean="0">
                <a:solidFill>
                  <a:srgbClr val="002060"/>
                </a:solidFill>
              </a:rPr>
              <a:t>ије је нешто,неко- присвојни  придеви</a:t>
            </a:r>
            <a:endParaRPr lang="sr-Latn-R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Шта  су  придеви ?</a:t>
            </a:r>
            <a:endParaRPr lang="sr-Latn-R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0" y="3886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Right Arrow 8"/>
          <p:cNvSpPr/>
          <p:nvPr/>
        </p:nvSpPr>
        <p:spPr>
          <a:xfrm>
            <a:off x="3048000" y="5181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4495800" y="5257800"/>
            <a:ext cx="1371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ME" dirty="0" smtClean="0"/>
              <a:t>ЧИЈЕ ЈЕ ?</a:t>
            </a:r>
            <a:endParaRPr lang="sr-Latn-R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3733800"/>
            <a:ext cx="15478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ME" dirty="0" smtClean="0"/>
              <a:t>ОПИСНИ ПРИДЕВИ</a:t>
            </a:r>
            <a:endParaRPr lang="sr-Latn-RS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3886200"/>
            <a:ext cx="1447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ME" dirty="0" smtClean="0"/>
              <a:t>КАКВО ЈЕ?</a:t>
            </a:r>
            <a:endParaRPr lang="sr-Latn-RS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5029200"/>
            <a:ext cx="154080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ME" dirty="0" smtClean="0"/>
              <a:t>ПРИСВОЈНИ</a:t>
            </a:r>
          </a:p>
          <a:p>
            <a:r>
              <a:rPr lang="sr-Cyrl-ME" dirty="0" smtClean="0"/>
              <a:t>ПРИДЕВИ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039592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r-Cyrl-ME" dirty="0" smtClean="0">
                <a:solidFill>
                  <a:srgbClr val="C00000"/>
                </a:solidFill>
              </a:rPr>
              <a:t>Задатак  за  групе </a:t>
            </a:r>
            <a:endParaRPr lang="sr-Latn-RS" dirty="0">
              <a:solidFill>
                <a:srgbClr val="C00000"/>
              </a:solidFill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914400" y="2057400"/>
            <a:ext cx="7239000" cy="3962400"/>
          </a:xfrm>
          <a:prstGeom prst="horizontalScroll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ME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*</a:t>
            </a:r>
            <a:r>
              <a:rPr lang="sr-Cyrl-ME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Пронађи  скривену  реч  и  откриј која реч је уљез </a:t>
            </a:r>
          </a:p>
          <a:p>
            <a:pPr algn="ctr"/>
            <a:r>
              <a:rPr lang="sr-Cyrl-ME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*Да  ли </a:t>
            </a:r>
            <a:r>
              <a:rPr lang="bs-Cyrl-B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ИЗДВОЈЕНЕ</a:t>
            </a:r>
            <a:r>
              <a:rPr lang="sr-Cyrl-ME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речи  У РЕЧЕНИЦАМА  припадају истој  врсти  речи ?</a:t>
            </a:r>
            <a:endParaRPr lang="sr-Latn-R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181600"/>
            <a:ext cx="142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ME" dirty="0" smtClean="0">
                <a:solidFill>
                  <a:schemeClr val="accent1">
                    <a:lumMod val="50000"/>
                  </a:schemeClr>
                </a:solidFill>
              </a:rPr>
              <a:t>ОБРАЗЛОЖИ</a:t>
            </a: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559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pPr marL="45720" indent="0">
              <a:buNone/>
            </a:pPr>
            <a:endParaRPr lang="sr-Cyrl-ME" dirty="0"/>
          </a:p>
          <a:p>
            <a:pPr marL="45720" indent="0">
              <a:buNone/>
            </a:pPr>
            <a:r>
              <a:rPr lang="sr-Cyrl-ME" dirty="0" smtClean="0"/>
              <a:t>   </a:t>
            </a:r>
            <a:r>
              <a:rPr lang="sr-Cyrl-ME" sz="4000" dirty="0" smtClean="0"/>
              <a:t>Тата  је  направио  ограду од </a:t>
            </a:r>
            <a:r>
              <a:rPr lang="sr-Cyrl-ME" sz="4000" dirty="0" smtClean="0">
                <a:solidFill>
                  <a:srgbClr val="C00000"/>
                </a:solidFill>
              </a:rPr>
              <a:t>дрвета.</a:t>
            </a:r>
          </a:p>
          <a:p>
            <a:r>
              <a:rPr lang="sr-Cyrl-ME" sz="4000" dirty="0" smtClean="0"/>
              <a:t>Хамза  је  направио </a:t>
            </a:r>
            <a:r>
              <a:rPr lang="sr-Cyrl-ME" sz="4000" dirty="0" smtClean="0">
                <a:solidFill>
                  <a:srgbClr val="FF0000"/>
                </a:solidFill>
              </a:rPr>
              <a:t>дрвену</a:t>
            </a:r>
            <a:r>
              <a:rPr lang="sr-Cyrl-ME" sz="4000" dirty="0" smtClean="0"/>
              <a:t> ограду</a:t>
            </a:r>
            <a:r>
              <a:rPr lang="sr-Cyrl-ME" dirty="0" smtClean="0"/>
              <a:t>.</a:t>
            </a:r>
            <a:endParaRPr lang="sr-Latn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sr-Cyrl-ME" dirty="0" smtClean="0">
                <a:solidFill>
                  <a:schemeClr val="accent2">
                    <a:lumMod val="50000"/>
                  </a:schemeClr>
                </a:solidFill>
              </a:rPr>
              <a:t>1.  ГРУПА</a:t>
            </a:r>
            <a:endParaRPr lang="sr-Latn-R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762000" y="1371600"/>
            <a:ext cx="1981200" cy="1522268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ЛУПАК</a:t>
            </a:r>
            <a:endParaRPr lang="sr-Latn-RS" dirty="0"/>
          </a:p>
        </p:txBody>
      </p:sp>
      <p:sp>
        <p:nvSpPr>
          <p:cNvPr id="5" name="Explosion 1 4"/>
          <p:cNvSpPr/>
          <p:nvPr/>
        </p:nvSpPr>
        <p:spPr>
          <a:xfrm>
            <a:off x="3733800" y="1600200"/>
            <a:ext cx="1828661" cy="1255568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ВРДО</a:t>
            </a:r>
            <a:endParaRPr lang="sr-Latn-RS" dirty="0"/>
          </a:p>
        </p:txBody>
      </p:sp>
      <p:sp>
        <p:nvSpPr>
          <p:cNvPr id="6" name="Explosion 1 5"/>
          <p:cNvSpPr/>
          <p:nvPr/>
        </p:nvSpPr>
        <p:spPr>
          <a:xfrm>
            <a:off x="6172200" y="1447800"/>
            <a:ext cx="2438400" cy="1482436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СЛОИТЦА</a:t>
            </a:r>
            <a:endParaRPr lang="sr-Latn-RS" dirty="0"/>
          </a:p>
        </p:txBody>
      </p:sp>
      <p:sp>
        <p:nvSpPr>
          <p:cNvPr id="7" name="Down Arrow 6"/>
          <p:cNvSpPr/>
          <p:nvPr/>
        </p:nvSpPr>
        <p:spPr>
          <a:xfrm>
            <a:off x="1510284" y="2812473"/>
            <a:ext cx="484632" cy="7689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Down Arrow 7"/>
          <p:cNvSpPr/>
          <p:nvPr/>
        </p:nvSpPr>
        <p:spPr>
          <a:xfrm>
            <a:off x="4405952" y="2721552"/>
            <a:ext cx="484632" cy="7074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Down Arrow 8"/>
          <p:cNvSpPr/>
          <p:nvPr/>
        </p:nvSpPr>
        <p:spPr>
          <a:xfrm>
            <a:off x="7162800" y="2743200"/>
            <a:ext cx="484632" cy="879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Oval 9"/>
          <p:cNvSpPr/>
          <p:nvPr/>
        </p:nvSpPr>
        <p:spPr>
          <a:xfrm>
            <a:off x="914400" y="3581400"/>
            <a:ext cx="1600200" cy="928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КЛУПА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29136" y="3480955"/>
            <a:ext cx="1638264" cy="1028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ДРВО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399" y="3581400"/>
            <a:ext cx="205740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СТОЛИЦА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5183382" y="5943600"/>
            <a:ext cx="1216152" cy="5029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921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endParaRPr lang="sr-Cyrl-ME" dirty="0"/>
          </a:p>
          <a:p>
            <a:endParaRPr lang="sr-Cyrl-ME" dirty="0" smtClean="0"/>
          </a:p>
          <a:p>
            <a:endParaRPr lang="sr-Cyrl-ME" dirty="0" smtClean="0"/>
          </a:p>
          <a:p>
            <a:endParaRPr lang="sr-Cyrl-ME" dirty="0"/>
          </a:p>
          <a:p>
            <a:r>
              <a:rPr lang="sr-Cyrl-ME" dirty="0" smtClean="0"/>
              <a:t>Мама је купила  мараму од </a:t>
            </a:r>
            <a:r>
              <a:rPr lang="sr-Cyrl-ME" dirty="0" smtClean="0">
                <a:solidFill>
                  <a:srgbClr val="FF0000"/>
                </a:solidFill>
              </a:rPr>
              <a:t>свиле </a:t>
            </a:r>
            <a:r>
              <a:rPr lang="sr-Cyrl-ME" dirty="0" smtClean="0"/>
              <a:t>.</a:t>
            </a:r>
          </a:p>
          <a:p>
            <a:r>
              <a:rPr lang="sr-Cyrl-ME" dirty="0" smtClean="0"/>
              <a:t>Маја  је  добила </a:t>
            </a:r>
            <a:r>
              <a:rPr lang="sr-Cyrl-ME" dirty="0" smtClean="0">
                <a:solidFill>
                  <a:srgbClr val="FF0000"/>
                </a:solidFill>
              </a:rPr>
              <a:t>свилену</a:t>
            </a:r>
            <a:r>
              <a:rPr lang="sr-Cyrl-ME" dirty="0" smtClean="0"/>
              <a:t> мараму.</a:t>
            </a:r>
            <a:endParaRPr lang="sr-Latn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sr-Cyrl-ME" dirty="0" smtClean="0"/>
              <a:t>2. група</a:t>
            </a:r>
            <a:endParaRPr lang="sr-Latn-RS" dirty="0"/>
          </a:p>
        </p:txBody>
      </p:sp>
      <p:sp>
        <p:nvSpPr>
          <p:cNvPr id="4" name="Explosion 1 3"/>
          <p:cNvSpPr/>
          <p:nvPr/>
        </p:nvSpPr>
        <p:spPr>
          <a:xfrm>
            <a:off x="990600" y="990600"/>
            <a:ext cx="1828800" cy="1336964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ЛИСВА</a:t>
            </a:r>
            <a:endParaRPr lang="sr-Latn-RS" dirty="0"/>
          </a:p>
        </p:txBody>
      </p:sp>
      <p:sp>
        <p:nvSpPr>
          <p:cNvPr id="5" name="Explosion 1 4"/>
          <p:cNvSpPr/>
          <p:nvPr/>
        </p:nvSpPr>
        <p:spPr>
          <a:xfrm>
            <a:off x="3810000" y="1143000"/>
            <a:ext cx="2130552" cy="1246909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РАМАМА</a:t>
            </a:r>
            <a:endParaRPr lang="sr-Latn-RS" dirty="0"/>
          </a:p>
        </p:txBody>
      </p:sp>
      <p:sp>
        <p:nvSpPr>
          <p:cNvPr id="6" name="Explosion 1 5"/>
          <p:cNvSpPr/>
          <p:nvPr/>
        </p:nvSpPr>
        <p:spPr>
          <a:xfrm>
            <a:off x="6934200" y="1143000"/>
            <a:ext cx="1676400" cy="1281545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ВЕСАЗ</a:t>
            </a:r>
            <a:endParaRPr lang="sr-Latn-RS" dirty="0"/>
          </a:p>
        </p:txBody>
      </p:sp>
      <p:sp>
        <p:nvSpPr>
          <p:cNvPr id="7" name="Down Arrow 6"/>
          <p:cNvSpPr/>
          <p:nvPr/>
        </p:nvSpPr>
        <p:spPr>
          <a:xfrm>
            <a:off x="1700783" y="2089404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Down Arrow 7"/>
          <p:cNvSpPr/>
          <p:nvPr/>
        </p:nvSpPr>
        <p:spPr>
          <a:xfrm>
            <a:off x="4634484" y="2133600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Down Arrow 9"/>
          <p:cNvSpPr/>
          <p:nvPr/>
        </p:nvSpPr>
        <p:spPr>
          <a:xfrm>
            <a:off x="7529807" y="2186386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Oval 10"/>
          <p:cNvSpPr/>
          <p:nvPr/>
        </p:nvSpPr>
        <p:spPr>
          <a:xfrm>
            <a:off x="1219200" y="3164794"/>
            <a:ext cx="16002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dirty="0" smtClean="0"/>
              <a:t>СВИЛА</a:t>
            </a:r>
            <a:endParaRPr lang="sr-Latn-RS" dirty="0"/>
          </a:p>
        </p:txBody>
      </p:sp>
      <p:sp>
        <p:nvSpPr>
          <p:cNvPr id="12" name="Oval 11"/>
          <p:cNvSpPr/>
          <p:nvPr/>
        </p:nvSpPr>
        <p:spPr>
          <a:xfrm>
            <a:off x="3810000" y="32004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МАРАМА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34200" y="3247921"/>
            <a:ext cx="152399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ЗАВЕСА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>
            <a:off x="4724400" y="5562600"/>
            <a:ext cx="1216152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094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436" y="1555609"/>
            <a:ext cx="8229600" cy="4159392"/>
          </a:xfrm>
        </p:spPr>
        <p:txBody>
          <a:bodyPr anchor="b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Cyrl-ME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Патуљци су  правили  кућу од </a:t>
            </a:r>
            <a:r>
              <a:rPr lang="sr-Cyrl-ME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песка</a:t>
            </a:r>
            <a:r>
              <a:rPr lang="sr-Cyrl-ME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sr-Cyrl-ME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r>
              <a:rPr lang="bs-Cyrl-BA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Деца  трче  по  </a:t>
            </a:r>
            <a:r>
              <a:rPr lang="bs-Cyrl-B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пешчаној  </a:t>
            </a:r>
            <a:r>
              <a:rPr lang="bs-Cyrl-BA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стази.</a:t>
            </a:r>
            <a:endParaRPr lang="sr-Latn-R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sr-Cyrl-ME" dirty="0" smtClean="0"/>
              <a:t>3. ГРУПА</a:t>
            </a:r>
            <a:endParaRPr lang="sr-Latn-RS" dirty="0"/>
          </a:p>
        </p:txBody>
      </p:sp>
      <p:sp>
        <p:nvSpPr>
          <p:cNvPr id="4" name="Explosion 1 3"/>
          <p:cNvSpPr/>
          <p:nvPr/>
        </p:nvSpPr>
        <p:spPr>
          <a:xfrm>
            <a:off x="990600" y="914400"/>
            <a:ext cx="1600200" cy="1600200"/>
          </a:xfrm>
          <a:prstGeom prst="irregularSeal1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ШИКА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3955334" y="685801"/>
            <a:ext cx="1607266" cy="1447800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СЕГН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553200" y="762000"/>
            <a:ext cx="1828800" cy="1447800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r>
              <a:rPr lang="bs-Cyrl-BA" dirty="0" smtClean="0">
                <a:solidFill>
                  <a:schemeClr val="tx1"/>
                </a:solidFill>
              </a:rPr>
              <a:t>САПК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600200" y="1981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95800" y="1981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Down Arrow 8"/>
          <p:cNvSpPr/>
          <p:nvPr/>
        </p:nvSpPr>
        <p:spPr>
          <a:xfrm>
            <a:off x="7162800" y="2057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Oval 9"/>
          <p:cNvSpPr/>
          <p:nvPr/>
        </p:nvSpPr>
        <p:spPr>
          <a:xfrm>
            <a:off x="1143000" y="2971800"/>
            <a:ext cx="144766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КИША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62400" y="2971800"/>
            <a:ext cx="160726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dirty="0" smtClean="0">
                <a:solidFill>
                  <a:schemeClr val="tx1"/>
                </a:solidFill>
              </a:rPr>
              <a:t>СНЕГ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29400" y="3048000"/>
            <a:ext cx="1447799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dirty="0" smtClean="0">
                <a:solidFill>
                  <a:schemeClr val="tx1"/>
                </a:solidFill>
              </a:rPr>
              <a:t>ПЕСАК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2207" y="32937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 dirty="0"/>
          </a:p>
        </p:txBody>
      </p:sp>
      <p:sp>
        <p:nvSpPr>
          <p:cNvPr id="14" name="TextBox 13"/>
          <p:cNvSpPr txBox="1"/>
          <p:nvPr/>
        </p:nvSpPr>
        <p:spPr>
          <a:xfrm>
            <a:off x="7197575" y="31397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 dirty="0"/>
          </a:p>
        </p:txBody>
      </p:sp>
      <p:sp>
        <p:nvSpPr>
          <p:cNvPr id="15" name="Curved Up Arrow 14"/>
          <p:cNvSpPr/>
          <p:nvPr/>
        </p:nvSpPr>
        <p:spPr>
          <a:xfrm>
            <a:off x="4495800" y="5638800"/>
            <a:ext cx="1216152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607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19600"/>
          </a:xfrm>
        </p:spPr>
        <p:txBody>
          <a:bodyPr anchor="b"/>
          <a:lstStyle/>
          <a:p>
            <a:pPr>
              <a:buNone/>
            </a:pPr>
            <a:r>
              <a:rPr lang="sr-Cyrl-ME" b="1" dirty="0" smtClean="0"/>
              <a:t>  Бака  је  исплела чарапе  од  </a:t>
            </a:r>
            <a:r>
              <a:rPr lang="sr-Cyrl-ME" dirty="0" smtClean="0">
                <a:solidFill>
                  <a:srgbClr val="FF0000"/>
                </a:solidFill>
              </a:rPr>
              <a:t>вуне.</a:t>
            </a:r>
          </a:p>
          <a:p>
            <a:r>
              <a:rPr lang="sr-Cyrl-ME" dirty="0" smtClean="0">
                <a:solidFill>
                  <a:srgbClr val="FF0000"/>
                </a:solidFill>
              </a:rPr>
              <a:t>Вунене  </a:t>
            </a:r>
            <a:r>
              <a:rPr lang="sr-Cyrl-ME" b="1" dirty="0" smtClean="0"/>
              <a:t>чарапе  су  шарене</a:t>
            </a:r>
            <a:r>
              <a:rPr lang="sr-Cyrl-ME" dirty="0" smtClean="0"/>
              <a:t>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0891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sr-Cyrl-ME" dirty="0" smtClean="0"/>
              <a:t>4. ГРУПА</a:t>
            </a:r>
            <a:endParaRPr lang="sr-Latn-RS" dirty="0"/>
          </a:p>
        </p:txBody>
      </p:sp>
      <p:sp>
        <p:nvSpPr>
          <p:cNvPr id="4" name="Explosion 1 3"/>
          <p:cNvSpPr/>
          <p:nvPr/>
        </p:nvSpPr>
        <p:spPr>
          <a:xfrm>
            <a:off x="685800" y="1066800"/>
            <a:ext cx="1981200" cy="1565564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b="1" dirty="0" smtClean="0">
                <a:solidFill>
                  <a:schemeClr val="tx1"/>
                </a:solidFill>
              </a:rPr>
              <a:t>тлеад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3581400" y="1066800"/>
            <a:ext cx="1676399" cy="1489364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унав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248400" y="1066800"/>
            <a:ext cx="2209800" cy="1295400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>
                <a:solidFill>
                  <a:schemeClr val="tx1"/>
                </a:solidFill>
              </a:rPr>
              <a:t>ј</a:t>
            </a:r>
            <a:r>
              <a:rPr lang="sr-Cyrl-ME" sz="2400" dirty="0" smtClean="0">
                <a:solidFill>
                  <a:schemeClr val="tx1"/>
                </a:solidFill>
              </a:rPr>
              <a:t>адањг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371600" y="2362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Down Arrow 7"/>
          <p:cNvSpPr/>
          <p:nvPr/>
        </p:nvSpPr>
        <p:spPr>
          <a:xfrm>
            <a:off x="4191000" y="2362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Down Arrow 8"/>
          <p:cNvSpPr/>
          <p:nvPr/>
        </p:nvSpPr>
        <p:spPr>
          <a:xfrm>
            <a:off x="7086600" y="2209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Oval 9"/>
          <p:cNvSpPr/>
          <p:nvPr/>
        </p:nvSpPr>
        <p:spPr>
          <a:xfrm>
            <a:off x="914400" y="3352800"/>
            <a:ext cx="1524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b="1" dirty="0" smtClean="0">
                <a:solidFill>
                  <a:schemeClr val="tx1"/>
                </a:solidFill>
              </a:rPr>
              <a:t>телад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57600" y="3352800"/>
            <a:ext cx="16002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вуна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77000" y="32004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јагњад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1600200" y="5715000"/>
            <a:ext cx="1216152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315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1643" y="1394618"/>
            <a:ext cx="8229600" cy="4525963"/>
          </a:xfrm>
        </p:spPr>
        <p:txBody>
          <a:bodyPr anchor="b"/>
          <a:lstStyle/>
          <a:p>
            <a:r>
              <a:rPr lang="sr-Cyrl-ME" dirty="0" smtClean="0"/>
              <a:t>Маја  је  купила  бомбоне  од  </a:t>
            </a:r>
            <a:r>
              <a:rPr lang="sr-Cyrl-ME" dirty="0" smtClean="0">
                <a:solidFill>
                  <a:srgbClr val="FF0000"/>
                </a:solidFill>
              </a:rPr>
              <a:t>чоколаде.</a:t>
            </a:r>
          </a:p>
          <a:p>
            <a:r>
              <a:rPr lang="sr-Cyrl-ME" dirty="0" smtClean="0"/>
              <a:t>Асија  је  појела  </a:t>
            </a:r>
            <a:r>
              <a:rPr lang="sr-Cyrl-ME" dirty="0" smtClean="0">
                <a:solidFill>
                  <a:srgbClr val="FF0000"/>
                </a:solidFill>
              </a:rPr>
              <a:t>чоколадне</a:t>
            </a:r>
            <a:r>
              <a:rPr lang="sr-Cyrl-ME" dirty="0" smtClean="0"/>
              <a:t>  бомбоне.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sr-Cyrl-ME" dirty="0" smtClean="0"/>
              <a:t>5. ГРУПА</a:t>
            </a:r>
            <a:endParaRPr lang="sr-Latn-RS" dirty="0"/>
          </a:p>
        </p:txBody>
      </p:sp>
      <p:sp>
        <p:nvSpPr>
          <p:cNvPr id="4" name="Explosion 1 3"/>
          <p:cNvSpPr/>
          <p:nvPr/>
        </p:nvSpPr>
        <p:spPr>
          <a:xfrm>
            <a:off x="457200" y="914400"/>
            <a:ext cx="2590800" cy="1745673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колодач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4038600" y="1143000"/>
            <a:ext cx="2133600" cy="13716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локач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934200" y="838200"/>
            <a:ext cx="2071116" cy="15240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бехл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524000" y="2286000"/>
            <a:ext cx="484632" cy="978408"/>
          </a:xfrm>
          <a:prstGeom prst="downArrow">
            <a:avLst>
              <a:gd name="adj1" fmla="val 2713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Down Arrow 7"/>
          <p:cNvSpPr/>
          <p:nvPr/>
        </p:nvSpPr>
        <p:spPr>
          <a:xfrm>
            <a:off x="4863084" y="2230582"/>
            <a:ext cx="484632" cy="916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Down Arrow 8"/>
          <p:cNvSpPr/>
          <p:nvPr/>
        </p:nvSpPr>
        <p:spPr>
          <a:xfrm>
            <a:off x="7727442" y="207818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Oval 9"/>
          <p:cNvSpPr/>
          <p:nvPr/>
        </p:nvSpPr>
        <p:spPr>
          <a:xfrm>
            <a:off x="609600" y="3276600"/>
            <a:ext cx="2286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чоколада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38600" y="3146645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колач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91226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ME" sz="2400" dirty="0" smtClean="0">
                <a:solidFill>
                  <a:schemeClr val="tx1"/>
                </a:solidFill>
              </a:rPr>
              <a:t>хлеб</a:t>
            </a:r>
            <a:endParaRPr lang="sr-Latn-RS" sz="2400" dirty="0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5105400" y="5791200"/>
            <a:ext cx="1216152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734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1023</TotalTime>
  <Words>602</Words>
  <Application>Microsoft Office PowerPoint</Application>
  <PresentationFormat>On-screen Show (4:3)</PresentationFormat>
  <Paragraphs>191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Slide 1</vt:lpstr>
      <vt:lpstr>ГРАДИВНИ  ПРИДЕВИ</vt:lpstr>
      <vt:lpstr>Шта  су  придеви ?</vt:lpstr>
      <vt:lpstr>Задатак  за  групе </vt:lpstr>
      <vt:lpstr>1.  ГРУПА</vt:lpstr>
      <vt:lpstr>2. група</vt:lpstr>
      <vt:lpstr>3. ГРУПА</vt:lpstr>
      <vt:lpstr>4. ГРУПА</vt:lpstr>
      <vt:lpstr>5. ГРУПА</vt:lpstr>
      <vt:lpstr> Додај одговарајућу реч насталу од градивних  именица .</vt:lpstr>
      <vt:lpstr>Slide 11</vt:lpstr>
      <vt:lpstr>Трећи  задатак Додај  градивне  придеве  који  могу  стајати уз дате  именице.</vt:lpstr>
      <vt:lpstr>РОД  И  БРОЈ  ПРИДЕВА</vt:lpstr>
      <vt:lpstr>               РАЗМИСЛИ!</vt:lpstr>
      <vt:lpstr>Slide 15</vt:lpstr>
      <vt:lpstr>Четврти  задатак - а</vt:lpstr>
      <vt:lpstr>Четврти  задатак -б</vt:lpstr>
      <vt:lpstr>МАПА   УМА</vt:lpstr>
      <vt:lpstr>Slide 19</vt:lpstr>
      <vt:lpstr>Slide 20</vt:lpstr>
      <vt:lpstr> </vt:lpstr>
      <vt:lpstr>Овако  је  било  код  нас  на  часу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Lejla</dc:creator>
  <cp:lastModifiedBy>Korisnik</cp:lastModifiedBy>
  <cp:revision>99</cp:revision>
  <dcterms:created xsi:type="dcterms:W3CDTF">2006-08-16T00:00:00Z</dcterms:created>
  <dcterms:modified xsi:type="dcterms:W3CDTF">2013-11-30T17:11:20Z</dcterms:modified>
</cp:coreProperties>
</file>