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  <p:sldMasterId id="2147483711" r:id="rId2"/>
    <p:sldMasterId id="2147483723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04" y="-76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0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04000" y="4057920"/>
            <a:ext cx="9071640" cy="2090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2090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5151960" y="4057920"/>
            <a:ext cx="4426560" cy="2090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5" name="PlaceHolder 5"/>
          <p:cNvSpPr>
            <a:spLocks noGrp="1"/>
          </p:cNvSpPr>
          <p:nvPr>
            <p:ph type="body"/>
          </p:nvPr>
        </p:nvSpPr>
        <p:spPr>
          <a:xfrm>
            <a:off x="504000" y="4057920"/>
            <a:ext cx="4426560" cy="2090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2090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09" name="Picture 108"/>
          <p:cNvPicPr/>
          <p:nvPr/>
        </p:nvPicPr>
        <p:blipFill>
          <a:blip r:embed="rId2"/>
          <a:stretch>
            <a:fillRect/>
          </a:stretch>
        </p:blipFill>
        <p:spPr>
          <a:xfrm>
            <a:off x="6055200" y="4057560"/>
            <a:ext cx="2620080" cy="2090520"/>
          </a:xfrm>
          <a:prstGeom prst="rect">
            <a:avLst/>
          </a:prstGeom>
          <a:ln>
            <a:noFill/>
          </a:ln>
        </p:spPr>
      </p:pic>
      <p:pic>
        <p:nvPicPr>
          <p:cNvPr id="110" name="Picture 109"/>
          <p:cNvPicPr/>
          <p:nvPr/>
        </p:nvPicPr>
        <p:blipFill>
          <a:blip r:embed="rId2"/>
          <a:stretch>
            <a:fillRect/>
          </a:stretch>
        </p:blipFill>
        <p:spPr>
          <a:xfrm>
            <a:off x="1407240" y="4057560"/>
            <a:ext cx="2620080" cy="2090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88036" y="1511935"/>
            <a:ext cx="8655897" cy="2015913"/>
          </a:xfrm>
          <a:ln>
            <a:noFill/>
          </a:ln>
        </p:spPr>
        <p:txBody>
          <a:bodyPr vert="horz" tIns="0" rIns="20159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88036" y="3558863"/>
            <a:ext cx="8659257" cy="1931917"/>
          </a:xfrm>
        </p:spPr>
        <p:txBody>
          <a:bodyPr lIns="0" rIns="20159"/>
          <a:lstStyle>
            <a:lvl1pPr marL="0" marR="50397" indent="0" algn="r">
              <a:buNone/>
              <a:defRPr>
                <a:solidFill>
                  <a:schemeClr val="tx1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676" y="1451458"/>
            <a:ext cx="8568531" cy="1501855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4676" y="2981391"/>
            <a:ext cx="8568531" cy="1664178"/>
          </a:xfrm>
        </p:spPr>
        <p:txBody>
          <a:bodyPr lIns="50397" rIns="50397" anchor="t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2116538"/>
            <a:ext cx="4452276" cy="4888590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2116538"/>
            <a:ext cx="4452276" cy="4888590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</p:spPr>
        <p:txBody>
          <a:bodyPr tIns="50397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2045068"/>
            <a:ext cx="4454027" cy="726813"/>
          </a:xfrm>
        </p:spPr>
        <p:txBody>
          <a:bodyPr lIns="50397" tIns="0" rIns="50397" bIns="0" anchor="ctr">
            <a:noAutofit/>
          </a:bodyPr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20818" y="2050038"/>
            <a:ext cx="4455776" cy="721843"/>
          </a:xfrm>
        </p:spPr>
        <p:txBody>
          <a:bodyPr lIns="50397" tIns="0" rIns="50397" bIns="0" anchor="ctr"/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4031" y="2771881"/>
            <a:ext cx="4454027" cy="4239194"/>
          </a:xfrm>
        </p:spPr>
        <p:txBody>
          <a:bodyPr tIns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771881"/>
            <a:ext cx="4455776" cy="4239194"/>
          </a:xfrm>
        </p:spPr>
        <p:txBody>
          <a:bodyPr tIns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156568" cy="1259946"/>
          </a:xfrm>
        </p:spPr>
        <p:txBody>
          <a:bodyPr vert="horz" tIns="5039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5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4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47" y="566978"/>
            <a:ext cx="3024188" cy="1280945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56047" y="1847921"/>
            <a:ext cx="3024188" cy="5039783"/>
          </a:xfrm>
        </p:spPr>
        <p:txBody>
          <a:bodyPr lIns="20159" rIns="20159"/>
          <a:lstStyle>
            <a:lvl1pPr marL="0" indent="0" algn="l">
              <a:buNone/>
              <a:defRPr sz="1500"/>
            </a:lvl1pPr>
            <a:lvl2pPr indent="0" algn="l">
              <a:buNone/>
              <a:defRPr sz="1300"/>
            </a:lvl2pPr>
            <a:lvl3pPr indent="0" algn="l">
              <a:buNone/>
              <a:defRPr sz="11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41245" y="1847921"/>
            <a:ext cx="5635349" cy="5039783"/>
          </a:xfrm>
        </p:spPr>
        <p:txBody>
          <a:bodyPr tIns="0"/>
          <a:lstStyle>
            <a:lvl1pPr>
              <a:defRPr sz="31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490023" y="1221450"/>
            <a:ext cx="5796359" cy="4535805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824002" y="5908153"/>
            <a:ext cx="171371" cy="171353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1297420"/>
            <a:ext cx="2439511" cy="1744547"/>
          </a:xfrm>
        </p:spPr>
        <p:txBody>
          <a:bodyPr vert="horz" lIns="50397" tIns="50397" rIns="50397" bIns="50397" anchor="b"/>
          <a:lstStyle>
            <a:lvl1pPr algn="l"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2" y="3118211"/>
            <a:ext cx="2436151" cy="2402297"/>
          </a:xfrm>
        </p:spPr>
        <p:txBody>
          <a:bodyPr lIns="70556" rIns="50397" bIns="50397" anchor="t"/>
          <a:lstStyle>
            <a:lvl1pPr marL="0" indent="0" algn="l">
              <a:spcBef>
                <a:spcPts val="276"/>
              </a:spcBef>
              <a:buFontTx/>
              <a:buNone/>
              <a:defRPr sz="14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04552" y="7006699"/>
            <a:ext cx="672042" cy="402483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842845" y="1322245"/>
            <a:ext cx="5090716" cy="433421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0501" y="6411724"/>
            <a:ext cx="10101626" cy="11479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830299" y="6856206"/>
            <a:ext cx="5250326" cy="70347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3" y="1007958"/>
            <a:ext cx="2268141" cy="574500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1007958"/>
            <a:ext cx="6636411" cy="574500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88036" y="1511935"/>
            <a:ext cx="8655897" cy="2015913"/>
          </a:xfrm>
          <a:ln>
            <a:noFill/>
          </a:ln>
        </p:spPr>
        <p:txBody>
          <a:bodyPr vert="horz" tIns="0" rIns="20159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88036" y="3558863"/>
            <a:ext cx="8659257" cy="1931917"/>
          </a:xfrm>
        </p:spPr>
        <p:txBody>
          <a:bodyPr lIns="0" rIns="20159"/>
          <a:lstStyle>
            <a:lvl1pPr marL="0" marR="50397" indent="0" algn="r">
              <a:buNone/>
              <a:defRPr>
                <a:solidFill>
                  <a:schemeClr val="tx1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676" y="1451458"/>
            <a:ext cx="8568531" cy="1501855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4676" y="2981391"/>
            <a:ext cx="8568531" cy="1664178"/>
          </a:xfrm>
        </p:spPr>
        <p:txBody>
          <a:bodyPr lIns="50397" rIns="50397" anchor="t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2116538"/>
            <a:ext cx="4452276" cy="4888590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2116538"/>
            <a:ext cx="4452276" cy="4888590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</p:spPr>
        <p:txBody>
          <a:bodyPr tIns="50397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2045068"/>
            <a:ext cx="4454027" cy="726813"/>
          </a:xfrm>
        </p:spPr>
        <p:txBody>
          <a:bodyPr lIns="50397" tIns="0" rIns="50397" bIns="0" anchor="ctr">
            <a:noAutofit/>
          </a:bodyPr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20818" y="2050038"/>
            <a:ext cx="4455776" cy="721843"/>
          </a:xfrm>
        </p:spPr>
        <p:txBody>
          <a:bodyPr lIns="50397" tIns="0" rIns="50397" bIns="0" anchor="ctr"/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4031" y="2771881"/>
            <a:ext cx="4454027" cy="4239194"/>
          </a:xfrm>
        </p:spPr>
        <p:txBody>
          <a:bodyPr tIns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771881"/>
            <a:ext cx="4455776" cy="4239194"/>
          </a:xfrm>
        </p:spPr>
        <p:txBody>
          <a:bodyPr tIns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156568" cy="1259946"/>
          </a:xfrm>
        </p:spPr>
        <p:txBody>
          <a:bodyPr vert="horz" tIns="5039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5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47" y="566978"/>
            <a:ext cx="3024188" cy="1280945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56047" y="1847921"/>
            <a:ext cx="3024188" cy="5039783"/>
          </a:xfrm>
        </p:spPr>
        <p:txBody>
          <a:bodyPr lIns="20159" rIns="20159"/>
          <a:lstStyle>
            <a:lvl1pPr marL="0" indent="0" algn="l">
              <a:buNone/>
              <a:defRPr sz="1500"/>
            </a:lvl1pPr>
            <a:lvl2pPr indent="0" algn="l">
              <a:buNone/>
              <a:defRPr sz="1300"/>
            </a:lvl2pPr>
            <a:lvl3pPr indent="0" algn="l">
              <a:buNone/>
              <a:defRPr sz="11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41245" y="1847921"/>
            <a:ext cx="5635349" cy="5039783"/>
          </a:xfrm>
        </p:spPr>
        <p:txBody>
          <a:bodyPr tIns="0"/>
          <a:lstStyle>
            <a:lvl1pPr>
              <a:defRPr sz="31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490023" y="1221450"/>
            <a:ext cx="5796359" cy="4535805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824002" y="5908153"/>
            <a:ext cx="171371" cy="171353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1297420"/>
            <a:ext cx="2439511" cy="1744547"/>
          </a:xfrm>
        </p:spPr>
        <p:txBody>
          <a:bodyPr vert="horz" lIns="50397" tIns="50397" rIns="50397" bIns="50397" anchor="b"/>
          <a:lstStyle>
            <a:lvl1pPr algn="l"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2" y="3118211"/>
            <a:ext cx="2436151" cy="2402297"/>
          </a:xfrm>
        </p:spPr>
        <p:txBody>
          <a:bodyPr lIns="70556" rIns="50397" bIns="50397" anchor="t"/>
          <a:lstStyle>
            <a:lvl1pPr marL="0" indent="0" algn="l">
              <a:spcBef>
                <a:spcPts val="276"/>
              </a:spcBef>
              <a:buFontTx/>
              <a:buNone/>
              <a:defRPr sz="14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04552" y="7006699"/>
            <a:ext cx="672042" cy="402483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842845" y="1322245"/>
            <a:ext cx="5090716" cy="433421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0501" y="6411724"/>
            <a:ext cx="10101626" cy="11479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830299" y="6856206"/>
            <a:ext cx="5250326" cy="70347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3" y="1007958"/>
            <a:ext cx="2268141" cy="574500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1007958"/>
            <a:ext cx="6636411" cy="574500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0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4057920"/>
            <a:ext cx="9071640" cy="2090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383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4383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504000" y="4057920"/>
            <a:ext cx="4426560" cy="2090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4383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3837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2090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5151960" y="4057920"/>
            <a:ext cx="4426560" cy="2090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2090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04000" y="4057920"/>
            <a:ext cx="9070920" cy="2090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Picture 73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10084680" cy="7557840"/>
          </a:xfrm>
          <a:prstGeom prst="rect">
            <a:avLst/>
          </a:prstGeom>
          <a:ln>
            <a:noFill/>
          </a:ln>
        </p:spPr>
      </p:pic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/>
              <a:t>Click to edit the title text format</a:t>
            </a:r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0501" y="-7875"/>
            <a:ext cx="10101626" cy="11479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830299" y="-7875"/>
            <a:ext cx="5250326" cy="70347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  <a:prstGeom prst="rect">
            <a:avLst/>
          </a:prstGeom>
        </p:spPr>
        <p:txBody>
          <a:bodyPr vert="horz" lIns="0" tIns="50397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04031" y="2133508"/>
            <a:ext cx="9072563" cy="4838192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9/1/2015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940182" y="7006699"/>
            <a:ext cx="3696229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736542" y="7006699"/>
            <a:ext cx="840052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0965" y="223117"/>
            <a:ext cx="10120917" cy="715649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rtl="0" eaLnBrk="1" latinLnBrk="0" hangingPunct="1">
        <a:spcBef>
          <a:spcPct val="0"/>
        </a:spcBef>
        <a:buNone/>
        <a:defRPr kumimoji="0" sz="55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02383" indent="-302383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05560" indent="-27214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indent="-27214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10326" indent="-231827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709" indent="-231827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915092" indent="-23182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16681" indent="-201589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19063" indent="-201589" algn="l" rtl="0" eaLnBrk="1" latinLnBrk="0" hangingPunct="1">
        <a:spcBef>
          <a:spcPct val="20000"/>
        </a:spcBef>
        <a:buClr>
          <a:schemeClr val="tx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721446" indent="-201589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0501" y="-7875"/>
            <a:ext cx="10101626" cy="11479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830299" y="-7875"/>
            <a:ext cx="5250326" cy="70347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  <a:prstGeom prst="rect">
            <a:avLst/>
          </a:prstGeom>
        </p:spPr>
        <p:txBody>
          <a:bodyPr vert="horz" lIns="0" tIns="50397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04031" y="2133508"/>
            <a:ext cx="9072563" cy="4838192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9/1/2015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940182" y="7006699"/>
            <a:ext cx="3696229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736542" y="7006699"/>
            <a:ext cx="840052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0965" y="223117"/>
            <a:ext cx="10120917" cy="715649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</p:sldLayoutIdLst>
  <p:txStyles>
    <p:titleStyle>
      <a:lvl1pPr algn="l" rtl="0" eaLnBrk="1" latinLnBrk="0" hangingPunct="1">
        <a:spcBef>
          <a:spcPct val="0"/>
        </a:spcBef>
        <a:buNone/>
        <a:defRPr kumimoji="0" sz="55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02383" indent="-302383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05560" indent="-27214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indent="-27214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10326" indent="-231827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709" indent="-231827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915092" indent="-23182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16681" indent="-201589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19063" indent="-201589" algn="l" rtl="0" eaLnBrk="1" latinLnBrk="0" hangingPunct="1">
        <a:spcBef>
          <a:spcPct val="20000"/>
        </a:spcBef>
        <a:buClr>
          <a:schemeClr val="tx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721446" indent="-201589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504000" y="301320"/>
            <a:ext cx="9069480" cy="69243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2800" dirty="0">
                <a:latin typeface="Times New Roman"/>
              </a:rPr>
              <a:t>ОШ </a:t>
            </a:r>
            <a:r>
              <a:rPr lang="en-US" sz="2800" dirty="0" smtClean="0">
                <a:latin typeface="Times New Roman"/>
              </a:rPr>
              <a:t>“</a:t>
            </a:r>
            <a:r>
              <a:rPr lang="sr-Cyrl-RS" sz="2800" dirty="0" smtClean="0">
                <a:latin typeface="Times New Roman"/>
              </a:rPr>
              <a:t>ВУК КАРАЏИЋ</a:t>
            </a:r>
            <a:r>
              <a:rPr lang="en-US" sz="2800" dirty="0" smtClean="0">
                <a:latin typeface="Times New Roman"/>
              </a:rPr>
              <a:t>” </a:t>
            </a:r>
            <a:r>
              <a:rPr lang="sr-Cyrl-RS" sz="2800" dirty="0" smtClean="0">
                <a:latin typeface="Times New Roman"/>
              </a:rPr>
              <a:t>- СУРЧИН</a:t>
            </a:r>
            <a:endParaRPr/>
          </a:p>
        </p:txBody>
      </p:sp>
      <p:sp>
        <p:nvSpPr>
          <p:cNvPr id="112" name="CustomShape 2"/>
          <p:cNvSpPr/>
          <p:nvPr/>
        </p:nvSpPr>
        <p:spPr>
          <a:xfrm>
            <a:off x="504000" y="4494217"/>
            <a:ext cx="9069480" cy="207170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800" b="1" dirty="0">
                <a:latin typeface="Times New Roman"/>
              </a:rPr>
              <a:t>ПОРТФОЛИО НАСТАВНИКА</a:t>
            </a:r>
            <a:endParaRPr b="1"/>
          </a:p>
          <a:p>
            <a:pPr algn="ctr">
              <a:lnSpc>
                <a:spcPct val="100000"/>
              </a:lnSpc>
            </a:pPr>
            <a:r>
              <a:rPr lang="en-US" sz="4800" b="1" dirty="0">
                <a:latin typeface="Times New Roman"/>
              </a:rPr>
              <a:t>И СТУЧНИХ САРАДНИКА</a:t>
            </a:r>
            <a:endParaRPr b="1"/>
          </a:p>
          <a:p>
            <a:pPr algn="ct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en-US" sz="4400" dirty="0" smtClean="0">
                <a:latin typeface="Times New Roman"/>
              </a:rPr>
              <a:t>.</a:t>
            </a:r>
            <a:endParaRPr/>
          </a:p>
        </p:txBody>
      </p:sp>
      <p:pic>
        <p:nvPicPr>
          <p:cNvPr id="4" name="Picture 3" descr="logo (206 x 20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4494" y="1636697"/>
            <a:ext cx="1962150" cy="1962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251280" y="503640"/>
            <a:ext cx="8820000" cy="734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  <a:buFont typeface="Times New Roman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СТРУКТУРА ПОРТФОЛИЈА</a:t>
            </a:r>
            <a:endParaRPr/>
          </a:p>
        </p:txBody>
      </p:sp>
      <p:pic>
        <p:nvPicPr>
          <p:cNvPr id="130" name="Content Placeholder 3"/>
          <p:cNvPicPr/>
          <p:nvPr/>
        </p:nvPicPr>
        <p:blipFill>
          <a:blip r:embed="rId2"/>
          <a:stretch>
            <a:fillRect/>
          </a:stretch>
        </p:blipFill>
        <p:spPr>
          <a:xfrm>
            <a:off x="47160" y="1014840"/>
            <a:ext cx="10018800" cy="6536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1008000" y="839880"/>
            <a:ext cx="8316000" cy="507528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800" b="1">
                <a:solidFill>
                  <a:srgbClr val="000000"/>
                </a:solidFill>
                <a:latin typeface="Times New Roman"/>
                <a:ea typeface="Times New Roman"/>
              </a:rPr>
              <a:t>Структура портфолија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Times New Roman"/>
              <a:buChar char="-"/>
            </a:pPr>
            <a:r>
              <a:rPr lang="en-US" sz="2400" b="1">
                <a:solidFill>
                  <a:srgbClr val="000000"/>
                </a:solidFill>
                <a:latin typeface="Times New Roman"/>
                <a:ea typeface="Times New Roman"/>
              </a:rPr>
              <a:t>Насловна страна </a:t>
            </a: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</a:rPr>
              <a:t>са основним подацима власника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</a:rPr>
              <a:t>     портфолија: име, презиме  подаци за контакт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</a:rPr>
              <a:t>     (телефон, мејл адреса ,поштанска адреса</a:t>
            </a:r>
            <a:r>
              <a:rPr lang="en-US" sz="2400" b="1">
                <a:solidFill>
                  <a:srgbClr val="000000"/>
                </a:solidFill>
                <a:latin typeface="Times New Roman"/>
                <a:ea typeface="Times New Roman"/>
              </a:rPr>
              <a:t>).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400" b="1">
                <a:solidFill>
                  <a:srgbClr val="000000"/>
                </a:solidFill>
                <a:latin typeface="Times New Roman"/>
                <a:ea typeface="Times New Roman"/>
              </a:rPr>
              <a:t>  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-"/>
            </a:pPr>
            <a:r>
              <a:rPr lang="en-US" sz="2400" b="1">
                <a:solidFill>
                  <a:srgbClr val="000000"/>
                </a:solidFill>
                <a:latin typeface="Times New Roman"/>
                <a:ea typeface="Times New Roman"/>
              </a:rPr>
              <a:t>Садржај </a:t>
            </a: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</a:rPr>
              <a:t>који даје кратак преглед онога што је укључено у </a:t>
            </a:r>
            <a:r>
              <a:rPr lang="en-US" sz="2400" b="1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</a:rPr>
              <a:t>портфолио и омогућава лакше сналажење  и аутора и корисника портфолиа.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Times New Roman"/>
              <a:buChar char="-"/>
            </a:pPr>
            <a:r>
              <a:rPr lang="en-US" sz="2400" b="1">
                <a:solidFill>
                  <a:srgbClr val="000000"/>
                </a:solidFill>
                <a:latin typeface="Times New Roman"/>
                <a:ea typeface="Times New Roman"/>
              </a:rPr>
              <a:t>Радна биографија </a:t>
            </a: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</a:rPr>
              <a:t>(следи)</a:t>
            </a:r>
            <a:endParaRPr/>
          </a:p>
        </p:txBody>
      </p:sp>
      <p:sp>
        <p:nvSpPr>
          <p:cNvPr id="132" name="CustomShape 2"/>
          <p:cNvSpPr/>
          <p:nvPr/>
        </p:nvSpPr>
        <p:spPr>
          <a:xfrm rot="16200000">
            <a:off x="4952160" y="5063400"/>
            <a:ext cx="534600" cy="1264680"/>
          </a:xfrm>
          <a:prstGeom prst="downArrow">
            <a:avLst>
              <a:gd name="adj1" fmla="val 16235"/>
              <a:gd name="adj2" fmla="val 5400"/>
            </a:avLst>
          </a:prstGeom>
          <a:solidFill>
            <a:srgbClr val="FFFF00"/>
          </a:solidFill>
          <a:ln w="10800">
            <a:solidFill>
              <a:srgbClr val="283541"/>
            </a:solidFill>
            <a:miter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Object 3"/>
          <p:cNvPicPr/>
          <p:nvPr/>
        </p:nvPicPr>
        <p:blipFill>
          <a:blip r:embed="rId2"/>
          <a:stretch>
            <a:fillRect/>
          </a:stretch>
        </p:blipFill>
        <p:spPr>
          <a:xfrm>
            <a:off x="83880" y="1007640"/>
            <a:ext cx="9828000" cy="5879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Object 1"/>
          <p:cNvPicPr/>
          <p:nvPr/>
        </p:nvPicPr>
        <p:blipFill>
          <a:blip r:embed="rId2"/>
          <a:stretch>
            <a:fillRect/>
          </a:stretch>
        </p:blipFill>
        <p:spPr>
          <a:xfrm>
            <a:off x="167760" y="587880"/>
            <a:ext cx="9912240" cy="6214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Object 1"/>
          <p:cNvPicPr/>
          <p:nvPr/>
        </p:nvPicPr>
        <p:blipFill>
          <a:blip r:embed="rId2"/>
          <a:stretch>
            <a:fillRect/>
          </a:stretch>
        </p:blipFill>
        <p:spPr>
          <a:xfrm>
            <a:off x="-91440" y="1463040"/>
            <a:ext cx="10584000" cy="5154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Object 1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175760"/>
            <a:ext cx="9912240" cy="5207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Object 1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503640"/>
            <a:ext cx="10247760" cy="6635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Object 1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511640"/>
            <a:ext cx="10164240" cy="470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1260000" y="839880"/>
            <a:ext cx="7308000" cy="5747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400" b="1">
                <a:latin typeface="Times New Roman"/>
                <a:ea typeface="Times New Roman"/>
              </a:rPr>
              <a:t>- </a:t>
            </a:r>
            <a:r>
              <a:rPr lang="en-US" sz="2400" b="1">
                <a:solidFill>
                  <a:srgbClr val="000000"/>
                </a:solidFill>
                <a:latin typeface="Times New Roman"/>
                <a:ea typeface="Times New Roman"/>
              </a:rPr>
              <a:t>Лична професионална филозофија</a:t>
            </a: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</a:rPr>
              <a:t> је есеј који представља субјективни приступ и даје приказ основе на којој се темељи  професионални рад аутора портфолиа 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400" b="1">
                <a:solidFill>
                  <a:srgbClr val="000000"/>
                </a:solidFill>
                <a:latin typeface="Times New Roman"/>
                <a:ea typeface="Times New Roman"/>
              </a:rPr>
              <a:t>- Процена/евалуација </a:t>
            </a: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</a:rPr>
              <a:t>се састоји из самопроцене и спољашње процене ефеката</a:t>
            </a:r>
            <a:r>
              <a:rPr lang="en-US" sz="2400" b="1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</a:rPr>
              <a:t>рада.</a:t>
            </a:r>
            <a:r>
              <a:rPr lang="en-US" sz="2400" i="1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400" b="1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400" b="1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400" b="1">
                <a:solidFill>
                  <a:srgbClr val="000000"/>
                </a:solidFill>
                <a:latin typeface="Times New Roman"/>
                <a:ea typeface="Times New Roman"/>
              </a:rPr>
              <a:t>- Прилози </a:t>
            </a: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</a:rPr>
              <a:t>који садрже опипљиве доказе, конкретна сведочанства који приказују, потврђују, илуструју и документују наводе запосленог.</a:t>
            </a:r>
            <a:r>
              <a:rPr lang="en-US" sz="2400" i="1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671760" y="302040"/>
            <a:ext cx="8736120" cy="1259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  <a:buFont typeface="Times New Roman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НЕКИ ЕЛЕМЕНТИ ЗА ПИСАЊЕ ЛИЧНЕ ПРОФЕСИОНАЛНЕ ФИЛОЗОФИЈЕ (ЕСЕЈА):</a:t>
            </a:r>
            <a:endParaRPr/>
          </a:p>
        </p:txBody>
      </p:sp>
      <p:sp>
        <p:nvSpPr>
          <p:cNvPr id="141" name="CustomShape 2"/>
          <p:cNvSpPr/>
          <p:nvPr/>
        </p:nvSpPr>
        <p:spPr>
          <a:xfrm>
            <a:off x="754200" y="1954080"/>
            <a:ext cx="8175600" cy="5180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Како радим/подучавам? 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Који је мој доминантан стил рада/ подучавања? 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Које облике рада најчешће користим?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Зашто радим баш на тај начин?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Које циљеве постављам?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Које методе најчешће користим? 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Како се то што радим одражава на децу/ученике?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Рефлексија на сопствене компетенције.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000" b="1">
                <a:solidFill>
                  <a:srgbClr val="000000"/>
                </a:solidFill>
                <a:latin typeface="Times New Roman"/>
              </a:rPr>
              <a:t>…....</a:t>
            </a:r>
            <a:endParaRPr/>
          </a:p>
        </p:txBody>
      </p:sp>
      <p:sp>
        <p:nvSpPr>
          <p:cNvPr id="142" name="CustomShape 3"/>
          <p:cNvSpPr/>
          <p:nvPr/>
        </p:nvSpPr>
        <p:spPr>
          <a:xfrm>
            <a:off x="6996240" y="7126920"/>
            <a:ext cx="3205080" cy="42984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/>
          <a:lstStyle/>
          <a:p>
            <a:pPr>
              <a:lnSpc>
                <a:spcPct val="100000"/>
              </a:lnSpc>
            </a:pPr>
            <a:r>
              <a:rPr lang="en-US" sz="2400">
                <a:solidFill>
                  <a:srgbClr val="FFFFFF"/>
                </a:solidFill>
                <a:latin typeface="Times New Roman"/>
              </a:rPr>
              <a:t>Како радим/подучавам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1620000" y="287640"/>
            <a:ext cx="8098920" cy="124632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000" b="1">
                <a:latin typeface="Times New Roman"/>
              </a:rPr>
              <a:t>Портфолио (portfolio)</a:t>
            </a:r>
            <a:endParaRPr/>
          </a:p>
        </p:txBody>
      </p:sp>
      <p:sp>
        <p:nvSpPr>
          <p:cNvPr id="114" name="CustomShape 2"/>
          <p:cNvSpPr/>
          <p:nvPr/>
        </p:nvSpPr>
        <p:spPr>
          <a:xfrm>
            <a:off x="1737360" y="1554480"/>
            <a:ext cx="7862400" cy="5022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800">
                <a:latin typeface="Times New Roman"/>
              </a:rPr>
              <a:t>Позајмљеница </a:t>
            </a:r>
            <a:r>
              <a:rPr lang="en-US" sz="2800" b="1">
                <a:latin typeface="Times New Roman"/>
              </a:rPr>
              <a:t>portfolio </a:t>
            </a:r>
            <a:r>
              <a:rPr lang="en-US" sz="2800">
                <a:latin typeface="Times New Roman"/>
              </a:rPr>
              <a:t>се у српском језику понаша </a:t>
            </a:r>
            <a:r>
              <a:rPr lang="en-US" sz="2800" b="1">
                <a:latin typeface="Times New Roman"/>
              </a:rPr>
              <a:t>као </a:t>
            </a:r>
            <a:r>
              <a:rPr lang="en-US" sz="2800">
                <a:latin typeface="Times New Roman"/>
              </a:rPr>
              <a:t>на пример </a:t>
            </a:r>
            <a:r>
              <a:rPr lang="en-US" sz="2800" b="1">
                <a:latin typeface="Times New Roman"/>
              </a:rPr>
              <a:t>реч “радио”</a:t>
            </a:r>
            <a:r>
              <a:rPr lang="en-US" sz="2800">
                <a:latin typeface="Times New Roman"/>
              </a:rPr>
              <a:t>,  и по падежима добија слово “ј”, па имамо следећу промену: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800">
                <a:latin typeface="Times New Roman"/>
              </a:rPr>
              <a:t>портфолио,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800">
                <a:latin typeface="Times New Roman"/>
              </a:rPr>
              <a:t>портфолија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800">
                <a:latin typeface="Times New Roman"/>
              </a:rPr>
              <a:t>порфолију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800">
                <a:latin typeface="Times New Roman"/>
              </a:rPr>
              <a:t>портфолијем...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800">
                <a:solidFill>
                  <a:srgbClr val="000000"/>
                </a:solidFill>
                <a:latin typeface="Times New Roman"/>
                <a:ea typeface="Times New Roman"/>
              </a:rPr>
              <a:t>Такође, пошто је у питању збирка или колекција, реч нема једнину и множину, него се </a:t>
            </a:r>
            <a:r>
              <a:rPr lang="en-US" sz="2800" b="1">
                <a:solidFill>
                  <a:srgbClr val="000000"/>
                </a:solidFill>
                <a:latin typeface="Times New Roman"/>
                <a:ea typeface="Times New Roman"/>
              </a:rPr>
              <a:t>понаша као збирна именица.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671760" y="302760"/>
            <a:ext cx="9240120" cy="87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ЛИСТА НЕКИХ ПИТАЊА КОЈА МОГУ ДА НАС ВОДЕ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КРОЗ  ПРОЦЕС САМОВРЕДНОВАЊА</a:t>
            </a:r>
            <a:endParaRPr/>
          </a:p>
        </p:txBody>
      </p:sp>
      <p:sp>
        <p:nvSpPr>
          <p:cNvPr id="144" name="CustomShape 2"/>
          <p:cNvSpPr/>
          <p:nvPr/>
        </p:nvSpPr>
        <p:spPr>
          <a:xfrm>
            <a:off x="252000" y="1175760"/>
            <a:ext cx="9491760" cy="6131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 lvl="1">
              <a:lnSpc>
                <a:spcPct val="9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Шта сам урадила/урадио? Шта се догодило? (конкретан опис активности/ситуације)</a:t>
            </a:r>
            <a:endParaRPr/>
          </a:p>
          <a:p>
            <a:pPr lvl="1">
              <a:lnSpc>
                <a:spcPct val="9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Шта мислим у вези са тим?Како се осећам?</a:t>
            </a:r>
            <a:endParaRPr/>
          </a:p>
          <a:p>
            <a:pPr lvl="1">
              <a:lnSpc>
                <a:spcPct val="9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Шта је било лоше а шта добро у томе?</a:t>
            </a:r>
            <a:endParaRPr/>
          </a:p>
          <a:p>
            <a:pPr lvl="1">
              <a:lnSpc>
                <a:spcPct val="9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Како то знам?</a:t>
            </a:r>
            <a:endParaRPr/>
          </a:p>
          <a:p>
            <a:pPr lvl="1">
              <a:lnSpc>
                <a:spcPct val="9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Каква је била реакција/постигнуће деце/ученика? </a:t>
            </a:r>
            <a:endParaRPr/>
          </a:p>
          <a:p>
            <a:pPr lvl="1">
              <a:lnSpc>
                <a:spcPct val="9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Шта ми је то показало?</a:t>
            </a:r>
            <a:endParaRPr/>
          </a:p>
          <a:p>
            <a:pPr lvl="1">
              <a:lnSpc>
                <a:spcPct val="9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Да ли сам и шта могла/могао другачије да урадим? Шта би се догодило?</a:t>
            </a:r>
            <a:endParaRPr/>
          </a:p>
          <a:p>
            <a:pPr lvl="1">
              <a:lnSpc>
                <a:spcPct val="9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Шта ћу даље да урадим поводом тога?</a:t>
            </a:r>
            <a:endParaRPr/>
          </a:p>
          <a:p>
            <a:pPr lvl="1">
              <a:lnSpc>
                <a:spcPct val="9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Шта могу да урадим наредни пут у некој сличној ситуацији?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671760" y="302040"/>
            <a:ext cx="9072000" cy="620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  <a:buFont typeface="Times New Roman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ПОРТФОЛИО МОЖЕ ДА САДРЖИ</a:t>
            </a:r>
            <a:endParaRPr/>
          </a:p>
        </p:txBody>
      </p:sp>
      <p:sp>
        <p:nvSpPr>
          <p:cNvPr id="146" name="CustomShape 2"/>
          <p:cNvSpPr/>
          <p:nvPr/>
        </p:nvSpPr>
        <p:spPr>
          <a:xfrm>
            <a:off x="167400" y="1091880"/>
            <a:ext cx="4787640" cy="646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–</a:t>
            </a:r>
            <a:r>
              <a:rPr lang="en-US" sz="2400">
                <a:solidFill>
                  <a:srgbClr val="FFFFFF"/>
                </a:solidFill>
                <a:latin typeface="Times New Roman"/>
              </a:rPr>
              <a:t> 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Планове активности, припреме за час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-Ученичке радове/продукте деце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-Анализе рада одељења/групе 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    и појединаца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-Примере вредновања радова деце/ученика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-Резултате тестова ученика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-Примере анкета, тестова, упитника, њихова анализа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-Примере писане повратне информације ученицима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-Анкете и анализе одговора  деце, ученика, родитеља</a:t>
            </a:r>
            <a:endParaRPr/>
          </a:p>
        </p:txBody>
      </p:sp>
      <p:sp>
        <p:nvSpPr>
          <p:cNvPr id="147" name="CustomShape 3"/>
          <p:cNvSpPr/>
          <p:nvPr/>
        </p:nvSpPr>
        <p:spPr>
          <a:xfrm>
            <a:off x="5124240" y="1091880"/>
            <a:ext cx="4955400" cy="646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-Приказе стручних радова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-Дневничке записе, повремене белешке и коментаре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-Идеје за наредно планирање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-Препоруке и савете колега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-Фотографије, филмове, аудио-записе са коментарима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-Лични план професионалног развоја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-Записнике, белешке колега, директора, стручних сарадника и других који су присуствовали активностима/часу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673200" y="671400"/>
            <a:ext cx="8061840" cy="923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  <a:buFont typeface="Times New Roman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КАКО СЕ БИРАЈУ ПРИЛОЗИ ЗА ПОРTФОЛИО?</a:t>
            </a:r>
            <a:endParaRPr/>
          </a:p>
        </p:txBody>
      </p:sp>
      <p:sp>
        <p:nvSpPr>
          <p:cNvPr id="149" name="CustomShape 2"/>
          <p:cNvSpPr/>
          <p:nvPr/>
        </p:nvSpPr>
        <p:spPr>
          <a:xfrm>
            <a:off x="889920" y="2448000"/>
            <a:ext cx="8070840" cy="3952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Примери добре праксе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“Инцидентне” ситуације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„Учење на грешкама“ (погрешан избор методе, неусклађеност поступања)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По компетенцијама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По областима рада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671760" y="302760"/>
            <a:ext cx="8736120" cy="956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  <a:buFont typeface="Times New Roman"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ПРИЛИКОМ ИЗБОРА ПРИЛОГА ВАЖНО ЈЕ ИМАТИ НА УМУ СЛЕДЕЋЕ</a:t>
            </a:r>
            <a:endParaRPr/>
          </a:p>
        </p:txBody>
      </p:sp>
      <p:sp>
        <p:nvSpPr>
          <p:cNvPr id="151" name="CustomShape 2"/>
          <p:cNvSpPr/>
          <p:nvPr/>
        </p:nvSpPr>
        <p:spPr>
          <a:xfrm>
            <a:off x="252000" y="1511280"/>
            <a:ext cx="5543640" cy="5794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200">
                <a:solidFill>
                  <a:srgbClr val="FFFFFF"/>
                </a:solidFill>
                <a:latin typeface="Times New Roman"/>
              </a:rPr>
              <a:t>Н</a:t>
            </a:r>
            <a:r>
              <a:rPr lang="en-US" sz="2200">
                <a:solidFill>
                  <a:srgbClr val="000000"/>
                </a:solidFill>
                <a:latin typeface="Times New Roman"/>
              </a:rPr>
              <a:t>Није потребно да се укључе сви расположиви материјали;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200">
                <a:solidFill>
                  <a:srgbClr val="000000"/>
                </a:solidFill>
                <a:latin typeface="Times New Roman"/>
              </a:rPr>
              <a:t>Уносе се они материјали који на најбољи начин илуструју, приказују, поткрепљују оно што сте навели;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200">
                <a:solidFill>
                  <a:srgbClr val="000000"/>
                </a:solidFill>
                <a:latin typeface="Times New Roman"/>
              </a:rPr>
              <a:t>Tреба да илуструју ваш развој и напредовање, вашу  личну професионалну филозофију;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200">
                <a:solidFill>
                  <a:srgbClr val="000000"/>
                </a:solidFill>
                <a:latin typeface="Times New Roman"/>
              </a:rPr>
              <a:t>Tреба да их прати писана рефлексија, промишљање  у односу на то о чему је реч, у вези са приложеним  материјалом;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2200">
                <a:solidFill>
                  <a:srgbClr val="000000"/>
                </a:solidFill>
                <a:latin typeface="Times New Roman"/>
              </a:rPr>
              <a:t>Коме је намењен порфолио, ко ће се са њим упознати, ко ће га читати (шта је важно, суштинско да сазна о вама, која врста доказа је релевантна);</a:t>
            </a:r>
            <a:endParaRPr/>
          </a:p>
        </p:txBody>
      </p:sp>
      <p:pic>
        <p:nvPicPr>
          <p:cNvPr id="152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6147720" y="1847880"/>
            <a:ext cx="3931920" cy="5711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335880" y="167760"/>
            <a:ext cx="9491760" cy="587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  <a:buFont typeface="Times New Roman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ЗБОГ ЧЕГА МИ ЈЕ ПОТРЕБАН  ПОРТФОЛИО?</a:t>
            </a:r>
            <a:endParaRPr/>
          </a:p>
        </p:txBody>
      </p:sp>
      <p:pic>
        <p:nvPicPr>
          <p:cNvPr id="154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7618320" y="1595880"/>
            <a:ext cx="2461680" cy="3628440"/>
          </a:xfrm>
          <a:prstGeom prst="rect">
            <a:avLst/>
          </a:prstGeom>
          <a:ln>
            <a:noFill/>
          </a:ln>
        </p:spPr>
      </p:pic>
      <p:sp>
        <p:nvSpPr>
          <p:cNvPr id="155" name="CustomShape 2"/>
          <p:cNvSpPr/>
          <p:nvPr/>
        </p:nvSpPr>
        <p:spPr>
          <a:xfrm>
            <a:off x="1865160" y="738360"/>
            <a:ext cx="7643880" cy="68205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buFont typeface="Times New Roman"/>
              <a:buChar char="-"/>
            </a:pPr>
            <a:r>
              <a:rPr lang="en-US" sz="2400">
                <a:latin typeface="Times New Roman"/>
              </a:rPr>
              <a:t>Чувам и пратим најважније у свом раду.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-"/>
            </a:pPr>
            <a:r>
              <a:rPr lang="en-US" sz="2400">
                <a:latin typeface="Times New Roman"/>
              </a:rPr>
              <a:t>Приказујем шта знам да урадим, како радим.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-"/>
            </a:pPr>
            <a:r>
              <a:rPr lang="en-US" sz="2400">
                <a:latin typeface="Times New Roman"/>
              </a:rPr>
              <a:t>Пратим и вреднујем свој рад, 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-"/>
            </a:pPr>
            <a:r>
              <a:rPr lang="en-US" sz="2400">
                <a:latin typeface="Times New Roman"/>
              </a:rPr>
              <a:t>Анализирам, рефлектујем.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-"/>
            </a:pPr>
            <a:r>
              <a:rPr lang="en-US" sz="2400">
                <a:latin typeface="Times New Roman"/>
              </a:rPr>
              <a:t>Пратим развој компетенција, напредовање.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latin typeface="Times New Roman"/>
              </a:rPr>
              <a:t>- Информишем заинтересоване 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400">
                <a:latin typeface="Times New Roman"/>
              </a:rPr>
              <a:t>      (директора, саветнике, колеге ...) 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400">
                <a:latin typeface="Times New Roman"/>
              </a:rPr>
              <a:t>            шта и како радим. 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-"/>
            </a:pPr>
            <a:r>
              <a:rPr lang="en-US" sz="2400">
                <a:latin typeface="Times New Roman"/>
              </a:rPr>
              <a:t>Чувам најважније примере из своје праксе.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400">
                <a:latin typeface="Times New Roman"/>
              </a:rPr>
              <a:t>Садржи моју професионалну филозофију.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-"/>
            </a:pPr>
            <a:r>
              <a:rPr lang="en-US" sz="2400">
                <a:latin typeface="Times New Roman"/>
              </a:rPr>
              <a:t>На једном месту систематично приказујем све што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400">
                <a:latin typeface="Times New Roman"/>
              </a:rPr>
              <a:t>      је битно за мене као професионалца.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-"/>
            </a:pPr>
            <a:r>
              <a:rPr lang="en-US" sz="2400">
                <a:latin typeface="Times New Roman"/>
              </a:rPr>
              <a:t>Планирам своје стручно усавршавање и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400">
                <a:latin typeface="Times New Roman"/>
              </a:rPr>
              <a:t>      напредовање.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>
                <a:latin typeface="Times New Roman"/>
              </a:rPr>
              <a:t>Извори:</a:t>
            </a:r>
            <a:endParaRPr/>
          </a:p>
        </p:txBody>
      </p:sp>
      <p:sp>
        <p:nvSpPr>
          <p:cNvPr id="157" name="TextShape 2"/>
          <p:cNvSpPr txBox="1"/>
          <p:nvPr/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>
                <a:latin typeface="Times New Roman"/>
              </a:rPr>
              <a:t>ПП презентација др Мирослава Павловића, научног сарадника, руководиоца Сектора за менторство, приправништво и руковођење при ЗУОВ-у</a:t>
            </a:r>
            <a:endParaRPr/>
          </a:p>
          <a:p>
            <a:pPr>
              <a:buSzPct val="25000"/>
              <a:buFont typeface="StarSymbol"/>
              <a:buChar char=""/>
            </a:pPr>
            <a:endParaRPr/>
          </a:p>
        </p:txBody>
      </p:sp>
      <p:sp>
        <p:nvSpPr>
          <p:cNvPr id="158" name="TextShape 3"/>
          <p:cNvSpPr txBox="1"/>
          <p:nvPr/>
        </p:nvSpPr>
        <p:spPr>
          <a:xfrm>
            <a:off x="504000" y="4058280"/>
            <a:ext cx="907200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>
                <a:latin typeface="Times New Roman"/>
              </a:rPr>
              <a:t>Чарапић, Славица: Професионални портфолио наставника, васпитача и стручног сарадника, Креативни центар, Београд 2013. (цена: 234,00 РСД)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>
                <a:latin typeface="Times New Roman"/>
              </a:rPr>
              <a:t>Консултовани аутори: Славица Јурић, Слађана Галушка и Биљана Лајовић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504000" y="301320"/>
            <a:ext cx="9071640" cy="126144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000" b="1">
                <a:latin typeface="Times New Roman"/>
              </a:rPr>
              <a:t>Наставничко веће</a:t>
            </a:r>
            <a:endParaRPr/>
          </a:p>
        </p:txBody>
      </p:sp>
      <p:sp>
        <p:nvSpPr>
          <p:cNvPr id="160" name="CustomShape 2"/>
          <p:cNvSpPr/>
          <p:nvPr/>
        </p:nvSpPr>
        <p:spPr>
          <a:xfrm>
            <a:off x="504000" y="1768680"/>
            <a:ext cx="9071640" cy="438372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600" dirty="0">
                <a:latin typeface="Times New Roman"/>
              </a:rPr>
              <a:t>                                  </a:t>
            </a:r>
            <a:endParaRPr/>
          </a:p>
          <a:p>
            <a:pPr>
              <a:lnSpc>
                <a:spcPct val="100000"/>
              </a:lnSpc>
            </a:pPr>
            <a:r>
              <a:rPr lang="en-US" sz="3600" dirty="0">
                <a:latin typeface="Times New Roman"/>
              </a:rPr>
              <a:t>                                       </a:t>
            </a:r>
            <a:r>
              <a:rPr lang="en-US" sz="3600" dirty="0" err="1">
                <a:latin typeface="Times New Roman"/>
              </a:rPr>
              <a:t>Хвала</a:t>
            </a:r>
            <a:r>
              <a:rPr lang="en-US" sz="3600" dirty="0">
                <a:latin typeface="Times New Roman"/>
              </a:rPr>
              <a:t> </a:t>
            </a:r>
            <a:r>
              <a:rPr lang="en-US" sz="3600" dirty="0" err="1">
                <a:latin typeface="Times New Roman"/>
              </a:rPr>
              <a:t>на</a:t>
            </a:r>
            <a:r>
              <a:rPr lang="en-US" sz="3600" dirty="0">
                <a:latin typeface="Times New Roman"/>
              </a:rPr>
              <a:t> </a:t>
            </a:r>
            <a:r>
              <a:rPr lang="en-US" sz="3600" dirty="0" err="1">
                <a:latin typeface="Times New Roman"/>
              </a:rPr>
              <a:t>пажњи</a:t>
            </a:r>
            <a:r>
              <a:rPr lang="en-US" sz="3600" dirty="0">
                <a:latin typeface="Times New Roman"/>
              </a:rPr>
              <a:t>!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1620000" y="287640"/>
            <a:ext cx="8098920" cy="124632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200" b="1">
                <a:latin typeface="Times New Roman"/>
              </a:rPr>
              <a:t>Још о речи ПОРТФОЛИО</a:t>
            </a:r>
            <a:endParaRPr/>
          </a:p>
        </p:txBody>
      </p:sp>
      <p:sp>
        <p:nvSpPr>
          <p:cNvPr id="116" name="CustomShape 2"/>
          <p:cNvSpPr/>
          <p:nvPr/>
        </p:nvSpPr>
        <p:spPr>
          <a:xfrm>
            <a:off x="1592280" y="1188720"/>
            <a:ext cx="8098920" cy="4382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200">
                <a:latin typeface="Times New Roman"/>
              </a:rPr>
              <a:t>– </a:t>
            </a:r>
            <a:r>
              <a:rPr lang="en-US" sz="2800">
                <a:latin typeface="Times New Roman"/>
              </a:rPr>
              <a:t>латински језик - portare folium -  носити хартије, прикупљати и  приказивати вредне списе</a:t>
            </a:r>
            <a:endParaRPr/>
          </a:p>
          <a:p>
            <a:r>
              <a:rPr lang="en-US" sz="2800">
                <a:latin typeface="Times New Roman"/>
              </a:rPr>
              <a:t>- француски језик - portefeuille  - новчаник;  министарство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latin typeface="Times New Roman"/>
              </a:rPr>
              <a:t>- енглески језик - portfolio - колекција алата за који одговарам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latin typeface="Times New Roman"/>
              </a:rPr>
              <a:t>- српски језик  - портфељ -   службена торба (ташна)  са повереним  важним  списима                   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latin typeface="Times New Roman"/>
              </a:rPr>
              <a:t>- српски језик - портфолио -вишезначни појам,   присутан  у разним подручјима, са основним значењем: показати све своје способности, свој (професионални) идентитет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latin typeface="Times New Roman"/>
              </a:rPr>
              <a:t>- хрватски  језик – Мапа професионалног развоја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504000" y="1371600"/>
            <a:ext cx="9069480" cy="1900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r>
              <a:rPr lang="en-US" sz="2800">
                <a:solidFill>
                  <a:srgbClr val="000000"/>
                </a:solidFill>
                <a:latin typeface="Times New Roman"/>
                <a:ea typeface="Times New Roman"/>
              </a:rPr>
              <a:t>           У  Правилнику о сталном стручном усавршавању </a:t>
            </a:r>
            <a:endParaRPr/>
          </a:p>
          <a:p>
            <a:r>
              <a:rPr lang="en-US" sz="2800">
                <a:solidFill>
                  <a:srgbClr val="000000"/>
                </a:solidFill>
                <a:latin typeface="Times New Roman"/>
                <a:ea typeface="Times New Roman"/>
              </a:rPr>
              <a:t>                   и стицању звања наставника, васпитача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Times New Roman"/>
                <a:ea typeface="Times New Roman"/>
              </a:rPr>
              <a:t>и стручних сарадника,</a:t>
            </a:r>
            <a:endParaRPr/>
          </a:p>
        </p:txBody>
      </p:sp>
      <p:sp>
        <p:nvSpPr>
          <p:cNvPr id="118" name="CustomShape 2"/>
          <p:cNvSpPr/>
          <p:nvPr/>
        </p:nvSpPr>
        <p:spPr>
          <a:xfrm>
            <a:off x="1828800" y="2630520"/>
            <a:ext cx="7462800" cy="41346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Times New Roman"/>
                <a:ea typeface="Times New Roman"/>
              </a:rPr>
              <a:t>Објављеном у "Службеном гласнику РС" број 13,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Times New Roman"/>
                <a:ea typeface="Times New Roman"/>
              </a:rPr>
              <a:t>од 24. фебруара 2012. године,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Times New Roman"/>
                <a:ea typeface="Times New Roman"/>
              </a:rPr>
              <a:t>и у "Службеном гласнику РС" број 85,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Times New Roman"/>
                <a:ea typeface="Times New Roman"/>
              </a:rPr>
              <a:t>од 28. септембра 2013. године,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800" b="1">
                <a:solidFill>
                  <a:srgbClr val="000000"/>
                </a:solidFill>
                <a:latin typeface="Times New Roman"/>
                <a:ea typeface="Times New Roman"/>
              </a:rPr>
              <a:t>чл. 20</a:t>
            </a:r>
            <a:r>
              <a:rPr lang="en-US" sz="280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Times New Roman"/>
                <a:ea typeface="Times New Roman"/>
              </a:rPr>
              <a:t>прецизирана је законска обавеза израде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Times New Roman"/>
                <a:ea typeface="Times New Roman"/>
              </a:rPr>
              <a:t>портфолија професионалног развоја.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Times New Roman"/>
                <a:ea typeface="Times New Roman"/>
              </a:rPr>
              <a:t>Одредба </a:t>
            </a:r>
            <a:r>
              <a:rPr lang="en-US" sz="2800" b="1">
                <a:solidFill>
                  <a:srgbClr val="000000"/>
                </a:solidFill>
                <a:latin typeface="Times New Roman"/>
                <a:ea typeface="Times New Roman"/>
              </a:rPr>
              <a:t>ступа на снагу 3. марта 2014.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1620000" y="287280"/>
            <a:ext cx="8098920" cy="124632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000" b="1">
                <a:latin typeface="Times New Roman"/>
              </a:rPr>
              <a:t>Члан 20.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20" name="CustomShape 2"/>
          <p:cNvSpPr/>
          <p:nvPr/>
        </p:nvSpPr>
        <p:spPr>
          <a:xfrm>
            <a:off x="1828800" y="1554480"/>
            <a:ext cx="7405200" cy="5484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2800">
                <a:latin typeface="Times New Roman"/>
              </a:rPr>
              <a:t>Наставник, васпитач и стручни сарадник у поступку самовредновања и планирања свог стручног усавршавања и професионалног развоја примењује стандарде компетенција.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n-US" sz="2800">
                <a:latin typeface="Times New Roman"/>
              </a:rPr>
              <a:t>Наставник, васпитач и стручни сарадник  систематично прати, анализира и вреднује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800">
                <a:latin typeface="Times New Roman"/>
                <a:ea typeface="Times New Roman"/>
              </a:rPr>
              <a:t>- свој образовно-васпитни рад,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800">
                <a:latin typeface="Times New Roman"/>
                <a:ea typeface="Times New Roman"/>
              </a:rPr>
              <a:t>- развој компетенција,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800">
                <a:latin typeface="Times New Roman"/>
                <a:ea typeface="Times New Roman"/>
              </a:rPr>
              <a:t>- своје напредовање и професионални развој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1620000" y="1188720"/>
            <a:ext cx="8098920" cy="137124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r>
              <a:rPr lang="en-US" sz="2800"/>
              <a:t>            </a:t>
            </a:r>
            <a:r>
              <a:rPr lang="en-US" sz="3600">
                <a:latin typeface="Times New Roman"/>
              </a:rPr>
              <a:t>и чува у одређеном облику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22" name="CustomShape 2"/>
          <p:cNvSpPr/>
          <p:nvPr/>
        </p:nvSpPr>
        <p:spPr>
          <a:xfrm>
            <a:off x="1737360" y="2011680"/>
            <a:ext cx="7950240" cy="3836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US" sz="3200">
                <a:latin typeface="Times New Roman"/>
                <a:ea typeface="Times New Roman"/>
              </a:rPr>
              <a:t>- најважније примере из своје праксе, </a:t>
            </a:r>
            <a:endParaRPr/>
          </a:p>
          <a:p>
            <a:r>
              <a:rPr lang="en-US" sz="3200">
                <a:latin typeface="Times New Roman"/>
                <a:ea typeface="Times New Roman"/>
              </a:rPr>
              <a:t>- примере примене наученог током стручног усавршавања, </a:t>
            </a:r>
            <a:endParaRPr/>
          </a:p>
          <a:p>
            <a:r>
              <a:rPr lang="en-US" sz="3200">
                <a:latin typeface="Times New Roman"/>
                <a:ea typeface="Times New Roman"/>
              </a:rPr>
              <a:t>- </a:t>
            </a:r>
            <a:r>
              <a:rPr lang="en-US" sz="3200" b="1">
                <a:latin typeface="Times New Roman"/>
                <a:ea typeface="Times New Roman"/>
              </a:rPr>
              <a:t>лични план професионалног развоја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3200">
                <a:latin typeface="Times New Roman"/>
                <a:ea typeface="Times New Roman"/>
              </a:rPr>
              <a:t>(у даљем тексту: </a:t>
            </a:r>
            <a:r>
              <a:rPr lang="en-US" sz="3200" b="1">
                <a:latin typeface="Times New Roman"/>
                <a:ea typeface="Times New Roman"/>
              </a:rPr>
              <a:t>портфолио</a:t>
            </a:r>
            <a:r>
              <a:rPr lang="en-US" sz="3200">
                <a:latin typeface="Times New Roman"/>
                <a:ea typeface="Times New Roman"/>
              </a:rPr>
              <a:t>).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671760" y="302040"/>
            <a:ext cx="8736480" cy="1259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  <a:buFont typeface="Times New Roman"/>
              <a:buChar char="•"/>
            </a:pPr>
            <a:r>
              <a:rPr lang="en-US" sz="3200" b="1">
                <a:solidFill>
                  <a:srgbClr val="000000"/>
                </a:solidFill>
                <a:latin typeface="Times New Roman"/>
              </a:rPr>
              <a:t>ШТА ЈЕ ПОРТФОЛИО?</a:t>
            </a:r>
            <a:endParaRPr/>
          </a:p>
        </p:txBody>
      </p:sp>
      <p:sp>
        <p:nvSpPr>
          <p:cNvPr id="124" name="CustomShape 2"/>
          <p:cNvSpPr/>
          <p:nvPr/>
        </p:nvSpPr>
        <p:spPr>
          <a:xfrm>
            <a:off x="537120" y="1763640"/>
            <a:ext cx="8736480" cy="4535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Портфолио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је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по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одређеном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критеријуму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брижљиво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организована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и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развијена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збирка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разноврсних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материјала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која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даје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слику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о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томе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шта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наставник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васпитач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или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стручни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сарадник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зна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и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може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да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уради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одсликава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његова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постигнућа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професионално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искуство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ставове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и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размишљања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.</a:t>
            </a:r>
            <a:r>
              <a:rPr lang="en-US" sz="2000" b="1" dirty="0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pic>
        <p:nvPicPr>
          <p:cNvPr id="125" name="Picture 3"/>
          <p:cNvPicPr/>
          <p:nvPr/>
        </p:nvPicPr>
        <p:blipFill>
          <a:blip r:embed="rId2"/>
          <a:stretch>
            <a:fillRect/>
          </a:stretch>
        </p:blipFill>
        <p:spPr>
          <a:xfrm rot="247200">
            <a:off x="8053560" y="5262840"/>
            <a:ext cx="1616400" cy="2168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671760" y="302040"/>
            <a:ext cx="8736480" cy="1259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  <a:buFont typeface="Times New Roman"/>
              <a:buChar char="•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ЗАШТО ПОРТФОЛИО?</a:t>
            </a:r>
            <a:endParaRPr/>
          </a:p>
        </p:txBody>
      </p:sp>
      <p:pic>
        <p:nvPicPr>
          <p:cNvPr id="127" name="Content Placeholder 3"/>
          <p:cNvPicPr/>
          <p:nvPr/>
        </p:nvPicPr>
        <p:blipFill>
          <a:blip r:embed="rId2"/>
          <a:stretch>
            <a:fillRect/>
          </a:stretch>
        </p:blipFill>
        <p:spPr>
          <a:xfrm>
            <a:off x="262080" y="1518840"/>
            <a:ext cx="9555840" cy="5879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671760" y="419760"/>
            <a:ext cx="8820000" cy="57135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algn="r">
              <a:lnSpc>
                <a:spcPct val="100000"/>
              </a:lnSpc>
              <a:buFont typeface="Times New Roman"/>
              <a:buChar char="•"/>
            </a:pPr>
            <a:r>
              <a:rPr lang="en-US" sz="3200">
                <a:solidFill>
                  <a:srgbClr val="000000"/>
                </a:solidFill>
                <a:latin typeface="Times New Roman"/>
                <a:ea typeface="Times New Roman"/>
              </a:rPr>
              <a:t>ВРСТЕ ПОРТФОЛИЈА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3200" b="1">
                <a:solidFill>
                  <a:srgbClr val="C00000"/>
                </a:solidFill>
                <a:latin typeface="Times New Roman"/>
                <a:ea typeface="Times New Roman"/>
              </a:rPr>
              <a:t>Електронски портфолио</a:t>
            </a:r>
            <a:r>
              <a:rPr lang="en-US" sz="2800" b="1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en-US" sz="200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</a:rPr>
              <a:t>је збир фасцикли на рачунару у које се одлажу радови, самовредновање, повратне информације и друго у дигиталној форми.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400">
                <a:solidFill>
                  <a:srgbClr val="C00000"/>
                </a:solidFill>
                <a:latin typeface="Times New Roman"/>
                <a:ea typeface="Times New Roman"/>
              </a:rPr>
              <a:t>Помоћ на следећим адресама: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000">
                <a:solidFill>
                  <a:srgbClr val="000000"/>
                </a:solidFill>
                <a:latin typeface="Times New Roman"/>
                <a:ea typeface="Times New Roman"/>
              </a:rPr>
              <a:t>http://jugoslava.wordpress.com/tag/e-portfolio/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000">
                <a:solidFill>
                  <a:srgbClr val="000000"/>
                </a:solidFill>
                <a:latin typeface="Times New Roman"/>
                <a:ea typeface="Times New Roman"/>
              </a:rPr>
              <a:t>http://jugoslava.wordpress.com/2010/08/12/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000">
                <a:solidFill>
                  <a:srgbClr val="000000"/>
                </a:solidFill>
                <a:latin typeface="Times New Roman"/>
                <a:ea typeface="Times New Roman"/>
              </a:rPr>
              <a:t>http://onlineobuka.wordpress.com/ict-u-nastavi/e-portfolio/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2000">
                <a:solidFill>
                  <a:srgbClr val="000000"/>
                </a:solidFill>
                <a:latin typeface="Times New Roman"/>
                <a:ea typeface="Times New Roman"/>
              </a:rPr>
              <a:t>https://skydrive.live.com/view.aspx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lang="en-US" sz="3200" b="1">
                <a:solidFill>
                  <a:srgbClr val="C00000"/>
                </a:solidFill>
                <a:latin typeface="Times New Roman"/>
                <a:ea typeface="Times New Roman"/>
              </a:rPr>
              <a:t>Папирни</a:t>
            </a:r>
            <a:r>
              <a:rPr lang="en-US" sz="2800" b="1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</a:rPr>
              <a:t>(Paper based portfolio) портфолији су везани за фасцикле као физички оквир у који се радови одлажу.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1044</Words>
  <PresentationFormat>Custom</PresentationFormat>
  <Paragraphs>152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Office Theme</vt:lpstr>
      <vt:lpstr>Flow</vt:lpstr>
      <vt:lpstr>1_Flow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</dc:creator>
  <cp:lastModifiedBy>Nada</cp:lastModifiedBy>
  <cp:revision>7</cp:revision>
  <dcterms:modified xsi:type="dcterms:W3CDTF">2015-09-01T18:37:12Z</dcterms:modified>
</cp:coreProperties>
</file>