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79" r:id="rId13"/>
    <p:sldId id="280" r:id="rId14"/>
    <p:sldId id="281" r:id="rId15"/>
    <p:sldId id="282" r:id="rId16"/>
    <p:sldId id="283" r:id="rId17"/>
    <p:sldId id="284" r:id="rId18"/>
    <p:sldId id="270" r:id="rId19"/>
    <p:sldId id="287" r:id="rId20"/>
    <p:sldId id="288" r:id="rId21"/>
    <p:sldId id="271" r:id="rId22"/>
    <p:sldId id="273" r:id="rId23"/>
    <p:sldId id="285" r:id="rId24"/>
    <p:sldId id="274" r:id="rId25"/>
    <p:sldId id="276" r:id="rId26"/>
    <p:sldId id="278" r:id="rId27"/>
    <p:sldId id="277" r:id="rId28"/>
    <p:sldId id="294" r:id="rId29"/>
    <p:sldId id="295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20" autoAdjust="0"/>
    <p:restoredTop sz="86534" autoAdjust="0"/>
  </p:normalViewPr>
  <p:slideViewPr>
    <p:cSldViewPr>
      <p:cViewPr>
        <p:scale>
          <a:sx n="73" d="100"/>
          <a:sy n="73" d="100"/>
        </p:scale>
        <p:origin x="-808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2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5346A-81E3-4DC2-BA9F-A23CBF326C18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D6D2-E362-461A-A783-341E2BCE2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32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1D6D2-E362-461A-A783-341E2BCE2B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1D6D2-E362-461A-A783-341E2BCE2B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1D6D2-E362-461A-A783-341E2BCE2B0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957B19-5160-49D7-A692-EE7183972A0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FD6D8F-2509-4578-921B-07F6AF4B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image" Target="../media/image9.jpeg"/><Relationship Id="rId4" Type="http://schemas.openxmlformats.org/officeDocument/2006/relationships/image" Target="../media/image16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hyperlink" Target="http://ucimotehnicko.files.wordpress.com/2013/01/mleveni-kamen.jpg?w=52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stovaristevaga.rs/stovariste/galerija-pesak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gif"/><Relationship Id="rId9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2743200"/>
          </a:xfrm>
        </p:spPr>
        <p:txBody>
          <a:bodyPr>
            <a:noAutofit/>
          </a:bodyPr>
          <a:lstStyle/>
          <a:p>
            <a:r>
              <a:rPr lang="sr-Cyrl-RS" sz="3200" dirty="0" smtClean="0"/>
              <a:t>Марија Барош</a:t>
            </a:r>
          </a:p>
          <a:p>
            <a:r>
              <a:rPr lang="sr-Cyrl-RS" sz="3200" dirty="0" smtClean="0"/>
              <a:t>Основна школа “Бошко Палковљевић Пинки”</a:t>
            </a:r>
          </a:p>
          <a:p>
            <a:r>
              <a:rPr lang="sr-Cyrl-RS" sz="3200" dirty="0" smtClean="0"/>
              <a:t>Сремска Митровица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МАТЕРИЈАЛИ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r>
              <a:rPr lang="sr-Cyrl-RS" sz="2800" dirty="0" smtClean="0"/>
              <a:t>РАЗЛИЧИТИ МАТЕРИЈАЛИ  -</a:t>
            </a:r>
            <a:r>
              <a:rPr lang="en-US" sz="2800" dirty="0" smtClean="0"/>
              <a:t> </a:t>
            </a:r>
            <a:r>
              <a:rPr lang="sr-Cyrl-RS" sz="2800" dirty="0" smtClean="0"/>
              <a:t> ИСТИ ПРОИЗВОД</a:t>
            </a:r>
            <a:endParaRPr lang="en-US" sz="2800" dirty="0"/>
          </a:p>
        </p:txBody>
      </p:sp>
      <p:pic>
        <p:nvPicPr>
          <p:cNvPr id="3074" name="Picture 2" descr="C:\Users\Korisnik\Desktop\i3556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2147004" cy="2209800"/>
          </a:xfrm>
          <a:prstGeom prst="rect">
            <a:avLst/>
          </a:prstGeom>
          <a:noFill/>
        </p:spPr>
      </p:pic>
      <p:pic>
        <p:nvPicPr>
          <p:cNvPr id="3075" name="Picture 3" descr="C:\Users\Korisnik\Desktop\8ee107fb8e11fa27c5eb0c84c03d7df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2895600" cy="2438400"/>
          </a:xfrm>
          <a:prstGeom prst="rect">
            <a:avLst/>
          </a:prstGeom>
          <a:noFill/>
        </p:spPr>
      </p:pic>
      <p:pic>
        <p:nvPicPr>
          <p:cNvPr id="3076" name="Picture 4" descr="C:\Users\Korisnik\Desktop\10479558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90888"/>
            <a:ext cx="1600200" cy="2714625"/>
          </a:xfrm>
          <a:prstGeom prst="rect">
            <a:avLst/>
          </a:prstGeom>
          <a:noFill/>
        </p:spPr>
      </p:pic>
      <p:pic>
        <p:nvPicPr>
          <p:cNvPr id="3077" name="Picture 5" descr="C:\Users\Korisnik\Desktop\8291335461959stolica palma malte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048001"/>
            <a:ext cx="1523999" cy="1600200"/>
          </a:xfrm>
          <a:prstGeom prst="rect">
            <a:avLst/>
          </a:prstGeom>
          <a:noFill/>
        </p:spPr>
      </p:pic>
      <p:pic>
        <p:nvPicPr>
          <p:cNvPr id="3078" name="Picture 6" descr="C:\Users\Korisnik\Desktop\101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1600200"/>
            <a:ext cx="2590801" cy="1692791"/>
          </a:xfrm>
          <a:prstGeom prst="rect">
            <a:avLst/>
          </a:prstGeom>
          <a:noFill/>
        </p:spPr>
      </p:pic>
      <p:pic>
        <p:nvPicPr>
          <p:cNvPr id="3080" name="Picture 8" descr="C:\Users\Korisnik\Desktop\stolice-za-plazu-ligestul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295400"/>
            <a:ext cx="1930400" cy="1828800"/>
          </a:xfrm>
          <a:prstGeom prst="rect">
            <a:avLst/>
          </a:prstGeom>
          <a:noFill/>
        </p:spPr>
      </p:pic>
      <p:pic>
        <p:nvPicPr>
          <p:cNvPr id="3081" name="Picture 9" descr="C:\Users\Korisnik\Desktop\stolica-_4014-15-up.450x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3352800"/>
            <a:ext cx="1885517" cy="2765425"/>
          </a:xfrm>
          <a:prstGeom prst="rect">
            <a:avLst/>
          </a:prstGeom>
          <a:noFill/>
        </p:spPr>
      </p:pic>
      <p:pic>
        <p:nvPicPr>
          <p:cNvPr id="3082" name="Picture 10" descr="C:\Users\Korisnik\Desktop\A_Decija_stolica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6913" y="4572000"/>
            <a:ext cx="1792287" cy="2057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7800" y="6172200"/>
            <a:ext cx="176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СТОЛИЦА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06402"/>
            <a:ext cx="6629400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         ОСОБИНЕ МАТЕРИЈАЛА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2286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ТВРДИ</a:t>
            </a:r>
          </a:p>
          <a:p>
            <a:pPr algn="ctr"/>
            <a:r>
              <a:rPr lang="sr-Cyrl-RS" sz="2800" dirty="0" smtClean="0"/>
              <a:t>МЕКИ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124200" y="990600"/>
            <a:ext cx="2667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ЛАКИ</a:t>
            </a:r>
          </a:p>
          <a:p>
            <a:pPr algn="ctr"/>
            <a:r>
              <a:rPr lang="sr-Cyrl-RS" sz="3200" dirty="0" smtClean="0"/>
              <a:t>ТЕШКИ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248400" y="990600"/>
            <a:ext cx="2514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ПРОВИДНИ</a:t>
            </a:r>
          </a:p>
          <a:p>
            <a:pPr algn="ctr"/>
            <a:r>
              <a:rPr lang="sr-Cyrl-RS" sz="2800" dirty="0" smtClean="0"/>
              <a:t>НЕПРОВИДНИ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609599" y="2554014"/>
            <a:ext cx="3200400" cy="16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ЕЛАСТИЧНИ</a:t>
            </a:r>
          </a:p>
          <a:p>
            <a:pPr algn="ctr"/>
            <a:r>
              <a:rPr lang="sr-Cyrl-RS" sz="2800" dirty="0" smtClean="0"/>
              <a:t>КРУТИ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4876800" y="2375338"/>
            <a:ext cx="35814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ПРОВОДНИЦИ</a:t>
            </a:r>
          </a:p>
          <a:p>
            <a:pPr algn="ctr"/>
            <a:r>
              <a:rPr lang="sr-Cyrl-RS" sz="2800" dirty="0" smtClean="0"/>
              <a:t>ИЗОЛАТОРИ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375666"/>
            <a:ext cx="3962399" cy="230832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ЕЛАСТИЧНИ МАТЕРИЈАЛИ после савијања или растезања се враћају у првобитан облик.</a:t>
            </a:r>
          </a:p>
          <a:p>
            <a:r>
              <a:rPr lang="sr-Cyrl-RS" sz="2400" dirty="0" smtClean="0"/>
              <a:t>КРУТИ МАТЕРИЈАЛИ се савијањем ломе.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4014217"/>
            <a:ext cx="4495800" cy="26776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ПРОВОДНИЦИ добро проводе топлоту</a:t>
            </a:r>
            <a:r>
              <a:rPr lang="en-US" sz="2400" dirty="0" smtClean="0"/>
              <a:t> </a:t>
            </a:r>
            <a:r>
              <a:rPr lang="sr-Cyrl-RS" sz="2400" dirty="0" smtClean="0"/>
              <a:t>и струју.</a:t>
            </a:r>
            <a:r>
              <a:rPr lang="en-US" sz="2400" dirty="0" smtClean="0"/>
              <a:t> </a:t>
            </a:r>
            <a:r>
              <a:rPr lang="sr-Cyrl-RS" sz="2400" dirty="0" smtClean="0"/>
              <a:t>Најбољи проводник је метал.</a:t>
            </a:r>
          </a:p>
          <a:p>
            <a:r>
              <a:rPr lang="sr-Cyrl-RS" sz="2400" dirty="0" smtClean="0"/>
              <a:t>ИЗОЛАТОРИ су материјали који слабо проводе топлоту или струју.</a:t>
            </a:r>
            <a:r>
              <a:rPr lang="en-US" sz="2400" dirty="0" smtClean="0"/>
              <a:t> </a:t>
            </a:r>
            <a:r>
              <a:rPr lang="sr-Cyrl-RS" sz="2400" dirty="0" smtClean="0"/>
              <a:t>Најбољи изолатори су гума</a:t>
            </a:r>
            <a:r>
              <a:rPr lang="en-US" sz="2400" dirty="0" smtClean="0"/>
              <a:t> , </a:t>
            </a:r>
            <a:r>
              <a:rPr lang="sr-Cyrl-RS" sz="2400" dirty="0" smtClean="0"/>
              <a:t>дрво</a:t>
            </a:r>
            <a:r>
              <a:rPr lang="en-US" sz="2400" dirty="0" smtClean="0"/>
              <a:t> </a:t>
            </a:r>
            <a:r>
              <a:rPr lang="sr-Cyrl-RS" sz="2400" dirty="0" smtClean="0"/>
              <a:t>,</a:t>
            </a:r>
            <a:r>
              <a:rPr lang="en-US" sz="2400" dirty="0" smtClean="0"/>
              <a:t> </a:t>
            </a:r>
            <a:r>
              <a:rPr lang="sr-Cyrl-RS" sz="2400" dirty="0" smtClean="0"/>
              <a:t>тканина</a:t>
            </a:r>
            <a:r>
              <a:rPr lang="en-US" sz="2400" dirty="0" smtClean="0"/>
              <a:t> </a:t>
            </a:r>
            <a:r>
              <a:rPr lang="sr-Cyrl-R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2514600"/>
            <a:ext cx="8382000" cy="4191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Дрво је чврсто, слабо проводи топлоту</a:t>
            </a:r>
            <a:r>
              <a:rPr lang="en-US" sz="2800" dirty="0" smtClean="0"/>
              <a:t> </a:t>
            </a:r>
            <a:r>
              <a:rPr lang="sr-Cyrl-RS" sz="2800" dirty="0" smtClean="0"/>
              <a:t>, не проводи електричну енергију</a:t>
            </a:r>
            <a:r>
              <a:rPr lang="en-US" sz="2800" dirty="0" smtClean="0"/>
              <a:t> </a:t>
            </a:r>
            <a:r>
              <a:rPr lang="sr-Cyrl-RS" sz="2800" dirty="0" smtClean="0"/>
              <a:t>, сагоревањем се претвара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sr-Cyrl-RS" sz="2800" dirty="0" smtClean="0"/>
              <a:t>у пепео . Можемо да га ломимо</a:t>
            </a:r>
            <a:r>
              <a:rPr lang="en-US" sz="2800" dirty="0" smtClean="0"/>
              <a:t> </a:t>
            </a:r>
            <a:r>
              <a:rPr lang="sr-Cyrl-RS" sz="2800" dirty="0" smtClean="0"/>
              <a:t>, режемо , бушимо ,  стружемо , лепимо ,  закивамо , бојимо , лакирамо ... </a:t>
            </a:r>
            <a:endParaRPr lang="en-US" sz="2800" dirty="0"/>
          </a:p>
        </p:txBody>
      </p:sp>
      <p:pic>
        <p:nvPicPr>
          <p:cNvPr id="1026" name="Picture 2" descr="C:\Users\Korisnik\Desktop\dr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0791"/>
            <a:ext cx="6629400" cy="264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07e0b276-7d4f-4e1e-9f8d-0ed9ea0102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2648222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228600" y="3048000"/>
            <a:ext cx="8686800" cy="3429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Метал је чврст , добро проводи топлоту  и </a:t>
            </a:r>
            <a:r>
              <a:rPr lang="en-US" sz="2800" dirty="0" smtClean="0"/>
              <a:t>  </a:t>
            </a:r>
            <a:r>
              <a:rPr lang="sr-Cyrl-RS" sz="2800" dirty="0" smtClean="0"/>
              <a:t>електричну енергију , топи се на високим температурама . Може да се буши , реже , кује , савија , бруси (струже) </a:t>
            </a:r>
            <a:r>
              <a:rPr lang="en-US" sz="2800" dirty="0" smtClean="0"/>
              <a:t>. </a:t>
            </a:r>
            <a:r>
              <a:rPr lang="sr-Cyrl-RS" sz="2800" dirty="0" smtClean="0"/>
              <a:t>Кад се кује и савија мора да се загреје да би се добио жељени облик</a:t>
            </a:r>
            <a:r>
              <a:rPr lang="en-US" sz="2800" dirty="0" smtClean="0"/>
              <a:t>.</a:t>
            </a:r>
            <a:r>
              <a:rPr lang="sr-Cyrl-R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esktop\Protektirane-gume-1024x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228600" y="4267200"/>
            <a:ext cx="8610600" cy="2176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Гума је мека , савитљива , растегљива ,</a:t>
            </a:r>
            <a:r>
              <a:rPr lang="en-US" sz="2800" dirty="0" smtClean="0"/>
              <a:t> </a:t>
            </a:r>
            <a:r>
              <a:rPr lang="sr-Cyrl-RS" sz="2800" dirty="0" smtClean="0"/>
              <a:t>не проводи електричну енергију , служи као изолатор , </a:t>
            </a:r>
            <a:r>
              <a:rPr lang="en-US" sz="2800" dirty="0" smtClean="0"/>
              <a:t> </a:t>
            </a:r>
            <a:r>
              <a:rPr lang="sr-Cyrl-RS" sz="2800" dirty="0" smtClean="0"/>
              <a:t>слабо проводи топлоту .</a:t>
            </a:r>
            <a:r>
              <a:rPr lang="en-US" sz="2800" dirty="0" smtClean="0"/>
              <a:t> </a:t>
            </a:r>
            <a:r>
              <a:rPr lang="sr-Cyrl-RS" sz="2800" dirty="0" smtClean="0"/>
              <a:t>Можемо да је сечемо , лепимо ,  пресујемо ...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teh_kamen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5410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538273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Камен је чврст , тежак , слабо проводи топлоту ,  не проводи електричну енергију , ломи се , клеше , реже , бруси , глача ...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sl1-fl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</p:spPr>
      </p:pic>
      <p:sp>
        <p:nvSpPr>
          <p:cNvPr id="4" name="Horizontal Scroll 3"/>
          <p:cNvSpPr/>
          <p:nvPr/>
        </p:nvSpPr>
        <p:spPr>
          <a:xfrm>
            <a:off x="304800" y="4191000"/>
            <a:ext cx="8534400" cy="2481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Стакло је чврсто , провидно , крто , ломљиво . Приликом загревања</a:t>
            </a:r>
            <a:r>
              <a:rPr lang="en-US" sz="2800" dirty="0" smtClean="0"/>
              <a:t> </a:t>
            </a:r>
            <a:r>
              <a:rPr lang="sr-Cyrl-RS" sz="2800" dirty="0" smtClean="0"/>
              <a:t>пуца . Стакло се реже  , бруси ,  лепи , ломи ...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orisnik\Desktop\6143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332994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228600" y="3810000"/>
            <a:ext cx="8686800" cy="2895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Тканина је мека , лака , савитљива  и кад се запали сагорева.</a:t>
            </a:r>
          </a:p>
          <a:p>
            <a:pPr algn="ctr"/>
            <a:r>
              <a:rPr lang="sr-Cyrl-RS" sz="2800" dirty="0" smtClean="0"/>
              <a:t>Тканина се сече , шије , лепи ...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lepljenje-cve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2438399" cy="1244600"/>
          </a:xfrm>
          <a:prstGeom prst="rect">
            <a:avLst/>
          </a:prstGeom>
          <a:noFill/>
        </p:spPr>
      </p:pic>
      <p:pic>
        <p:nvPicPr>
          <p:cNvPr id="1027" name="Picture 3" descr="C:\Users\Korisnik\Desktop\guzvan-pap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2003955" cy="1502966"/>
          </a:xfrm>
          <a:prstGeom prst="rect">
            <a:avLst/>
          </a:prstGeom>
          <a:noFill/>
        </p:spPr>
      </p:pic>
      <p:pic>
        <p:nvPicPr>
          <p:cNvPr id="1028" name="Picture 4" descr="C:\Users\Korisnik\Desktop\7642-DSC01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762000"/>
            <a:ext cx="2078038" cy="1828800"/>
          </a:xfrm>
          <a:prstGeom prst="rect">
            <a:avLst/>
          </a:prstGeom>
          <a:noFill/>
        </p:spPr>
      </p:pic>
      <p:pic>
        <p:nvPicPr>
          <p:cNvPr id="1029" name="Picture 5" descr="C:\Users\Korisnik\Desktop\drvo-savitljivo-bendywo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905000"/>
            <a:ext cx="2225675" cy="1270000"/>
          </a:xfrm>
          <a:prstGeom prst="rect">
            <a:avLst/>
          </a:prstGeom>
          <a:noFill/>
        </p:spPr>
      </p:pic>
      <p:pic>
        <p:nvPicPr>
          <p:cNvPr id="1030" name="Picture 6" descr="C:\Users\Korisnik\Desktop\bojenje-ploc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762001"/>
            <a:ext cx="2205170" cy="1644134"/>
          </a:xfrm>
          <a:prstGeom prst="rect">
            <a:avLst/>
          </a:prstGeom>
          <a:noFill/>
        </p:spPr>
      </p:pic>
      <p:pic>
        <p:nvPicPr>
          <p:cNvPr id="1031" name="Picture 7" descr="C:\Users\Korisnik\Desktop\ff84afa4ad8a1e823190e09e901fd35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743200"/>
            <a:ext cx="3048000" cy="1905000"/>
          </a:xfrm>
          <a:prstGeom prst="rect">
            <a:avLst/>
          </a:prstGeom>
          <a:noFill/>
        </p:spPr>
      </p:pic>
      <p:pic>
        <p:nvPicPr>
          <p:cNvPr id="1032" name="Picture 8" descr="C:\Users\Korisnik\Desktop\22-Papirna_pahulji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2590800"/>
            <a:ext cx="2438400" cy="1939925"/>
          </a:xfrm>
          <a:prstGeom prst="rect">
            <a:avLst/>
          </a:prstGeom>
          <a:noFill/>
        </p:spPr>
      </p:pic>
      <p:pic>
        <p:nvPicPr>
          <p:cNvPr id="1033" name="Picture 9" descr="C:\Users\Korisnik\Desktop\slide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156" y="4724400"/>
            <a:ext cx="4167642" cy="1984873"/>
          </a:xfrm>
          <a:prstGeom prst="rect">
            <a:avLst/>
          </a:prstGeom>
          <a:noFill/>
        </p:spPr>
      </p:pic>
      <p:pic>
        <p:nvPicPr>
          <p:cNvPr id="1035" name="Picture 11" descr="C:\Users\Korisnik\Desktop\laminirano-stakl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990600"/>
            <a:ext cx="1981200" cy="14558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08755" y="152400"/>
            <a:ext cx="660664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   </a:t>
            </a:r>
            <a:r>
              <a:rPr lang="sr-Cyrl-RS" sz="2800" dirty="0" smtClean="0"/>
              <a:t>КАКО ЧОВЕК ОБРАЂУЈЕ МАТЕРИЈАЛЕ 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5156" y="1307068"/>
            <a:ext cx="109863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гужвање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594" y="2754445"/>
            <a:ext cx="112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савијање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101" y="4161393"/>
            <a:ext cx="114377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лепљење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156" y="6339941"/>
            <a:ext cx="9287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сечење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8785" y="2221468"/>
            <a:ext cx="111492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гњечење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299466"/>
            <a:ext cx="102008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бушење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2097067"/>
            <a:ext cx="90146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бојење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2097067"/>
            <a:ext cx="117743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ломљење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6156" y="4161393"/>
            <a:ext cx="93993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резање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Korisnik\Desktop\maxresdefault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1" y="4724400"/>
            <a:ext cx="3597778" cy="193726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015746" y="6306093"/>
            <a:ext cx="108606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плетење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build="allAtOnce" animBg="1"/>
      <p:bldP spid="14" grpId="0" build="allAtOnce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1" grpId="0" build="allAtOnce" animBg="1"/>
      <p:bldP spid="22" grpId="0" build="allAtOnce" animBg="1"/>
      <p:bldP spid="2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52" y="160613"/>
            <a:ext cx="86342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ПОВРАТНЕ И НЕПОВРАТНЕ ПРОМЕНЕ МАТЕРИЈАЛА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83833"/>
            <a:ext cx="8763000" cy="1846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Приликом обраде материјала они се мењају</a:t>
            </a:r>
            <a:r>
              <a:rPr lang="en-US" sz="2400" dirty="0" smtClean="0"/>
              <a:t> </a:t>
            </a:r>
            <a:r>
              <a:rPr lang="sr-Cyrl-RS" sz="2400" dirty="0" smtClean="0"/>
              <a:t>. Те промене зависе од својстава материјала . Неким деловањем мења се облик предмета ,  али се особине материјала не мењају . Такве промене се називају </a:t>
            </a:r>
            <a:r>
              <a:rPr lang="sr-Cyrl-RS" sz="2400" dirty="0" smtClean="0">
                <a:solidFill>
                  <a:srgbClr val="FF0000"/>
                </a:solidFill>
              </a:rPr>
              <a:t>ПОВРАТНЕ ПРОМЕНЕ</a:t>
            </a:r>
            <a:r>
              <a:rPr lang="sr-Cyrl-RS" sz="2400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 descr="C:\Users\Korisnik\Desktop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899824"/>
            <a:ext cx="3200400" cy="19638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22682" y="2966241"/>
            <a:ext cx="529271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Ако чоколаду загревамо , она ће се истопити , али неће изгубити своја својства</a:t>
            </a:r>
            <a:r>
              <a:rPr lang="en-US" sz="2400" dirty="0" smtClean="0"/>
              <a:t> </a:t>
            </a:r>
            <a:r>
              <a:rPr lang="sr-Cyrl-RS" sz="2400" dirty="0" smtClean="0"/>
              <a:t>.</a:t>
            </a:r>
            <a:r>
              <a:rPr lang="en-US" sz="2400" dirty="0" smtClean="0"/>
              <a:t> </a:t>
            </a:r>
            <a:r>
              <a:rPr lang="sr-Cyrl-RS" sz="2400" dirty="0" smtClean="0"/>
              <a:t>Када се охлади можемо опет да је обликујемо по жељи</a:t>
            </a:r>
            <a:r>
              <a:rPr lang="en-US" sz="2400" dirty="0" smtClean="0"/>
              <a:t> 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1027" name="Picture 3" descr="C:\Users\Korisnik\Desktop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566" y="4607218"/>
            <a:ext cx="2657250" cy="20507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399" y="5088314"/>
            <a:ext cx="579120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Свећа док гори , восак се топи . Он не мења својства .</a:t>
            </a:r>
          </a:p>
          <a:p>
            <a:r>
              <a:rPr lang="sr-Cyrl-RS" sz="2400" dirty="0" smtClean="0"/>
              <a:t>Када се истопи можемо поново да га обликујемо.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5" grpId="0" build="allAtOnce" animBg="1"/>
      <p:bldP spid="7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13" y="67253"/>
            <a:ext cx="89916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ДА БИ ПРОИЗВЕЛИ ПРЕДМЕТЕ ЗА СВАКОДНЕВНУ УПОТРЕБУ</a:t>
            </a:r>
            <a:r>
              <a:rPr lang="en-US" sz="2000" dirty="0" smtClean="0"/>
              <a:t> </a:t>
            </a:r>
            <a:r>
              <a:rPr lang="sr-Cyrl-RS" sz="2000" dirty="0" smtClean="0"/>
              <a:t>,</a:t>
            </a:r>
            <a:r>
              <a:rPr lang="en-US" sz="2000" dirty="0" smtClean="0"/>
              <a:t> </a:t>
            </a:r>
            <a:r>
              <a:rPr lang="sr-Cyrl-RS" sz="2000" dirty="0"/>
              <a:t>ЉУДИ КОРИСТЕ</a:t>
            </a:r>
            <a:r>
              <a:rPr lang="en-US" sz="2000" dirty="0" smtClean="0"/>
              <a:t> </a:t>
            </a:r>
            <a:r>
              <a:rPr lang="sr-Cyrl-RS" sz="2000" dirty="0" smtClean="0"/>
              <a:t>РАЗЛИЧИТЕ МАТЕРИЈАЛЕ</a:t>
            </a:r>
            <a:r>
              <a:rPr lang="sr-Cyrl-RS" dirty="0" smtClean="0"/>
              <a:t>:</a:t>
            </a:r>
            <a:endParaRPr lang="en-US" dirty="0"/>
          </a:p>
        </p:txBody>
      </p:sp>
      <p:pic>
        <p:nvPicPr>
          <p:cNvPr id="1026" name="Picture 2" descr="C:\Users\Korisnik\Desktop\Vu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2133599" cy="1219199"/>
          </a:xfrm>
          <a:prstGeom prst="rect">
            <a:avLst/>
          </a:prstGeom>
          <a:noFill/>
        </p:spPr>
      </p:pic>
      <p:pic>
        <p:nvPicPr>
          <p:cNvPr id="1027" name="Picture 3" descr="C:\Users\Korisnik\Desktop\plastika-stvari-dnev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38200"/>
            <a:ext cx="1905000" cy="1519237"/>
          </a:xfrm>
          <a:prstGeom prst="rect">
            <a:avLst/>
          </a:prstGeom>
          <a:noFill/>
        </p:spPr>
      </p:pic>
      <p:pic>
        <p:nvPicPr>
          <p:cNvPr id="1028" name="Picture 4" descr="C:\Users\Korisnik\Desktop\rezani_kamen_blo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838201"/>
            <a:ext cx="1904999" cy="1850661"/>
          </a:xfrm>
          <a:prstGeom prst="rect">
            <a:avLst/>
          </a:prstGeom>
          <a:noFill/>
        </p:spPr>
      </p:pic>
      <p:pic>
        <p:nvPicPr>
          <p:cNvPr id="1029" name="Picture 5" descr="C:\Users\Korisnik\Desktop\glin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743200"/>
            <a:ext cx="2514600" cy="2233612"/>
          </a:xfrm>
          <a:prstGeom prst="rect">
            <a:avLst/>
          </a:prstGeom>
          <a:noFill/>
        </p:spPr>
      </p:pic>
      <p:pic>
        <p:nvPicPr>
          <p:cNvPr id="1030" name="Picture 6" descr="C:\Users\Korisnik\Desktop\pamu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276600"/>
            <a:ext cx="2438400" cy="1524000"/>
          </a:xfrm>
          <a:prstGeom prst="rect">
            <a:avLst/>
          </a:prstGeom>
          <a:noFill/>
        </p:spPr>
      </p:pic>
      <p:pic>
        <p:nvPicPr>
          <p:cNvPr id="1031" name="Picture 7" descr="C:\Users\Korisnik\Desktop\Termoizolaciono-staklo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5117" y="2743200"/>
            <a:ext cx="2613314" cy="1982788"/>
          </a:xfrm>
          <a:prstGeom prst="rect">
            <a:avLst/>
          </a:prstGeom>
          <a:noFill/>
        </p:spPr>
      </p:pic>
      <p:pic>
        <p:nvPicPr>
          <p:cNvPr id="1032" name="Picture 8" descr="C:\Users\Korisnik\Desktop\eko_koz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1" y="5029200"/>
            <a:ext cx="2057400" cy="1600200"/>
          </a:xfrm>
          <a:prstGeom prst="rect">
            <a:avLst/>
          </a:prstGeom>
          <a:noFill/>
        </p:spPr>
      </p:pic>
      <p:pic>
        <p:nvPicPr>
          <p:cNvPr id="1034" name="Picture 10" descr="C:\Users\Korisnik\Desktop\drvena-kuca-trupaca-slika-32437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1" y="762001"/>
            <a:ext cx="1905000" cy="1143000"/>
          </a:xfrm>
          <a:prstGeom prst="rect">
            <a:avLst/>
          </a:prstGeom>
          <a:noFill/>
        </p:spPr>
      </p:pic>
      <p:pic>
        <p:nvPicPr>
          <p:cNvPr id="1035" name="Picture 11" descr="C:\Users\Korisnik\Desktop\300px-Kalabrien_Ricadi_Sandwellen_212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4876800"/>
            <a:ext cx="2133600" cy="1752600"/>
          </a:xfrm>
          <a:prstGeom prst="rect">
            <a:avLst/>
          </a:prstGeom>
          <a:noFill/>
        </p:spPr>
      </p:pic>
      <p:pic>
        <p:nvPicPr>
          <p:cNvPr id="1036" name="Picture 12" descr="C:\Users\Korisnik\Desktop\How-To-Get-The-Best-Scrap-Metal-Prices-At-A-Scrap-Yar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1" y="990601"/>
            <a:ext cx="1905000" cy="1676399"/>
          </a:xfrm>
          <a:prstGeom prst="rect">
            <a:avLst/>
          </a:prstGeom>
          <a:noFill/>
        </p:spPr>
      </p:pic>
      <p:pic>
        <p:nvPicPr>
          <p:cNvPr id="1037" name="Picture 13" descr="C:\Users\Korisnik\Desktop\image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98579" y="5117224"/>
            <a:ext cx="2057400" cy="1619026"/>
          </a:xfrm>
          <a:prstGeom prst="rect">
            <a:avLst/>
          </a:prstGeom>
          <a:noFill/>
        </p:spPr>
      </p:pic>
      <p:pic>
        <p:nvPicPr>
          <p:cNvPr id="3" name="Picture 2" descr="C:\Users\Korisnik\Desktop\01-perj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90800" y="5105400"/>
            <a:ext cx="16764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Постоје и </a:t>
            </a:r>
            <a:r>
              <a:rPr lang="sr-Cyrl-RS" sz="2800" dirty="0" smtClean="0">
                <a:solidFill>
                  <a:srgbClr val="FF0000"/>
                </a:solidFill>
              </a:rPr>
              <a:t>НЕПОВРАТНЕ ПРОМЕНЕ </a:t>
            </a:r>
            <a:r>
              <a:rPr lang="sr-Cyrl-RS" sz="2800" dirty="0" smtClean="0"/>
              <a:t>. То су промене које  мењају особине ( својстава ) материјала и не постоје процеси којима би се могло вратити све у првобитно стање.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Korisnik\Desktop\kukuruz-kokicar-slika-37544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2743200" cy="1981200"/>
          </a:xfrm>
          <a:prstGeom prst="rect">
            <a:avLst/>
          </a:prstGeom>
          <a:noFill/>
        </p:spPr>
      </p:pic>
      <p:pic>
        <p:nvPicPr>
          <p:cNvPr id="2053" name="Picture 5" descr="C:\Users\Korisnik\Desktop\33591_shutterstock_90557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14600"/>
            <a:ext cx="2895600" cy="2133600"/>
          </a:xfrm>
          <a:prstGeom prst="rect">
            <a:avLst/>
          </a:prstGeom>
          <a:noFill/>
        </p:spPr>
      </p:pic>
      <p:pic>
        <p:nvPicPr>
          <p:cNvPr id="2054" name="Picture 6" descr="C:\Users\Korisnik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800600"/>
            <a:ext cx="2705100" cy="1828800"/>
          </a:xfrm>
          <a:prstGeom prst="rect">
            <a:avLst/>
          </a:prstGeom>
          <a:noFill/>
        </p:spPr>
      </p:pic>
      <p:pic>
        <p:nvPicPr>
          <p:cNvPr id="2056" name="Picture 8" descr="C:\Users\Korisnik\Desktop\jaje-dnev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76800"/>
            <a:ext cx="2362200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2514600"/>
            <a:ext cx="27432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Када кукуруз загревамо у шерпи он ће се претворити у кокице.</a:t>
            </a:r>
          </a:p>
          <a:p>
            <a:r>
              <a:rPr lang="sr-Cyrl-RS" sz="2000" dirty="0" smtClean="0"/>
              <a:t>Кокице не можемо претворити поново у кукуруз 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5029200"/>
            <a:ext cx="3200400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Када јаје ставимо у загрејан тигањ оно се испече , постаје тврђе и не можемо да га вратимо у првобитно стање 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7" grpId="0" build="allAtOnce" animBg="1"/>
      <p:bldP spid="8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180616"/>
            <a:ext cx="8534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                      УТИЦАЈ ТОПЛОТЕ НА МАТЕРИЈАЛЕ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5310" y="703836"/>
            <a:ext cx="8534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Када загревамо материјале, неки ће се отопити , а неки ће сагорети.</a:t>
            </a:r>
            <a:endParaRPr lang="en-US" sz="2000" dirty="0"/>
          </a:p>
        </p:txBody>
      </p:sp>
      <p:pic>
        <p:nvPicPr>
          <p:cNvPr id="2050" name="Picture 2" descr="C:\Users\Korisnik\Desktop\Slikarski-STAKLO-radionica-podhraski-2011-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56" y="1233344"/>
            <a:ext cx="2438400" cy="1219200"/>
          </a:xfrm>
          <a:prstGeom prst="rect">
            <a:avLst/>
          </a:prstGeom>
          <a:noFill/>
        </p:spPr>
      </p:pic>
      <p:pic>
        <p:nvPicPr>
          <p:cNvPr id="2051" name="Picture 3" descr="C:\Users\Korisnik\Desktop\a7757519125fc57d1f11f46749b44b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2895600" cy="2743200"/>
          </a:xfrm>
          <a:prstGeom prst="rect">
            <a:avLst/>
          </a:prstGeom>
          <a:noFill/>
        </p:spPr>
      </p:pic>
      <p:pic>
        <p:nvPicPr>
          <p:cNvPr id="2052" name="Picture 4" descr="C:\Users\Korisnik\Desktop\pepeo_kam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5549" y="1167151"/>
            <a:ext cx="2554161" cy="1793021"/>
          </a:xfrm>
          <a:prstGeom prst="rect">
            <a:avLst/>
          </a:prstGeom>
          <a:noFill/>
        </p:spPr>
      </p:pic>
      <p:pic>
        <p:nvPicPr>
          <p:cNvPr id="2055" name="Picture 7" descr="C:\Users\Korisnik\Desktop\mirisljave-svece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029200"/>
            <a:ext cx="2514600" cy="1600201"/>
          </a:xfrm>
          <a:prstGeom prst="rect">
            <a:avLst/>
          </a:prstGeom>
          <a:noFill/>
        </p:spPr>
      </p:pic>
      <p:pic>
        <p:nvPicPr>
          <p:cNvPr id="2056" name="Picture 8" descr="C:\Users\Korisnik\Desktop\140604001.13_m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966" y="2743200"/>
            <a:ext cx="2455868" cy="1905000"/>
          </a:xfrm>
          <a:prstGeom prst="rect">
            <a:avLst/>
          </a:prstGeom>
          <a:noFill/>
        </p:spPr>
      </p:pic>
      <p:pic>
        <p:nvPicPr>
          <p:cNvPr id="5122" name="Picture 2" descr="C:\Users\Korisnik\Desktop\Picture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1066800"/>
            <a:ext cx="2971800" cy="2438400"/>
          </a:xfrm>
          <a:prstGeom prst="rect">
            <a:avLst/>
          </a:prstGeom>
          <a:noFill/>
        </p:spPr>
      </p:pic>
      <p:pic>
        <p:nvPicPr>
          <p:cNvPr id="1026" name="Picture 2" descr="C:\Users\Korisnik\Desktop\Picture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6533" y="3134710"/>
            <a:ext cx="25368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4648200"/>
          </a:xfrm>
          <a:prstGeom prst="rect">
            <a:avLst/>
          </a:prstGeom>
          <a:noFill/>
        </p:spPr>
      </p:pic>
      <p:pic>
        <p:nvPicPr>
          <p:cNvPr id="2051" name="Picture 3" descr="C:\Users\Korisnik\Desktop\Pictur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28" y="4752496"/>
            <a:ext cx="4283223" cy="18798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61337" y="4876800"/>
            <a:ext cx="4330263" cy="1631216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Шине се постављају са размаком јер се лети на топлоти шире и тад је размак мањи , а  зими се скупљају па је размак већи . На тај начин се спречава искакање вагона са шина .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5334000"/>
            <a:ext cx="9144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128" y="6262987"/>
            <a:ext cx="214161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размак на шинама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1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esktop\Pictur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4313"/>
            <a:ext cx="8689428" cy="28717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534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      ШТА ЗНАЧИ НАЕЛЕКТРИСАТИ ТЕЛО</a:t>
            </a:r>
            <a:endParaRPr lang="en-US" sz="3200" dirty="0"/>
          </a:p>
        </p:txBody>
      </p:sp>
      <p:pic>
        <p:nvPicPr>
          <p:cNvPr id="3075" name="Picture 3" descr="C:\Users\Korisnik\Desktop\Pictur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4419600" cy="3499691"/>
          </a:xfrm>
          <a:prstGeom prst="rect">
            <a:avLst/>
          </a:prstGeom>
          <a:noFill/>
        </p:spPr>
      </p:pic>
      <p:pic>
        <p:nvPicPr>
          <p:cNvPr id="3076" name="Picture 4" descr="C:\Users\Korisnik\Desktop\Pictur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8453" y="3034862"/>
            <a:ext cx="421957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kosa-ba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74" y="2743200"/>
            <a:ext cx="5064125" cy="3657600"/>
          </a:xfrm>
          <a:prstGeom prst="rect">
            <a:avLst/>
          </a:prstGeom>
          <a:noFill/>
        </p:spPr>
      </p:pic>
      <p:pic>
        <p:nvPicPr>
          <p:cNvPr id="2052" name="Picture 4" descr="C:\Users\Korisnik\Desktop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81" y="2189410"/>
            <a:ext cx="3563937" cy="4419600"/>
          </a:xfrm>
          <a:prstGeom prst="rect">
            <a:avLst/>
          </a:prstGeom>
          <a:noFill/>
        </p:spPr>
      </p:pic>
      <p:sp>
        <p:nvSpPr>
          <p:cNvPr id="7" name="Horizontal Scroll 6"/>
          <p:cNvSpPr/>
          <p:nvPr/>
        </p:nvSpPr>
        <p:spPr>
          <a:xfrm>
            <a:off x="304800" y="0"/>
            <a:ext cx="3581400" cy="2057400"/>
          </a:xfrm>
          <a:prstGeom prst="horizontalScroll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chemeClr val="tx1"/>
                </a:solidFill>
              </a:rPr>
              <a:t>ЕЛЕКТРИЦИТЕТ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Korisnik\Desktop\Pictur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81000"/>
            <a:ext cx="426719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risnik\Desktop\Picture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457200" y="4876800"/>
            <a:ext cx="1752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657600" y="3733800"/>
            <a:ext cx="10668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096000" y="3429000"/>
            <a:ext cx="9906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931" y="3505200"/>
            <a:ext cx="174291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Cyrl-RS" dirty="0" smtClean="0"/>
              <a:t>СТРУЈНО КОЛО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121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потрошач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3352800"/>
            <a:ext cx="132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проводник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32004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извор енергије</a:t>
            </a:r>
            <a:endParaRPr lang="en-US" dirty="0"/>
          </a:p>
        </p:txBody>
      </p:sp>
      <p:pic>
        <p:nvPicPr>
          <p:cNvPr id="2050" name="Picture 2" descr="C:\Users\Korisnik\Desktop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75"/>
            <a:ext cx="9143999" cy="32035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81200" y="1"/>
            <a:ext cx="42672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                 ЕЛЕКТРИЦИТЕТ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00800" y="5867400"/>
            <a:ext cx="11430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0" y="6019800"/>
            <a:ext cx="132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проводник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/>
      <p:bldP spid="13" grpId="0" build="allAtOnce"/>
      <p:bldP spid="14" grpId="0" build="allAtOnce"/>
      <p:bldP spid="16" grpId="0" build="allAtOnce" animBg="1"/>
      <p:bldP spid="18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5701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За материјале кроз које може да тече струја кажемо да су </a:t>
            </a:r>
            <a:r>
              <a:rPr lang="sr-Cyrl-RS" sz="2400" dirty="0" smtClean="0">
                <a:solidFill>
                  <a:srgbClr val="FF0000"/>
                </a:solidFill>
              </a:rPr>
              <a:t>проводници</a:t>
            </a:r>
            <a:r>
              <a:rPr lang="sr-Cyrl-RS" sz="2400" dirty="0" smtClean="0"/>
              <a:t>  ,  а  за оне кроз које не може да тече струја да су </a:t>
            </a:r>
            <a:r>
              <a:rPr lang="sr-Cyrl-RS" sz="2400" dirty="0" smtClean="0">
                <a:solidFill>
                  <a:srgbClr val="00B0F0"/>
                </a:solidFill>
              </a:rPr>
              <a:t>изолатори</a:t>
            </a:r>
            <a:r>
              <a:rPr lang="sr-Cyrl-RS" sz="2400" dirty="0" smtClean="0"/>
              <a:t> .</a:t>
            </a:r>
          </a:p>
          <a:p>
            <a:r>
              <a:rPr lang="sr-Cyrl-RS" sz="2400" dirty="0" smtClean="0"/>
              <a:t>Метали су добри </a:t>
            </a:r>
            <a:r>
              <a:rPr lang="sr-Cyrl-RS" sz="2400" dirty="0" smtClean="0">
                <a:solidFill>
                  <a:srgbClr val="FF0000"/>
                </a:solidFill>
              </a:rPr>
              <a:t>проводници</a:t>
            </a:r>
            <a:r>
              <a:rPr lang="sr-Cyrl-RS" sz="2400" dirty="0" smtClean="0"/>
              <a:t> електричне енергије , а самим тим и предмети који су направљени од метала .</a:t>
            </a:r>
          </a:p>
          <a:p>
            <a:r>
              <a:rPr lang="sr-Cyrl-RS" sz="2400" dirty="0" smtClean="0"/>
              <a:t>Дрво , пластика , гума , тканина  не проводе електричну енергију и они су </a:t>
            </a:r>
            <a:r>
              <a:rPr lang="sr-Cyrl-RS" sz="2400" dirty="0" smtClean="0">
                <a:solidFill>
                  <a:srgbClr val="00B0F0"/>
                </a:solidFill>
              </a:rPr>
              <a:t>изолатори</a:t>
            </a:r>
            <a:r>
              <a:rPr lang="sr-Cyrl-RS" sz="2400" dirty="0" smtClean="0"/>
              <a:t> .</a:t>
            </a:r>
          </a:p>
          <a:p>
            <a:endParaRPr lang="en-US" dirty="0"/>
          </a:p>
        </p:txBody>
      </p:sp>
      <p:pic>
        <p:nvPicPr>
          <p:cNvPr id="1026" name="Picture 2" descr="C:\Users\Korisnik\Desktop\materijali\materijali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1150"/>
            <a:ext cx="9144000" cy="400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IMG_20160427_164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26215"/>
            <a:ext cx="2971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    </a:t>
            </a:r>
            <a:r>
              <a:rPr lang="sr-Cyrl-RS" sz="2400" dirty="0" smtClean="0">
                <a:solidFill>
                  <a:schemeClr val="bg1"/>
                </a:solidFill>
              </a:rPr>
              <a:t>ЕЛЕКТРАНА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609600"/>
            <a:ext cx="28956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ЖИЦЕ КОЈЕ ПРОВОДЕ </a:t>
            </a:r>
            <a:br>
              <a:rPr lang="sr-Cyrl-RS" sz="2000" dirty="0" smtClean="0">
                <a:solidFill>
                  <a:schemeClr val="bg1"/>
                </a:solidFill>
              </a:rPr>
            </a:br>
            <a:r>
              <a:rPr lang="sr-Cyrl-RS" sz="2000" dirty="0" smtClean="0">
                <a:solidFill>
                  <a:schemeClr val="bg1"/>
                </a:solidFill>
              </a:rPr>
              <a:t>СТРУЈУ ДО ПОТРОШАЧА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249194" y="1981200"/>
            <a:ext cx="608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88032" y="120602"/>
            <a:ext cx="5455567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/>
              <a:t>КОМБИНОВАЊЕ </a:t>
            </a:r>
            <a:r>
              <a:rPr lang="sr-Cyrl-RS" dirty="0" smtClean="0"/>
              <a:t>МАТЕРИЈАЛА</a:t>
            </a:r>
            <a:endParaRPr lang="en-US" dirty="0"/>
          </a:p>
        </p:txBody>
      </p:sp>
      <p:pic>
        <p:nvPicPr>
          <p:cNvPr id="1026" name="Picture 2" descr="C:\Users\Korisnik\Desktop\Screenshot_2016-05-03-18-45-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971800"/>
            <a:ext cx="83548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гума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667000"/>
            <a:ext cx="10214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метал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1828800"/>
            <a:ext cx="70884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ска</a:t>
            </a:r>
            <a:r>
              <a:rPr lang="en-US" sz="2400" smtClean="0"/>
              <a:t>j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524000"/>
            <a:ext cx="14734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пластика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 rot="16200000" flipH="1">
            <a:off x="744504" y="3487703"/>
            <a:ext cx="376535" cy="2680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4114800" y="1754832"/>
            <a:ext cx="533400" cy="3025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rot="10800000" flipV="1">
            <a:off x="6324600" y="2059633"/>
            <a:ext cx="381000" cy="6835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886200" y="3124200"/>
            <a:ext cx="6096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3600" y="228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Већина предмета се прави комбиновањем више врста материјала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1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Pict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001000" cy="4876800"/>
          </a:xfrm>
          <a:prstGeom prst="rect">
            <a:avLst/>
          </a:prstGeom>
          <a:noFill/>
        </p:spPr>
      </p:pic>
      <p:sp>
        <p:nvSpPr>
          <p:cNvPr id="4" name="Wave 3"/>
          <p:cNvSpPr/>
          <p:nvPr/>
        </p:nvSpPr>
        <p:spPr>
          <a:xfrm>
            <a:off x="228600" y="0"/>
            <a:ext cx="8458200" cy="1600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dirty="0" smtClean="0"/>
              <a:t>ДА ПОНОВИМО О МАТЕРИЈАЛИМА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98" y="228600"/>
            <a:ext cx="8639503" cy="11429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r-Cyrl-RS" dirty="0" smtClean="0"/>
              <a:t>Материјале делимо на</a:t>
            </a:r>
            <a:r>
              <a:rPr lang="en-US" dirty="0" smtClean="0"/>
              <a:t> </a:t>
            </a:r>
            <a:r>
              <a:rPr lang="sr-Cyrl-RS" dirty="0" smtClean="0"/>
              <a:t>: </a:t>
            </a:r>
            <a:r>
              <a:rPr lang="sr-Cyrl-RS" dirty="0"/>
              <a:t>природне </a:t>
            </a:r>
            <a:r>
              <a:rPr lang="sr-Cyrl-RS" dirty="0" smtClean="0"/>
              <a:t>и           вештачке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8534400" cy="4267200"/>
          </a:xfrm>
        </p:spPr>
        <p:txBody>
          <a:bodyPr>
            <a:normAutofit/>
          </a:bodyPr>
          <a:lstStyle/>
          <a:p>
            <a:endParaRPr lang="sr-Cyrl-RS" dirty="0" smtClean="0"/>
          </a:p>
        </p:txBody>
      </p:sp>
      <p:sp>
        <p:nvSpPr>
          <p:cNvPr id="4" name="Oval 3"/>
          <p:cNvSpPr/>
          <p:nvPr/>
        </p:nvSpPr>
        <p:spPr>
          <a:xfrm>
            <a:off x="375745" y="2590800"/>
            <a:ext cx="4038600" cy="411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ДРВО</a:t>
            </a:r>
          </a:p>
          <a:p>
            <a:pPr algn="ctr"/>
            <a:r>
              <a:rPr lang="sr-Cyrl-RS" dirty="0" smtClean="0"/>
              <a:t>КАМЕН</a:t>
            </a:r>
          </a:p>
          <a:p>
            <a:pPr algn="ctr"/>
            <a:r>
              <a:rPr lang="sr-Cyrl-RS" dirty="0" smtClean="0"/>
              <a:t>ПЕСАК</a:t>
            </a:r>
          </a:p>
          <a:p>
            <a:pPr algn="ctr"/>
            <a:r>
              <a:rPr lang="sr-Cyrl-RS" dirty="0" smtClean="0"/>
              <a:t>ГЛИНА</a:t>
            </a:r>
          </a:p>
          <a:p>
            <a:pPr algn="ctr"/>
            <a:r>
              <a:rPr lang="sr-Cyrl-RS" dirty="0" smtClean="0"/>
              <a:t>МЕТАЛИ</a:t>
            </a:r>
          </a:p>
          <a:p>
            <a:pPr algn="ctr"/>
            <a:r>
              <a:rPr lang="sr-Cyrl-RS" dirty="0" smtClean="0"/>
              <a:t>КАУЧУК</a:t>
            </a:r>
          </a:p>
          <a:p>
            <a:pPr algn="ctr"/>
            <a:r>
              <a:rPr lang="sr-Cyrl-RS" dirty="0" smtClean="0"/>
              <a:t>ВОСАК</a:t>
            </a:r>
          </a:p>
          <a:p>
            <a:pPr algn="ctr"/>
            <a:r>
              <a:rPr lang="sr-Cyrl-RS" dirty="0" smtClean="0"/>
              <a:t>ПЕРЈЕ </a:t>
            </a:r>
          </a:p>
          <a:p>
            <a:pPr algn="ctr"/>
            <a:r>
              <a:rPr lang="sr-Cyrl-RS" dirty="0" smtClean="0"/>
              <a:t>ВУНА</a:t>
            </a:r>
          </a:p>
          <a:p>
            <a:pPr algn="ctr"/>
            <a:r>
              <a:rPr lang="sr-Cyrl-RS" dirty="0" smtClean="0"/>
              <a:t>ПАМУК</a:t>
            </a:r>
          </a:p>
          <a:p>
            <a:pPr algn="ctr"/>
            <a:r>
              <a:rPr lang="sr-Cyrl-RS" dirty="0" smtClean="0"/>
              <a:t>ЛАН</a:t>
            </a:r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05400" y="2661745"/>
            <a:ext cx="3581400" cy="403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ПЛАСТИКА</a:t>
            </a:r>
          </a:p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ВЕШТАЧКА  ГУМА</a:t>
            </a:r>
          </a:p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ПАПИР</a:t>
            </a:r>
          </a:p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СТАКЛО</a:t>
            </a:r>
          </a:p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ВЕШТАЧКА  КОЖА</a:t>
            </a:r>
          </a:p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ВЕШТАЧКЕ ТКАНИНЕ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971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ПРИРОДНИ МАТЕРИЈАЛИ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981200"/>
            <a:ext cx="336270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ВЕШТАЧКИ МАТЕРИЈАЛИ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3400" y="152400"/>
            <a:ext cx="7543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РАЗНОВРСНОСТ   МАТЕРИЈАЛА</a:t>
            </a:r>
            <a:endParaRPr lang="en-US" sz="2800" dirty="0"/>
          </a:p>
        </p:txBody>
      </p:sp>
      <p:sp>
        <p:nvSpPr>
          <p:cNvPr id="8" name="Down Arrow 7"/>
          <p:cNvSpPr/>
          <p:nvPr/>
        </p:nvSpPr>
        <p:spPr>
          <a:xfrm rot="20967236">
            <a:off x="5698264" y="1471066"/>
            <a:ext cx="626005" cy="1644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46799">
            <a:off x="2152013" y="1417087"/>
            <a:ext cx="588643" cy="1482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0600" y="28956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ПРИРОДНИ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50524" y="3097924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ВЕШТАЧКИ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25" idx="0"/>
          </p:cNvCxnSpPr>
          <p:nvPr/>
        </p:nvCxnSpPr>
        <p:spPr>
          <a:xfrm rot="5400000">
            <a:off x="1066804" y="3771896"/>
            <a:ext cx="1524000" cy="9906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0"/>
          </p:cNvCxnSpPr>
          <p:nvPr/>
        </p:nvCxnSpPr>
        <p:spPr>
          <a:xfrm>
            <a:off x="2362200" y="3429000"/>
            <a:ext cx="2021036" cy="1676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5029200"/>
            <a:ext cx="175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БИЉНОГ</a:t>
            </a:r>
            <a:br>
              <a:rPr lang="sr-Cyrl-RS" dirty="0" smtClean="0"/>
            </a:br>
            <a:r>
              <a:rPr lang="sr-Cyrl-RS" dirty="0" smtClean="0"/>
              <a:t>ПОРЕКЛА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29000" y="5105400"/>
            <a:ext cx="19084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Cyrl-RS" dirty="0" smtClean="0"/>
              <a:t>ЖИВОТИЊСКОГ</a:t>
            </a:r>
            <a:br>
              <a:rPr lang="sr-Cyrl-RS" dirty="0" smtClean="0"/>
            </a:br>
            <a:r>
              <a:rPr lang="sr-Cyrl-RS" dirty="0" smtClean="0"/>
              <a:t>ПОРЕКЛА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98986" y="6019800"/>
            <a:ext cx="16110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Cyrl-RS" dirty="0" smtClean="0"/>
              <a:t>ДЕО НЕЖИВЕ</a:t>
            </a:r>
          </a:p>
          <a:p>
            <a:r>
              <a:rPr lang="sr-Cyrl-RS" dirty="0" smtClean="0"/>
              <a:t>ПРИРОДЕ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2"/>
            <a:endCxn id="11" idx="0"/>
          </p:cNvCxnSpPr>
          <p:nvPr/>
        </p:nvCxnSpPr>
        <p:spPr>
          <a:xfrm>
            <a:off x="2400300" y="3505200"/>
            <a:ext cx="804227" cy="2514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build="allAtOnce" animBg="1"/>
      <p:bldP spid="15" grpId="0" build="allAtOnce" animBg="1"/>
      <p:bldP spid="25" grpId="0" build="allAtOnce" animBg="1"/>
      <p:bldP spid="26" grpId="0" build="allAtOnce" animBg="1"/>
      <p:bldP spid="11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228600"/>
            <a:ext cx="6705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СВОЈСТВА МАТЕРИЈАЛА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295400" y="2209800"/>
            <a:ext cx="1905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тврди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3429000"/>
            <a:ext cx="19050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меки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295400" y="4648200"/>
            <a:ext cx="19050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провидни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15000" y="2209800"/>
            <a:ext cx="2286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непровидни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715000" y="3581400"/>
            <a:ext cx="22860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еластични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715000" y="4724400"/>
            <a:ext cx="22860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пластични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304800"/>
            <a:ext cx="9144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dirty="0" smtClean="0"/>
              <a:t>ОБРАДА МАТЕРИЈАЛА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066800" y="22860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сечење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3000" y="35814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резање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66800" y="44958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савијање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733800" y="23622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лепљење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86200" y="36576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ломљење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962400" y="45720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гњечење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22098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гужвање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858000" y="36576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бушење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934200" y="48768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бојење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066800" y="5562600"/>
            <a:ext cx="152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брушење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962400" y="57912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клесање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934200" y="57912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плетење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4" grpId="0" build="allAtOnce" animBg="1"/>
      <p:bldP spid="15" grpId="0" build="allAtOnce" animBg="1"/>
      <p:bldP spid="16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1981200"/>
            <a:ext cx="7391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УТИЦАЈ ТОПЛОТЕ НА МАТЕРИЈАЛЕ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95400" y="3657600"/>
            <a:ext cx="18288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0070C0"/>
                </a:solidFill>
              </a:rPr>
              <a:t>хлађење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3429000"/>
            <a:ext cx="18288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загревање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5257800"/>
            <a:ext cx="18288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0070C0"/>
                </a:solidFill>
              </a:rPr>
              <a:t>скупљање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5029200"/>
            <a:ext cx="16002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ширење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4876800"/>
            <a:ext cx="1600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топљење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5943600"/>
            <a:ext cx="1600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сагоревање</a:t>
            </a:r>
            <a:endParaRPr lang="en-US" dirty="0"/>
          </a:p>
        </p:txBody>
      </p:sp>
      <p:sp>
        <p:nvSpPr>
          <p:cNvPr id="10" name="Horizontal Scroll 9"/>
          <p:cNvSpPr/>
          <p:nvPr/>
        </p:nvSpPr>
        <p:spPr>
          <a:xfrm>
            <a:off x="762000" y="304800"/>
            <a:ext cx="3733800" cy="133807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ДОБРО ПРОВОЂЕЊЕ</a:t>
            </a:r>
          </a:p>
          <a:p>
            <a:pPr algn="ctr"/>
            <a:r>
              <a:rPr lang="sr-Cyrl-RS" dirty="0" smtClean="0"/>
              <a:t>ТОПЛОТЕ</a:t>
            </a:r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4876800" y="304800"/>
            <a:ext cx="3352800" cy="1414272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СЛАБО ПРОВОЂЕЊЕ</a:t>
            </a:r>
            <a:br>
              <a:rPr lang="sr-Cyrl-RS" dirty="0" smtClean="0"/>
            </a:br>
            <a:r>
              <a:rPr lang="sr-Cyrl-RS" dirty="0" smtClean="0"/>
              <a:t>ТОПЛОТЕ</a:t>
            </a:r>
            <a:endParaRPr lang="en-US" dirty="0"/>
          </a:p>
        </p:txBody>
      </p:sp>
      <p:cxnSp>
        <p:nvCxnSpPr>
          <p:cNvPr id="13" name="Straight Connector 12"/>
          <p:cNvCxnSpPr>
            <a:stCxn id="3" idx="4"/>
          </p:cNvCxnSpPr>
          <p:nvPr/>
        </p:nvCxnSpPr>
        <p:spPr>
          <a:xfrm rot="5400000">
            <a:off x="1828800" y="49530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4"/>
          </p:cNvCxnSpPr>
          <p:nvPr/>
        </p:nvCxnSpPr>
        <p:spPr>
          <a:xfrm rot="16200000" flipH="1">
            <a:off x="7200901" y="4076698"/>
            <a:ext cx="609601" cy="114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5486402" y="4343401"/>
            <a:ext cx="1295399" cy="457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4"/>
            <a:endCxn id="9" idx="0"/>
          </p:cNvCxnSpPr>
          <p:nvPr/>
        </p:nvCxnSpPr>
        <p:spPr>
          <a:xfrm rot="5400000">
            <a:off x="6115050" y="5124450"/>
            <a:ext cx="1600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2"/>
            <a:endCxn id="2" idx="0"/>
          </p:cNvCxnSpPr>
          <p:nvPr/>
        </p:nvCxnSpPr>
        <p:spPr>
          <a:xfrm rot="16200000" flipH="1">
            <a:off x="3328606" y="775906"/>
            <a:ext cx="505587" cy="1905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  <a:endCxn id="2" idx="0"/>
          </p:cNvCxnSpPr>
          <p:nvPr/>
        </p:nvCxnSpPr>
        <p:spPr>
          <a:xfrm rot="16200000" flipH="1" flipV="1">
            <a:off x="5324094" y="752094"/>
            <a:ext cx="438912" cy="20193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" idx="4"/>
            <a:endCxn id="4" idx="0"/>
          </p:cNvCxnSpPr>
          <p:nvPr/>
        </p:nvCxnSpPr>
        <p:spPr>
          <a:xfrm rot="16200000" flipH="1">
            <a:off x="5467350" y="1962150"/>
            <a:ext cx="533400" cy="24003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" idx="4"/>
            <a:endCxn id="3" idx="0"/>
          </p:cNvCxnSpPr>
          <p:nvPr/>
        </p:nvCxnSpPr>
        <p:spPr>
          <a:xfrm rot="5400000">
            <a:off x="2990850" y="2114550"/>
            <a:ext cx="762000" cy="2324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4775" y="141890"/>
            <a:ext cx="88773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/>
              <a:t>НАЕЛЕКТРИСАЊЕ МАТЕРИЈАЛА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81000" y="3048000"/>
            <a:ext cx="8534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ЕЛЕКТРИЧНА ПРОВОДЉИВОСТ МАТЕРИЈАЛА</a:t>
            </a:r>
            <a:endParaRPr lang="en-US" sz="2800" dirty="0"/>
          </a:p>
        </p:txBody>
      </p:sp>
      <p:sp>
        <p:nvSpPr>
          <p:cNvPr id="5" name="Pentagon 4"/>
          <p:cNvSpPr/>
          <p:nvPr/>
        </p:nvSpPr>
        <p:spPr>
          <a:xfrm>
            <a:off x="609600" y="4648200"/>
            <a:ext cx="3505200" cy="6370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НЕ  ПРОВОДЕ ЕЛЕКТРИЧНУ </a:t>
            </a:r>
            <a:br>
              <a:rPr lang="sr-Cyrl-RS" dirty="0" smtClean="0"/>
            </a:br>
            <a:r>
              <a:rPr lang="sr-Cyrl-RS" dirty="0" smtClean="0"/>
              <a:t>ЕНЕРГИЈУ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5105400" y="4724400"/>
            <a:ext cx="31242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ПРОВОДЕ ЕЛЕКТРИЧНУ</a:t>
            </a:r>
          </a:p>
          <a:p>
            <a:pPr algn="ctr"/>
            <a:r>
              <a:rPr lang="sr-Cyrl-RS" dirty="0" smtClean="0"/>
              <a:t>ЕНЕРГИЈУ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9600" y="5638800"/>
            <a:ext cx="2438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изолатори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486400" y="5715000"/>
            <a:ext cx="2743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проводници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1828800"/>
            <a:ext cx="32766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електрицитет</a:t>
            </a:r>
            <a:endParaRPr lang="en-US" sz="2800" dirty="0"/>
          </a:p>
        </p:txBody>
      </p:sp>
      <p:cxnSp>
        <p:nvCxnSpPr>
          <p:cNvPr id="34" name="Straight Connector 33"/>
          <p:cNvCxnSpPr>
            <a:stCxn id="9" idx="0"/>
            <a:endCxn id="3" idx="4"/>
          </p:cNvCxnSpPr>
          <p:nvPr/>
        </p:nvCxnSpPr>
        <p:spPr>
          <a:xfrm flipH="1" flipV="1">
            <a:off x="4543425" y="1589690"/>
            <a:ext cx="66675" cy="23911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3"/>
            <a:endCxn id="5" idx="0"/>
          </p:cNvCxnSpPr>
          <p:nvPr/>
        </p:nvCxnSpPr>
        <p:spPr>
          <a:xfrm rot="16200000" flipH="1">
            <a:off x="1669635" y="4114892"/>
            <a:ext cx="494507" cy="5721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" idx="5"/>
            <a:endCxn id="6" idx="0"/>
          </p:cNvCxnSpPr>
          <p:nvPr/>
        </p:nvCxnSpPr>
        <p:spPr>
          <a:xfrm rot="5400000">
            <a:off x="6795455" y="3854289"/>
            <a:ext cx="570707" cy="1169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81400" y="5791200"/>
            <a:ext cx="1600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Струјно коло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6" idx="2"/>
            <a:endCxn id="8" idx="0"/>
          </p:cNvCxnSpPr>
          <p:nvPr/>
        </p:nvCxnSpPr>
        <p:spPr>
          <a:xfrm rot="16200000" flipH="1">
            <a:off x="6524625" y="5381625"/>
            <a:ext cx="304800" cy="3619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7" idx="0"/>
          </p:cNvCxnSpPr>
          <p:nvPr/>
        </p:nvCxnSpPr>
        <p:spPr>
          <a:xfrm rot="5400000">
            <a:off x="1839087" y="5274945"/>
            <a:ext cx="353568" cy="37414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6" grpId="0" build="allAtOnce" animBg="1"/>
      <p:bldP spid="7" grpId="0" build="allAtOnce" animBg="1"/>
      <p:bldP spid="8" grpId="0" uiExpand="1" build="allAtOnce" animBg="1"/>
      <p:bldP spid="9" grpId="0" build="allAtOnce" animBg="1"/>
      <p:bldP spid="4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097" y="137783"/>
            <a:ext cx="480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   ПРИРОДНИ МАТЕРИЈАЛИ </a:t>
            </a:r>
            <a:endParaRPr lang="en-US" sz="2800" dirty="0"/>
          </a:p>
        </p:txBody>
      </p:sp>
      <p:pic>
        <p:nvPicPr>
          <p:cNvPr id="2050" name="Picture 2" descr="C:\Users\Korisnik\Desktop\cotto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667" y="2850605"/>
            <a:ext cx="2133600" cy="1721395"/>
          </a:xfrm>
          <a:prstGeom prst="rect">
            <a:avLst/>
          </a:prstGeom>
          <a:noFill/>
        </p:spPr>
      </p:pic>
      <p:pic>
        <p:nvPicPr>
          <p:cNvPr id="2051" name="Picture 3" descr="C:\Users\Korisnik\Desktop\prirodni-late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53200" y="152400"/>
            <a:ext cx="2334230" cy="2029158"/>
          </a:xfrm>
          <a:prstGeom prst="rect">
            <a:avLst/>
          </a:prstGeom>
          <a:noFill/>
        </p:spPr>
      </p:pic>
      <p:pic>
        <p:nvPicPr>
          <p:cNvPr id="2052" name="Picture 4" descr="C:\Users\Korisnik\Desktop\vrste-pamučnih-tkan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4514836" y="2753183"/>
            <a:ext cx="1905000" cy="1675783"/>
          </a:xfrm>
          <a:prstGeom prst="rect">
            <a:avLst/>
          </a:prstGeom>
          <a:noFill/>
        </p:spPr>
      </p:pic>
      <p:pic>
        <p:nvPicPr>
          <p:cNvPr id="2053" name="Picture 5" descr="C:\Users\Korisnik\Desktop\Ukrasne-sve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953000"/>
            <a:ext cx="2117853" cy="1633538"/>
          </a:xfrm>
          <a:prstGeom prst="rect">
            <a:avLst/>
          </a:prstGeom>
          <a:noFill/>
        </p:spPr>
      </p:pic>
      <p:pic>
        <p:nvPicPr>
          <p:cNvPr id="2054" name="Picture 6" descr="C:\Users\Korisnik\Desktop\687233_or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5338" y="4936401"/>
            <a:ext cx="1975281" cy="1641395"/>
          </a:xfrm>
          <a:prstGeom prst="rect">
            <a:avLst/>
          </a:prstGeom>
          <a:noFill/>
        </p:spPr>
      </p:pic>
      <p:pic>
        <p:nvPicPr>
          <p:cNvPr id="2055" name="Picture 7" descr="C:\Users\Korisnik\Desktop\krzno lisica echoforsber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7138" y="2549185"/>
            <a:ext cx="2328333" cy="1828800"/>
          </a:xfrm>
          <a:prstGeom prst="rect">
            <a:avLst/>
          </a:prstGeom>
          <a:noFill/>
        </p:spPr>
      </p:pic>
      <p:pic>
        <p:nvPicPr>
          <p:cNvPr id="2056" name="Picture 8" descr="C:\Users\Korisnik\Desktop\84008d246631e310d08431e3d90882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514600" y="4953000"/>
            <a:ext cx="2209800" cy="1679937"/>
          </a:xfrm>
          <a:prstGeom prst="rect">
            <a:avLst/>
          </a:prstGeom>
          <a:noFill/>
        </p:spPr>
      </p:pic>
      <p:pic>
        <p:nvPicPr>
          <p:cNvPr id="2058" name="Picture 10" descr="C:\Users\Korisnik\Desktop\glina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3400" y="762000"/>
            <a:ext cx="2006600" cy="1905000"/>
          </a:xfrm>
          <a:prstGeom prst="rect">
            <a:avLst/>
          </a:prstGeom>
          <a:noFill/>
        </p:spPr>
      </p:pic>
      <p:pic>
        <p:nvPicPr>
          <p:cNvPr id="2059" name="Picture 11" descr="C:\Users\Korisnik\Desktop\drvena-kuca-trupaca-slika-32437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657" y="3225720"/>
            <a:ext cx="1981200" cy="1487012"/>
          </a:xfrm>
          <a:prstGeom prst="rect">
            <a:avLst/>
          </a:prstGeom>
          <a:noFill/>
        </p:spPr>
      </p:pic>
      <p:pic>
        <p:nvPicPr>
          <p:cNvPr id="2060" name="Picture 12" descr="C:\Users\Korisnik\Desktop\rezani_kamen_blok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86344"/>
            <a:ext cx="1520497" cy="1647205"/>
          </a:xfrm>
          <a:prstGeom prst="rect">
            <a:avLst/>
          </a:prstGeom>
          <a:noFill/>
        </p:spPr>
      </p:pic>
      <p:pic>
        <p:nvPicPr>
          <p:cNvPr id="2061" name="Picture 13" descr="C:\Users\Korisnik\Desktop\Vun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4572000"/>
            <a:ext cx="1752600" cy="1981200"/>
          </a:xfrm>
          <a:prstGeom prst="rect">
            <a:avLst/>
          </a:prstGeom>
          <a:noFill/>
        </p:spPr>
      </p:pic>
      <p:pic>
        <p:nvPicPr>
          <p:cNvPr id="2062" name="Picture 14" descr="C:\Users\Korisnik\Desktop\How-To-Get-The-Best-Scrap-Metal-Prices-At-A-Scrap-Yar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1" y="1905000"/>
            <a:ext cx="1932256" cy="1295400"/>
          </a:xfrm>
          <a:prstGeom prst="rect">
            <a:avLst/>
          </a:prstGeom>
          <a:noFill/>
        </p:spPr>
      </p:pic>
      <p:pic>
        <p:nvPicPr>
          <p:cNvPr id="2063" name="Picture 15" descr="C:\Users\Korisnik\Desktop\300px-Kalabrien_Ricadi_Sandwellen_2129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762000"/>
            <a:ext cx="2209800" cy="1752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12155" y="1814036"/>
            <a:ext cx="8981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каучук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7138" y="4028103"/>
            <a:ext cx="801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крзно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6205226"/>
            <a:ext cx="670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вуна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5337" y="6174093"/>
            <a:ext cx="70474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кожа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6304002"/>
            <a:ext cx="72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перје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6217206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восак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3667" y="4212769"/>
            <a:ext cx="825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памук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657" y="4343400"/>
            <a:ext cx="683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дрво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2183368"/>
            <a:ext cx="766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песак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510" y="2831068"/>
            <a:ext cx="8130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метал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354" y="1364217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камен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2297668"/>
            <a:ext cx="7905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глина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14835" y="4059634"/>
            <a:ext cx="10615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тканина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24" grpId="0" build="allAtOnce" animBg="1"/>
      <p:bldP spid="25" grpId="0" build="allAtOnce" animBg="1"/>
      <p:bldP spid="26" grpId="0" build="allAtOnce" animBg="1"/>
      <p:bldP spid="27" grpId="0" build="allAtOnce" animBg="1"/>
      <p:bldP spid="28" grpId="0" build="allAtOnce" animBg="1"/>
      <p:bldP spid="2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228600"/>
            <a:ext cx="8763000" cy="13542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Природни материјали могу бити део неживе природе</a:t>
            </a:r>
            <a:r>
              <a:rPr lang="sr-Cyrl-RS" dirty="0" smtClean="0"/>
              <a:t>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895600"/>
            <a:ext cx="106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172200"/>
            <a:ext cx="165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метал</a:t>
            </a:r>
            <a:endParaRPr lang="en-US" sz="2800" dirty="0"/>
          </a:p>
        </p:txBody>
      </p:sp>
      <p:pic>
        <p:nvPicPr>
          <p:cNvPr id="8" name="Picture 7" descr="http://ucimotehnicko.files.wordpress.com/2013/01/mleveni-kamen.jpg?w=529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434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stovaristevaga.rs/stovariste/galerija-pesak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524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05601" y="3810000"/>
            <a:ext cx="2018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800" dirty="0" smtClean="0">
                <a:solidFill>
                  <a:prstClr val="black"/>
                </a:solidFill>
              </a:rPr>
              <a:t>песак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7338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камен</a:t>
            </a:r>
            <a:endParaRPr lang="en-US" sz="2800" dirty="0"/>
          </a:p>
        </p:txBody>
      </p:sp>
      <p:pic>
        <p:nvPicPr>
          <p:cNvPr id="1026" name="Picture 2" descr="C:\Users\Korisnik\Desktop\valjani_cel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343400"/>
            <a:ext cx="4419600" cy="1905000"/>
          </a:xfrm>
          <a:prstGeom prst="rect">
            <a:avLst/>
          </a:prstGeom>
          <a:noFill/>
        </p:spPr>
      </p:pic>
      <p:pic>
        <p:nvPicPr>
          <p:cNvPr id="1027" name="Picture 3" descr="C:\Users\Korisnik\Desktop\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267200"/>
            <a:ext cx="3506788" cy="1905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77000" y="6096000"/>
            <a:ext cx="1125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глина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7" grpId="0" build="allAtOnce"/>
      <p:bldP spid="10" grpId="0" build="allAtOnce"/>
      <p:bldP spid="11" grpId="0" build="allAtOnce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304800"/>
            <a:ext cx="8610599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Природни материјали могу бити део живе природе :</a:t>
            </a:r>
            <a:endParaRPr lang="en-US" sz="3200" dirty="0"/>
          </a:p>
        </p:txBody>
      </p:sp>
      <p:pic>
        <p:nvPicPr>
          <p:cNvPr id="2050" name="Picture 2" descr="C:\Users\Korisnik\Desktop\kako-nacrtati-drvo-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1"/>
            <a:ext cx="2133600" cy="2145674"/>
          </a:xfrm>
          <a:prstGeom prst="rect">
            <a:avLst/>
          </a:prstGeom>
          <a:noFill/>
        </p:spPr>
      </p:pic>
      <p:pic>
        <p:nvPicPr>
          <p:cNvPr id="2051" name="Picture 3" descr="C:\Users\Korisnik\Desktop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0"/>
            <a:ext cx="3048000" cy="1371600"/>
          </a:xfrm>
          <a:prstGeom prst="rect">
            <a:avLst/>
          </a:prstGeom>
          <a:noFill/>
        </p:spPr>
      </p:pic>
      <p:pic>
        <p:nvPicPr>
          <p:cNvPr id="2052" name="Picture 4" descr="C:\Users\Korisnik\Desktop\Pictur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124200"/>
            <a:ext cx="2346325" cy="1584325"/>
          </a:xfrm>
          <a:prstGeom prst="rect">
            <a:avLst/>
          </a:prstGeom>
          <a:noFill/>
        </p:spPr>
      </p:pic>
      <p:pic>
        <p:nvPicPr>
          <p:cNvPr id="2053" name="Picture 5" descr="C:\Users\Korisnik\Desktop\Picture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876" y="4343400"/>
            <a:ext cx="3124200" cy="2212975"/>
          </a:xfrm>
          <a:prstGeom prst="rect">
            <a:avLst/>
          </a:prstGeom>
          <a:noFill/>
        </p:spPr>
      </p:pic>
      <p:pic>
        <p:nvPicPr>
          <p:cNvPr id="2054" name="Picture 6" descr="C:\Users\Korisnik\Desktop\Picture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1219200"/>
            <a:ext cx="2454275" cy="1627187"/>
          </a:xfrm>
          <a:prstGeom prst="rect">
            <a:avLst/>
          </a:prstGeom>
          <a:noFill/>
        </p:spPr>
      </p:pic>
      <p:pic>
        <p:nvPicPr>
          <p:cNvPr id="2055" name="Picture 7" descr="C:\Users\Korisnik\Desktop\Picture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953000"/>
            <a:ext cx="2971800" cy="1752600"/>
          </a:xfrm>
          <a:prstGeom prst="rect">
            <a:avLst/>
          </a:prstGeom>
          <a:noFill/>
        </p:spPr>
      </p:pic>
      <p:pic>
        <p:nvPicPr>
          <p:cNvPr id="2056" name="Picture 8" descr="C:\Users\Korisnik\Desktop\Picture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953000"/>
            <a:ext cx="2219325" cy="1695450"/>
          </a:xfrm>
          <a:prstGeom prst="rect">
            <a:avLst/>
          </a:prstGeom>
          <a:noFill/>
        </p:spPr>
      </p:pic>
      <p:pic>
        <p:nvPicPr>
          <p:cNvPr id="2057" name="Picture 9" descr="C:\Users\Korisnik\Desktop\ree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599" y="3124200"/>
            <a:ext cx="3096247" cy="1676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3147943"/>
            <a:ext cx="6832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дрво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2483780"/>
            <a:ext cx="67037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вуна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2526268"/>
            <a:ext cx="82586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памук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423" y="6189123"/>
            <a:ext cx="80182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крзно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6312308"/>
            <a:ext cx="70474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кожа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1253" y="6298903"/>
            <a:ext cx="72968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перје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4343400"/>
            <a:ext cx="89819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каучук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599" y="4431268"/>
            <a:ext cx="76976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трска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Временом је човек почео да прави вештачке материјале. То су:</a:t>
            </a:r>
            <a:endParaRPr lang="en-US" sz="2800" dirty="0"/>
          </a:p>
        </p:txBody>
      </p:sp>
      <p:pic>
        <p:nvPicPr>
          <p:cNvPr id="1026" name="Picture 2" descr="C:\Users\Korisnik\Desktop\bgfoodrich-activan-winter-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1968499" cy="2362200"/>
          </a:xfrm>
          <a:prstGeom prst="rect">
            <a:avLst/>
          </a:prstGeom>
          <a:noFill/>
        </p:spPr>
      </p:pic>
      <p:pic>
        <p:nvPicPr>
          <p:cNvPr id="1027" name="Picture 3" descr="C:\Users\Korisnik\Desktop\plastor_jagodina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696" y="1485901"/>
            <a:ext cx="2563906" cy="2286000"/>
          </a:xfrm>
          <a:prstGeom prst="rect">
            <a:avLst/>
          </a:prstGeom>
          <a:noFill/>
        </p:spPr>
      </p:pic>
      <p:pic>
        <p:nvPicPr>
          <p:cNvPr id="1028" name="Picture 4" descr="C:\Users\Korisnik\Desktop\guma-cerveno-mod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029200"/>
            <a:ext cx="2213863" cy="1600200"/>
          </a:xfrm>
          <a:prstGeom prst="rect">
            <a:avLst/>
          </a:prstGeom>
          <a:noFill/>
        </p:spPr>
      </p:pic>
      <p:pic>
        <p:nvPicPr>
          <p:cNvPr id="1029" name="Picture 5" descr="C:\Users\Korisnik\Desktop\99_2009052695224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3581400" y="902801"/>
            <a:ext cx="2286000" cy="1581993"/>
          </a:xfrm>
          <a:prstGeom prst="rect">
            <a:avLst/>
          </a:prstGeom>
          <a:noFill/>
        </p:spPr>
      </p:pic>
      <p:pic>
        <p:nvPicPr>
          <p:cNvPr id="1031" name="Picture 7" descr="C:\Users\Korisnik\Desktop\eko_koz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838200"/>
            <a:ext cx="1981200" cy="1879448"/>
          </a:xfrm>
          <a:prstGeom prst="rect">
            <a:avLst/>
          </a:prstGeom>
          <a:noFill/>
        </p:spPr>
      </p:pic>
      <p:pic>
        <p:nvPicPr>
          <p:cNvPr id="1033" name="Picture 9" descr="C:\Users\Korisnik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514600"/>
            <a:ext cx="2376488" cy="1981200"/>
          </a:xfrm>
          <a:prstGeom prst="rect">
            <a:avLst/>
          </a:prstGeom>
          <a:noFill/>
        </p:spPr>
      </p:pic>
      <p:pic>
        <p:nvPicPr>
          <p:cNvPr id="12" name="Picture 8" descr="C:\Users\Korisnik\Desktop\11-k48_720x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895601"/>
            <a:ext cx="1752600" cy="1752600"/>
          </a:xfrm>
          <a:prstGeom prst="rect">
            <a:avLst/>
          </a:prstGeom>
          <a:noFill/>
        </p:spPr>
      </p:pic>
      <p:pic>
        <p:nvPicPr>
          <p:cNvPr id="3074" name="Picture 2" descr="C:\Users\Korisnik\Desktop\imag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4800600"/>
            <a:ext cx="2362200" cy="19038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0835" y="3402569"/>
            <a:ext cx="115127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пластика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2145268"/>
            <a:ext cx="11721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стиропор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2336648"/>
            <a:ext cx="1981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вештачка кожа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4311134"/>
            <a:ext cx="9906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картон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6343769"/>
            <a:ext cx="120431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стакло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0945" y="4126468"/>
            <a:ext cx="82426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папир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260068"/>
            <a:ext cx="67197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гума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1" grpId="0" build="allAtOnce" animBg="1"/>
      <p:bldP spid="13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         ИСТИ МАТЕРИЈАЛ - РАЗЛИЧИТИ ПРОИЗВОДИ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057400"/>
            <a:ext cx="1112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1026" name="Picture 2" descr="C:\Users\Korisnik\Desktop\Cizme-gumene-muske_1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2187574" cy="2438401"/>
          </a:xfrm>
          <a:prstGeom prst="rect">
            <a:avLst/>
          </a:prstGeom>
          <a:noFill/>
        </p:spPr>
      </p:pic>
      <p:pic>
        <p:nvPicPr>
          <p:cNvPr id="1027" name="Picture 3" descr="C:\Users\Korisnik\Desktop\Trixie-lopte-za-pse-ne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762000"/>
            <a:ext cx="2566988" cy="2514600"/>
          </a:xfrm>
          <a:prstGeom prst="rect">
            <a:avLst/>
          </a:prstGeom>
          <a:noFill/>
        </p:spPr>
      </p:pic>
      <p:pic>
        <p:nvPicPr>
          <p:cNvPr id="1028" name="Picture 4" descr="C:\Users\Korisnik\Desktop\vakuum-gum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43000"/>
            <a:ext cx="2514600" cy="2157675"/>
          </a:xfrm>
          <a:prstGeom prst="rect">
            <a:avLst/>
          </a:prstGeom>
          <a:noFill/>
        </p:spPr>
      </p:pic>
      <p:pic>
        <p:nvPicPr>
          <p:cNvPr id="1029" name="Picture 5" descr="C:\Users\Korisnik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354" y="5030651"/>
            <a:ext cx="3276600" cy="1752600"/>
          </a:xfrm>
          <a:prstGeom prst="rect">
            <a:avLst/>
          </a:prstGeom>
          <a:noFill/>
        </p:spPr>
      </p:pic>
      <p:pic>
        <p:nvPicPr>
          <p:cNvPr id="1030" name="Picture 6" descr="C:\Users\Korisnik\Desktop\proizvodi-od-gum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352800"/>
            <a:ext cx="2630487" cy="2667000"/>
          </a:xfrm>
          <a:prstGeom prst="rect">
            <a:avLst/>
          </a:prstGeom>
          <a:noFill/>
        </p:spPr>
      </p:pic>
      <p:pic>
        <p:nvPicPr>
          <p:cNvPr id="2050" name="Picture 2" descr="C:\Users\Korisnik\Desktop\images_products_large_355-180x1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200400"/>
            <a:ext cx="1714500" cy="1676400"/>
          </a:xfrm>
          <a:prstGeom prst="rect">
            <a:avLst/>
          </a:prstGeom>
          <a:noFill/>
        </p:spPr>
      </p:pic>
      <p:pic>
        <p:nvPicPr>
          <p:cNvPr id="2051" name="Picture 3" descr="C:\Users\Korisnik\Desktop\543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429000"/>
            <a:ext cx="2971799" cy="1376761"/>
          </a:xfrm>
          <a:prstGeom prst="rect">
            <a:avLst/>
          </a:prstGeom>
          <a:noFill/>
        </p:spPr>
      </p:pic>
      <p:pic>
        <p:nvPicPr>
          <p:cNvPr id="2052" name="Picture 4" descr="C:\Users\Korisnik\Desktop\16642_40_h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1" y="4953000"/>
            <a:ext cx="2209800" cy="1600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24600" y="6172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ГУМА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sr-Cyrl-RS" sz="2800" dirty="0" smtClean="0"/>
              <a:t>      ИСТИ МАТЕРИЈАЛ </a:t>
            </a:r>
            <a:r>
              <a:rPr lang="en-US" sz="2800" dirty="0" smtClean="0"/>
              <a:t> </a:t>
            </a:r>
            <a:r>
              <a:rPr lang="sr-Cyrl-RS" sz="2800" dirty="0" smtClean="0"/>
              <a:t>-</a:t>
            </a:r>
            <a:r>
              <a:rPr lang="en-US" sz="2800" dirty="0" smtClean="0"/>
              <a:t> </a:t>
            </a:r>
            <a:r>
              <a:rPr lang="sr-Cyrl-RS" sz="2800" dirty="0" smtClean="0"/>
              <a:t> РАЗЛИЧИТИ ПРОИЗВОДИ </a:t>
            </a:r>
            <a:endParaRPr lang="en-US" sz="2800" dirty="0"/>
          </a:p>
        </p:txBody>
      </p:sp>
      <p:pic>
        <p:nvPicPr>
          <p:cNvPr id="2050" name="Picture 2" descr="C:\Users\Korisnik\Desktop\braon-duboke-cizme-lx19610-brw~5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638800" y="1066800"/>
            <a:ext cx="1429146" cy="1752600"/>
          </a:xfrm>
          <a:prstGeom prst="rect">
            <a:avLst/>
          </a:prstGeom>
          <a:noFill/>
        </p:spPr>
      </p:pic>
      <p:pic>
        <p:nvPicPr>
          <p:cNvPr id="2051" name="Picture 3" descr="C:\Users\Korisnik\Desktop\16145729_zenskinovcaniknovcanicikozninarandzastibeogradprodajacenac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9024" y="1371600"/>
            <a:ext cx="1600201" cy="1371600"/>
          </a:xfrm>
          <a:prstGeom prst="rect">
            <a:avLst/>
          </a:prstGeom>
          <a:noFill/>
        </p:spPr>
      </p:pic>
      <p:pic>
        <p:nvPicPr>
          <p:cNvPr id="2052" name="Picture 4" descr="C:\Users\Korisnik\Desktop\20144929_koznikaisprodajakoznihkaisevaceneonlinekupov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1"/>
            <a:ext cx="2209800" cy="1295399"/>
          </a:xfrm>
          <a:prstGeom prst="rect">
            <a:avLst/>
          </a:prstGeom>
          <a:noFill/>
        </p:spPr>
      </p:pic>
      <p:pic>
        <p:nvPicPr>
          <p:cNvPr id="2053" name="Picture 5" descr="C:\Users\Korisnik\Desktop\picture-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362200"/>
            <a:ext cx="2631532" cy="1447800"/>
          </a:xfrm>
          <a:prstGeom prst="rect">
            <a:avLst/>
          </a:prstGeom>
          <a:noFill/>
        </p:spPr>
      </p:pic>
      <p:pic>
        <p:nvPicPr>
          <p:cNvPr id="2054" name="Picture 6" descr="C:\Users\Korisnik\Desktop\28124054_muskekoznetorbicecrnebraonprodajabeogradnovis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743200"/>
            <a:ext cx="2039938" cy="2039938"/>
          </a:xfrm>
          <a:prstGeom prst="rect">
            <a:avLst/>
          </a:prstGeom>
          <a:noFill/>
        </p:spPr>
      </p:pic>
      <p:pic>
        <p:nvPicPr>
          <p:cNvPr id="2055" name="Picture 7" descr="C:\Users\Korisnik\Desktop\farba-za-koznu-jaknu-500x5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2743200"/>
            <a:ext cx="2286001" cy="2895600"/>
          </a:xfrm>
          <a:prstGeom prst="rect">
            <a:avLst/>
          </a:prstGeom>
          <a:noFill/>
        </p:spPr>
      </p:pic>
      <p:pic>
        <p:nvPicPr>
          <p:cNvPr id="2056" name="Picture 8" descr="C:\Users\Korisnik\Desktop\imag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4191000"/>
            <a:ext cx="2819400" cy="2667000"/>
          </a:xfrm>
          <a:prstGeom prst="rect">
            <a:avLst/>
          </a:prstGeom>
          <a:noFill/>
        </p:spPr>
      </p:pic>
      <p:pic>
        <p:nvPicPr>
          <p:cNvPr id="2057" name="Picture 9" descr="C:\Users\Korisnik\Desktop\ručna-izrada-obuće-od-kože-beograd-voždovac-(4).p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5181600"/>
            <a:ext cx="2362200" cy="1268440"/>
          </a:xfrm>
          <a:prstGeom prst="rect">
            <a:avLst/>
          </a:prstGeom>
          <a:noFill/>
        </p:spPr>
      </p:pic>
      <p:pic>
        <p:nvPicPr>
          <p:cNvPr id="2058" name="Picture 10" descr="C:\Users\Korisnik\Desktop\SOK-CENA-Adidas-Conext-Match-lopta-za-fudbal-SPORTLINE_slika_O_4002756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1295400"/>
            <a:ext cx="1435100" cy="10763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934200" y="6096000"/>
            <a:ext cx="1338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КОЖА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1222</TotalTime>
  <Words>791</Words>
  <Application>Microsoft Office PowerPoint</Application>
  <PresentationFormat>On-screen Show (4:3)</PresentationFormat>
  <Paragraphs>195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МАТЕРИЈАЛИ</vt:lpstr>
      <vt:lpstr>Slide 2</vt:lpstr>
      <vt:lpstr>Материјале делимо на : природне и           вештачке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МАТЕРИЈАЛИ</dc:title>
  <dc:creator>Korisnik</dc:creator>
  <cp:lastModifiedBy>Nada</cp:lastModifiedBy>
  <cp:revision>140</cp:revision>
  <dcterms:created xsi:type="dcterms:W3CDTF">2016-04-09T14:45:34Z</dcterms:created>
  <dcterms:modified xsi:type="dcterms:W3CDTF">2016-12-06T08:08:15Z</dcterms:modified>
</cp:coreProperties>
</file>