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DDA0E-5E7B-485A-A267-A354D4C9ADAF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72662-E341-494A-87CE-B89F7E5CFC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72662-E341-494A-87CE-B89F7E5CFCD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910" y="304800"/>
            <a:ext cx="531852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910" y="3108804"/>
            <a:ext cx="531852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1DBE-71AA-4FCC-879B-E35B32FE2729}" type="datetime1">
              <a:rPr lang="en-US" smtClean="0"/>
              <a:t>11/2/2017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888A-BB82-48A6-BF3C-296D726B24B5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8761" y="304801"/>
            <a:ext cx="12868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7350" y="304801"/>
            <a:ext cx="5627111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0F55-3E84-400B-A81A-F638D09623A4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1459-598B-4334-995A-65094A2506FE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5010" y="1600201"/>
            <a:ext cx="48006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5009" y="4105029"/>
            <a:ext cx="48006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957B-5CED-482B-A61A-C43E80D97CA4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6160" y="1600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6610" y="1600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5C3C9-0F38-4060-99D7-A35149AAA162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6160" y="2505075"/>
            <a:ext cx="3429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610" y="1600200"/>
            <a:ext cx="3429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610" y="2505075"/>
            <a:ext cx="3429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F0A1C-E591-4BDC-A960-5C78353BCFEC}" type="datetime1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518F-0427-45A4-A036-9AC60B911A3D}" type="datetime1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7211-0E35-447A-9390-7AD0341FF438}" type="datetime1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360" y="533400"/>
            <a:ext cx="51435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D44B-8F3F-40D8-B945-B1BAF7A8E9C1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209" y="2277477"/>
            <a:ext cx="20574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970359" y="533400"/>
            <a:ext cx="51435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056084" y="647700"/>
            <a:ext cx="497205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8211" y="4583188"/>
            <a:ext cx="20574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E790-2F46-403D-B5AF-06DE7E5C80F9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6160" y="304800"/>
            <a:ext cx="702945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6160" y="1600200"/>
            <a:ext cx="70294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182" y="6505078"/>
            <a:ext cx="723027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1FF671D-68F2-41A0-8F70-122328C3751B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0120" y="6505078"/>
            <a:ext cx="515731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5611" y="6280299"/>
            <a:ext cx="40004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7FD65332-F97E-4A18-A016-F667D16586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001056" cy="2793906"/>
          </a:xfrm>
        </p:spPr>
        <p:txBody>
          <a:bodyPr/>
          <a:lstStyle/>
          <a:p>
            <a:pPr algn="ctr"/>
            <a:r>
              <a:rPr lang="en-US" b="1" dirty="0" err="1" smtClean="0"/>
              <a:t>Читамо</a:t>
            </a:r>
            <a:r>
              <a:rPr lang="en-US" b="1" dirty="0" smtClean="0"/>
              <a:t> и </a:t>
            </a:r>
            <a:r>
              <a:rPr lang="en-US" b="1" dirty="0" err="1" smtClean="0"/>
              <a:t>пишемо</a:t>
            </a:r>
            <a:r>
              <a:rPr lang="en-US" b="1" dirty="0" smtClean="0"/>
              <a:t> </a:t>
            </a:r>
            <a:r>
              <a:rPr lang="en-US" b="1" dirty="0" err="1" smtClean="0"/>
              <a:t>научена</a:t>
            </a:r>
            <a:r>
              <a:rPr lang="en-US" b="1" dirty="0" smtClean="0"/>
              <a:t> </a:t>
            </a:r>
            <a:r>
              <a:rPr lang="en-US" b="1" dirty="0" err="1" smtClean="0"/>
              <a:t>слова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074" y="214290"/>
            <a:ext cx="2272898" cy="5765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r-Cyrl-RS" dirty="0" smtClean="0"/>
              <a:t>Читамо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500042"/>
            <a:ext cx="249164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</a:rPr>
              <a:t>Чик, чворче</a:t>
            </a:r>
            <a:br>
              <a:rPr lang="sr-Cyrl-RS" sz="2800" b="1" dirty="0" smtClean="0">
                <a:solidFill>
                  <a:srgbClr val="C00000"/>
                </a:solidFill>
              </a:rPr>
            </a:br>
            <a:endParaRPr lang="sr-Cyrl-RS" sz="2800" b="1" dirty="0" smtClean="0"/>
          </a:p>
          <a:p>
            <a:r>
              <a:rPr lang="sr-Cyrl-RS" sz="2800" b="1" dirty="0" smtClean="0"/>
              <a:t>Чича</a:t>
            </a:r>
          </a:p>
          <a:p>
            <a:r>
              <a:rPr lang="sr-Cyrl-RS" sz="2800" b="1" dirty="0" smtClean="0"/>
              <a:t>чворак</a:t>
            </a:r>
          </a:p>
          <a:p>
            <a:r>
              <a:rPr lang="sr-Cyrl-RS" sz="2800" b="1" dirty="0" smtClean="0"/>
              <a:t>чува</a:t>
            </a:r>
          </a:p>
          <a:p>
            <a:r>
              <a:rPr lang="sr-Cyrl-RS" sz="2800" b="1" dirty="0" smtClean="0"/>
              <a:t>чету</a:t>
            </a:r>
          </a:p>
          <a:p>
            <a:r>
              <a:rPr lang="sr-Cyrl-RS" sz="2800" b="1" dirty="0" smtClean="0"/>
              <a:t>чавки.</a:t>
            </a:r>
          </a:p>
          <a:p>
            <a:r>
              <a:rPr lang="sr-Cyrl-RS" sz="2800" b="1" dirty="0" smtClean="0"/>
              <a:t>Чик, чворче, </a:t>
            </a:r>
            <a:br>
              <a:rPr lang="sr-Cyrl-RS" sz="2800" b="1" dirty="0" smtClean="0"/>
            </a:br>
            <a:r>
              <a:rPr lang="sr-Cyrl-RS" sz="2800" b="1" dirty="0" smtClean="0"/>
              <a:t>чвркни</a:t>
            </a:r>
            <a:br>
              <a:rPr lang="sr-Cyrl-RS" sz="2800" b="1" dirty="0" smtClean="0"/>
            </a:br>
            <a:r>
              <a:rPr lang="sr-Cyrl-RS" sz="2800" b="1" dirty="0" smtClean="0"/>
              <a:t>чавки</a:t>
            </a:r>
            <a:br>
              <a:rPr lang="sr-Cyrl-RS" sz="2800" b="1" dirty="0" smtClean="0"/>
            </a:br>
            <a:r>
              <a:rPr lang="sr-Cyrl-RS" sz="2800" b="1" dirty="0" smtClean="0"/>
              <a:t>чвргу.</a:t>
            </a:r>
            <a:br>
              <a:rPr lang="sr-Cyrl-RS" sz="2800" b="1" dirty="0" smtClean="0"/>
            </a:br>
            <a:r>
              <a:rPr lang="sr-Cyrl-RS" sz="2800" b="1" dirty="0" smtClean="0"/>
              <a:t>Чик!</a:t>
            </a:r>
            <a:endParaRPr lang="en-US" sz="2800" b="1" dirty="0"/>
          </a:p>
        </p:txBody>
      </p:sp>
      <p:pic>
        <p:nvPicPr>
          <p:cNvPr id="15365" name="Picture 5" descr="Резултат слика за čav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643050"/>
            <a:ext cx="2119317" cy="232441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357950" y="3929066"/>
            <a:ext cx="16524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Чворак</a:t>
            </a:r>
            <a:endParaRPr lang="en-US" sz="32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43042" y="6072206"/>
            <a:ext cx="66437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/>
              <a:t>Текст преузет из Буквара, Вука Милатовића и Анастасије Ивковић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3636" y="214290"/>
            <a:ext cx="2272898" cy="5765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r-Cyrl-RS" dirty="0" smtClean="0"/>
              <a:t>Читамо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71604" y="857232"/>
            <a:ext cx="280679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</a:rPr>
              <a:t>Ћуран</a:t>
            </a:r>
            <a:br>
              <a:rPr lang="sr-Cyrl-RS" sz="2800" b="1" dirty="0" smtClean="0">
                <a:solidFill>
                  <a:srgbClr val="C00000"/>
                </a:solidFill>
              </a:rPr>
            </a:br>
            <a:endParaRPr lang="sr-Cyrl-RS" sz="2800" b="1" dirty="0" smtClean="0"/>
          </a:p>
          <a:p>
            <a:r>
              <a:rPr lang="sr-Cyrl-RS" sz="2800" b="1" dirty="0" smtClean="0"/>
              <a:t>По дворишту</a:t>
            </a:r>
            <a:br>
              <a:rPr lang="sr-Cyrl-RS" sz="2800" b="1" dirty="0" smtClean="0"/>
            </a:br>
            <a:r>
              <a:rPr lang="sr-Cyrl-RS" sz="2800" b="1" dirty="0" smtClean="0"/>
              <a:t> ћуран шеће,</a:t>
            </a:r>
            <a:br>
              <a:rPr lang="sr-Cyrl-RS" sz="2800" b="1" dirty="0" smtClean="0"/>
            </a:br>
            <a:r>
              <a:rPr lang="sr-Cyrl-RS" sz="2800" b="1" dirty="0" smtClean="0"/>
              <a:t>ваздан пућка </a:t>
            </a:r>
            <a:br>
              <a:rPr lang="sr-Cyrl-RS" sz="2800" b="1" dirty="0" smtClean="0"/>
            </a:br>
            <a:r>
              <a:rPr lang="sr-Cyrl-RS" sz="2800" b="1" dirty="0" smtClean="0"/>
              <a:t>и блебеће.</a:t>
            </a:r>
            <a:br>
              <a:rPr lang="sr-Cyrl-RS" sz="2800" b="1" dirty="0" smtClean="0"/>
            </a:br>
            <a:r>
              <a:rPr lang="sr-Cyrl-RS" sz="2800" b="1" dirty="0" smtClean="0"/>
              <a:t>Главом вије,</a:t>
            </a:r>
            <a:br>
              <a:rPr lang="sr-Cyrl-RS" sz="2800" b="1" dirty="0" smtClean="0"/>
            </a:br>
            <a:r>
              <a:rPr lang="sr-Cyrl-RS" sz="2800" b="1" dirty="0" smtClean="0"/>
              <a:t>шири реп: </a:t>
            </a:r>
            <a:br>
              <a:rPr lang="sr-Cyrl-RS" sz="2800" b="1" dirty="0" smtClean="0"/>
            </a:br>
            <a:r>
              <a:rPr lang="sr-Cyrl-RS" sz="2800" b="1" dirty="0" smtClean="0"/>
              <a:t>- Ћурке моје, </a:t>
            </a:r>
            <a:br>
              <a:rPr lang="sr-Cyrl-RS" sz="2800" b="1" dirty="0" smtClean="0"/>
            </a:br>
            <a:r>
              <a:rPr lang="sr-Cyrl-RS" sz="2800" b="1" dirty="0" smtClean="0"/>
              <a:t>баш сам леп!</a:t>
            </a:r>
          </a:p>
          <a:p>
            <a:endParaRPr lang="en-US" sz="2800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071545"/>
            <a:ext cx="3429024" cy="4520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00232" y="6143644"/>
            <a:ext cx="515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200" dirty="0" smtClean="0"/>
              <a:t>Текст преузет из Буквара, Вука Милатовића и Анастасије Ивковић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2970602" cy="6429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r-Cyrl-RS" b="1" dirty="0" smtClean="0"/>
              <a:t>Диктат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929322" y="285728"/>
            <a:ext cx="2970602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Читање и писање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071546"/>
            <a:ext cx="514353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/>
              <a:t>Чеда данас иде код баке Љубице. Бака спрема ручак за целу породицу. Скувала је пилећу чорбицу. После тога следи спанаћ са пљескавицама. Биће и нека посластица за децу. </a:t>
            </a:r>
            <a:endParaRPr lang="en-US" sz="2600" b="1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357694"/>
            <a:ext cx="2357454" cy="2309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285860"/>
            <a:ext cx="3509305" cy="542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4000504"/>
            <a:ext cx="27813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1071546"/>
            <a:ext cx="3643306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57422" y="500042"/>
          <a:ext cx="4714908" cy="553645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499469"/>
                <a:gridCol w="2215439"/>
              </a:tblGrid>
              <a:tr h="1107290"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нешто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4000" dirty="0" smtClean="0"/>
                        <a:t>мало </a:t>
                      </a:r>
                      <a:endParaRPr lang="en-US" sz="4000" dirty="0"/>
                    </a:p>
                  </a:txBody>
                  <a:tcPr anchor="ctr"/>
                </a:tc>
              </a:tr>
              <a:tr h="11072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3000" b="1" dirty="0"/>
                    </a:p>
                  </a:txBody>
                  <a:tcPr anchor="ctr"/>
                </a:tc>
              </a:tr>
              <a:tr h="11072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3200" b="1" dirty="0"/>
                    </a:p>
                  </a:txBody>
                  <a:tcPr anchor="ctr"/>
                </a:tc>
              </a:tr>
              <a:tr h="11072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b="0" dirty="0"/>
                    </a:p>
                  </a:txBody>
                  <a:tcPr anchor="ctr"/>
                </a:tc>
              </a:tr>
              <a:tr h="11072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200" b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8434" name="Picture 2" descr="Резултат слика за šolj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643050"/>
            <a:ext cx="1000132" cy="1000132"/>
          </a:xfrm>
          <a:prstGeom prst="rect">
            <a:avLst/>
          </a:prstGeom>
          <a:noFill/>
        </p:spPr>
      </p:pic>
      <p:pic>
        <p:nvPicPr>
          <p:cNvPr id="18436" name="Picture 4" descr="Резултат слика за tab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714620"/>
            <a:ext cx="1000132" cy="1071570"/>
          </a:xfrm>
          <a:prstGeom prst="rect">
            <a:avLst/>
          </a:prstGeom>
          <a:noFill/>
        </p:spPr>
      </p:pic>
      <p:pic>
        <p:nvPicPr>
          <p:cNvPr id="18444" name="Picture 12" descr="Резултат слика за dugm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000636"/>
            <a:ext cx="1376122" cy="857256"/>
          </a:xfrm>
          <a:prstGeom prst="rect">
            <a:avLst/>
          </a:prstGeom>
          <a:noFill/>
        </p:spPr>
      </p:pic>
      <p:pic>
        <p:nvPicPr>
          <p:cNvPr id="1026" name="Picture 2" descr="Сродна слик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14612" y="3929066"/>
            <a:ext cx="1571572" cy="8267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00562" y="1928802"/>
            <a:ext cx="22145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000" b="1" dirty="0" smtClean="0">
                <a:solidFill>
                  <a:srgbClr val="FF0000"/>
                </a:solidFill>
              </a:rPr>
              <a:t>шољица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2928934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dirty="0" smtClean="0">
                <a:solidFill>
                  <a:srgbClr val="FF0000"/>
                </a:solidFill>
              </a:rPr>
              <a:t>сточић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4876" y="4143380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dirty="0" smtClean="0">
                <a:solidFill>
                  <a:srgbClr val="FF0000"/>
                </a:solidFill>
              </a:rPr>
              <a:t>облачић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43438" y="5143512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Cyrl-RS" sz="3200" b="1" dirty="0" smtClean="0">
                <a:solidFill>
                  <a:srgbClr val="FF0000"/>
                </a:solidFill>
              </a:rPr>
              <a:t>дугменце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029450" cy="7143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sr-Cyrl-RS" b="1" dirty="0" smtClean="0"/>
              <a:t>Слика, реч и реченица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29" y="1500176"/>
          <a:ext cx="7429552" cy="418625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518442"/>
                <a:gridCol w="867449"/>
                <a:gridCol w="5043661"/>
              </a:tblGrid>
              <a:tr h="10465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465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465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4656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0" name="Picture 6" descr="Сродна сл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1071570" cy="1071570"/>
          </a:xfrm>
          <a:prstGeom prst="rect">
            <a:avLst/>
          </a:prstGeom>
          <a:noFill/>
        </p:spPr>
      </p:pic>
      <p:pic>
        <p:nvPicPr>
          <p:cNvPr id="1038" name="Picture 14" descr="Резултат слика за 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571744"/>
            <a:ext cx="1071570" cy="1071570"/>
          </a:xfrm>
          <a:prstGeom prst="rect">
            <a:avLst/>
          </a:prstGeom>
          <a:noFill/>
        </p:spPr>
      </p:pic>
      <p:pic>
        <p:nvPicPr>
          <p:cNvPr id="1040" name="Picture 16" descr="Резултат слика за zma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3643314"/>
            <a:ext cx="1071570" cy="966102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428728" y="178592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цвеће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00166" y="278605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кључ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71604" y="385762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/>
              <a:t>змај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71604" y="492919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/>
              <a:t>кућа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34" y="1785926"/>
            <a:ext cx="5072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600" b="1" dirty="0" smtClean="0"/>
              <a:t>Цвеће је поклон за Љубицу. </a:t>
            </a:r>
            <a:endParaRPr 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4000496" y="2857496"/>
            <a:ext cx="514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Заборавио сам кључ код куће.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214810" y="385762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Змај бљује ватру. </a:t>
            </a:r>
            <a:endParaRPr lang="en-US" sz="2400" dirty="0"/>
          </a:p>
        </p:txBody>
      </p:sp>
      <p:pic>
        <p:nvPicPr>
          <p:cNvPr id="1050" name="Picture 26" descr="Резултат слика за kuć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69468" y="4643446"/>
            <a:ext cx="1231028" cy="99911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4286248" y="485776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Кућа има двориште. </a:t>
            </a:r>
            <a:endParaRPr lang="en-US" sz="2400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Наташа Симуновић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1"/>
      <p:bldP spid="21" grpId="0"/>
      <p:bldP spid="22" grpId="0"/>
      <p:bldP spid="25" grpId="0"/>
    </p:bldLst>
  </p:timing>
</p:sld>
</file>

<file path=ppt/theme/theme1.xml><?xml version="1.0" encoding="utf-8"?>
<a:theme xmlns:a="http://schemas.openxmlformats.org/drawingml/2006/main" name="skolska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skolska</Template>
  <TotalTime>387</TotalTime>
  <Words>117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skolska</vt:lpstr>
      <vt:lpstr>Читамо и пишемо научена слова</vt:lpstr>
      <vt:lpstr>Читамо</vt:lpstr>
      <vt:lpstr>Читамо</vt:lpstr>
      <vt:lpstr>Диктат</vt:lpstr>
      <vt:lpstr>Slide 5</vt:lpstr>
      <vt:lpstr>Слика, реч и реченица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Natasa</dc:creator>
  <cp:lastModifiedBy>Natasa</cp:lastModifiedBy>
  <cp:revision>34</cp:revision>
  <dcterms:created xsi:type="dcterms:W3CDTF">2017-11-01T16:43:55Z</dcterms:created>
  <dcterms:modified xsi:type="dcterms:W3CDTF">2017-11-02T19:27:48Z</dcterms:modified>
</cp:coreProperties>
</file>