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9" r:id="rId9"/>
    <p:sldId id="267" r:id="rId10"/>
    <p:sldId id="271" r:id="rId11"/>
    <p:sldId id="263" r:id="rId12"/>
    <p:sldId id="270" r:id="rId13"/>
    <p:sldId id="264" r:id="rId14"/>
    <p:sldId id="265"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987" autoAdjust="0"/>
    <p:restoredTop sz="94653" autoAdjust="0"/>
  </p:normalViewPr>
  <p:slideViewPr>
    <p:cSldViewPr snapToGrid="0">
      <p:cViewPr varScale="1">
        <p:scale>
          <a:sx n="65" d="100"/>
          <a:sy n="65" d="100"/>
        </p:scale>
        <p:origin x="-660" y="-7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11/18/2017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11/18/2017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11/18/2017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11/18/2017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pPr/>
              <a:t>11/18/2017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pPr/>
              <a:t>11/18/2017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pPr/>
              <a:t>11/18/2017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pPr/>
              <a:t>11/18/2017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pPr/>
              <a:t>11/18/2017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pPr/>
              <a:t>11/18/2017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pPr/>
              <a:t>11/18/2017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11/18/2017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11/18/2017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xmlns=""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11/18/2017</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4.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5.xml"/><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xml"/><Relationship Id="rId5" Type="http://schemas.openxmlformats.org/officeDocument/2006/relationships/image" Target="../media/image43.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5.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8.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4.xml"/><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9.xml"/><Relationship Id="rId4" Type="http://schemas.openxmlformats.org/officeDocument/2006/relationships/image" Target="../media/image27.gif"/></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1755972"/>
            <a:ext cx="8689976" cy="2054026"/>
          </a:xfrm>
        </p:spPr>
        <p:txBody>
          <a:bodyPr>
            <a:normAutofit fontScale="90000"/>
          </a:bodyPr>
          <a:lstStyle/>
          <a:p>
            <a:r>
              <a:rPr lang="sr-Cyrl-RS" dirty="0" smtClean="0"/>
              <a:t>Природа и друштво</a:t>
            </a:r>
            <a:br>
              <a:rPr lang="sr-Cyrl-RS" dirty="0" smtClean="0"/>
            </a:br>
            <a:r>
              <a:rPr lang="sr-Cyrl-RS" b="1" dirty="0" smtClean="0">
                <a:solidFill>
                  <a:schemeClr val="accent2">
                    <a:lumMod val="50000"/>
                  </a:schemeClr>
                </a:solidFill>
              </a:rPr>
              <a:t>Својство и значај неживе природе за живи свет</a:t>
            </a:r>
            <a:endParaRPr lang="en-US" b="1" dirty="0">
              <a:solidFill>
                <a:schemeClr val="accent2">
                  <a:lumMod val="50000"/>
                </a:schemeClr>
              </a:solidFill>
            </a:endParaRPr>
          </a:p>
        </p:txBody>
      </p:sp>
      <p:sp>
        <p:nvSpPr>
          <p:cNvPr id="3" name="Subtitle 2"/>
          <p:cNvSpPr>
            <a:spLocks noGrp="1"/>
          </p:cNvSpPr>
          <p:nvPr>
            <p:ph type="subTitle" idx="1"/>
          </p:nvPr>
        </p:nvSpPr>
        <p:spPr>
          <a:xfrm>
            <a:off x="1751012" y="4515356"/>
            <a:ext cx="8689976" cy="1642683"/>
          </a:xfrm>
        </p:spPr>
        <p:txBody>
          <a:bodyPr/>
          <a:lstStyle/>
          <a:p>
            <a:r>
              <a:rPr lang="sr-Cyrl-RS" b="1" dirty="0" smtClean="0">
                <a:solidFill>
                  <a:schemeClr val="tx1"/>
                </a:solidFill>
              </a:rPr>
              <a:t>Основна школа ,, Алекса Шантић“ – Калуђерица</a:t>
            </a:r>
          </a:p>
          <a:p>
            <a:r>
              <a:rPr lang="sr-Cyrl-RS" b="1" dirty="0" smtClean="0">
                <a:solidFill>
                  <a:schemeClr val="tx1"/>
                </a:solidFill>
              </a:rPr>
              <a:t>Професор разредне наставе: Ружица </a:t>
            </a:r>
            <a:r>
              <a:rPr lang="sr-Cyrl-RS" b="1" dirty="0" err="1" smtClean="0">
                <a:solidFill>
                  <a:schemeClr val="tx1"/>
                </a:solidFill>
              </a:rPr>
              <a:t>ристић</a:t>
            </a:r>
            <a:endParaRPr lang="en-US" b="1"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85160" y="2274667"/>
            <a:ext cx="1354502" cy="126327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246358" y="2157935"/>
            <a:ext cx="1510038" cy="126327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135030" y="373594"/>
            <a:ext cx="3083066" cy="1382378"/>
          </a:xfrm>
          <a:prstGeom prst="rect">
            <a:avLst/>
          </a:prstGeom>
        </p:spPr>
      </p:pic>
    </p:spTree>
    <p:extLst>
      <p:ext uri="{BB962C8B-B14F-4D97-AF65-F5344CB8AC3E}">
        <p14:creationId xmlns:p14="http://schemas.microsoft.com/office/powerpoint/2010/main" xmlns="" val="223773009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grpId="0" nodeType="clickEffect">
                                  <p:stCondLst>
                                    <p:cond delay="0"/>
                                  </p:stCondLst>
                                  <p:childTnLst>
                                    <p:animEffect transition="out" filter="fade">
                                      <p:cBhvr>
                                        <p:cTn id="6" dur="2000"/>
                                        <p:tgtEl>
                                          <p:spTgt spid="2"/>
                                        </p:tgtEl>
                                      </p:cBhvr>
                                    </p:animEffect>
                                    <p:anim calcmode="lin" valueType="num">
                                      <p:cBhvr>
                                        <p:cTn id="7" dur="2000"/>
                                        <p:tgtEl>
                                          <p:spTgt spid="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2"/>
                                        </p:tgtEl>
                                        <p:attrNameLst>
                                          <p:attrName>ppt_h</p:attrName>
                                        </p:attrNameLst>
                                      </p:cBhvr>
                                      <p:tavLst>
                                        <p:tav tm="0">
                                          <p:val>
                                            <p:strVal val="ppt_h"/>
                                          </p:val>
                                        </p:tav>
                                        <p:tav tm="100000">
                                          <p:val>
                                            <p:strVal val="ppt_h"/>
                                          </p:val>
                                        </p:tav>
                                      </p:tavLst>
                                    </p:anim>
                                    <p:set>
                                      <p:cBhvr>
                                        <p:cTn id="9" dur="1" fill="hold">
                                          <p:stCondLst>
                                            <p:cond delay="19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xit" presetSubtype="21" fill="hold" nodeType="clickEffect">
                                  <p:stCondLst>
                                    <p:cond delay="0"/>
                                  </p:stCondLst>
                                  <p:childTnLst>
                                    <p:animEffect transition="out" filter="barn(inVertical)">
                                      <p:cBhvr>
                                        <p:cTn id="33" dur="500"/>
                                        <p:tgtEl>
                                          <p:spTgt spid="3">
                                            <p:txEl>
                                              <p:pRg st="0" end="0"/>
                                            </p:txEl>
                                          </p:spTgt>
                                        </p:tgtEl>
                                      </p:cBhvr>
                                    </p:animEffect>
                                    <p:set>
                                      <p:cBhvr>
                                        <p:cTn id="34" dur="1" fill="hold">
                                          <p:stCondLst>
                                            <p:cond delay="499"/>
                                          </p:stCondLst>
                                        </p:cTn>
                                        <p:tgtEl>
                                          <p:spTgt spid="3">
                                            <p:txEl>
                                              <p:pRg st="0" end="0"/>
                                            </p:txEl>
                                          </p:spTgt>
                                        </p:tgtEl>
                                        <p:attrNameLst>
                                          <p:attrName>style.visibility</p:attrName>
                                        </p:attrNameLst>
                                      </p:cBhvr>
                                      <p:to>
                                        <p:strVal val="hidden"/>
                                      </p:to>
                                    </p:set>
                                  </p:childTnLst>
                                </p:cTn>
                              </p:par>
                              <p:par>
                                <p:cTn id="35" presetID="16" presetClass="exit" presetSubtype="21" fill="hold" nodeType="withEffect">
                                  <p:stCondLst>
                                    <p:cond delay="0"/>
                                  </p:stCondLst>
                                  <p:childTnLst>
                                    <p:animEffect transition="out" filter="barn(inVertical)">
                                      <p:cBhvr>
                                        <p:cTn id="36" dur="500"/>
                                        <p:tgtEl>
                                          <p:spTgt spid="3">
                                            <p:txEl>
                                              <p:pRg st="1" end="1"/>
                                            </p:txEl>
                                          </p:spTgt>
                                        </p:tgtEl>
                                      </p:cBhvr>
                                    </p:animEffect>
                                    <p:set>
                                      <p:cBhvr>
                                        <p:cTn id="37"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b="1" dirty="0" smtClean="0"/>
              <a:t>Годишња доба </a:t>
            </a:r>
            <a:endParaRPr lang="en-US" b="1" dirty="0"/>
          </a:p>
        </p:txBody>
      </p:sp>
      <p:sp>
        <p:nvSpPr>
          <p:cNvPr id="3" name="Content Placeholder 2"/>
          <p:cNvSpPr>
            <a:spLocks noGrp="1"/>
          </p:cNvSpPr>
          <p:nvPr>
            <p:ph sz="quarter" idx="13"/>
          </p:nvPr>
        </p:nvSpPr>
        <p:spPr>
          <a:xfrm>
            <a:off x="-138023" y="2367092"/>
            <a:ext cx="6157823" cy="4257995"/>
          </a:xfrm>
        </p:spPr>
        <p:txBody>
          <a:bodyPr>
            <a:normAutofit/>
          </a:bodyPr>
          <a:lstStyle/>
          <a:p>
            <a:r>
              <a:rPr lang="sr-Cyrl-RS" sz="2400" b="1" dirty="0" smtClean="0"/>
              <a:t>Почетак, датум доласка</a:t>
            </a:r>
          </a:p>
          <a:p>
            <a:r>
              <a:rPr lang="sr-Cyrl-RS" sz="2400" b="1" dirty="0" smtClean="0">
                <a:solidFill>
                  <a:srgbClr val="FF0000"/>
                </a:solidFill>
              </a:rPr>
              <a:t>Пролеће 20. март </a:t>
            </a:r>
          </a:p>
          <a:p>
            <a:endParaRPr lang="sr-Cyrl-RS" sz="2400" b="1" dirty="0" smtClean="0">
              <a:solidFill>
                <a:srgbClr val="FF0000"/>
              </a:solidFill>
            </a:endParaRPr>
          </a:p>
          <a:p>
            <a:r>
              <a:rPr lang="sr-Cyrl-RS" sz="2400" b="1" dirty="0" smtClean="0">
                <a:solidFill>
                  <a:srgbClr val="0070C0"/>
                </a:solidFill>
              </a:rPr>
              <a:t>Лето 22.јун </a:t>
            </a:r>
          </a:p>
          <a:p>
            <a:endParaRPr lang="sr-Cyrl-RS" sz="2400" b="1" dirty="0" smtClean="0">
              <a:solidFill>
                <a:srgbClr val="0070C0"/>
              </a:solidFill>
            </a:endParaRPr>
          </a:p>
          <a:p>
            <a:r>
              <a:rPr lang="sr-Cyrl-RS" sz="2400" b="1" dirty="0" smtClean="0">
                <a:solidFill>
                  <a:srgbClr val="7030A0"/>
                </a:solidFill>
              </a:rPr>
              <a:t>Јесен 23. септембар </a:t>
            </a:r>
          </a:p>
          <a:p>
            <a:r>
              <a:rPr lang="sr-Cyrl-RS" sz="2400" b="1" dirty="0" smtClean="0">
                <a:solidFill>
                  <a:schemeClr val="accent5">
                    <a:lumMod val="50000"/>
                  </a:schemeClr>
                </a:solidFill>
              </a:rPr>
              <a:t>Зима 22. децембар </a:t>
            </a:r>
            <a:endParaRPr lang="sr-Cyrl-RS" sz="2400" b="1" dirty="0">
              <a:solidFill>
                <a:schemeClr val="accent5">
                  <a:lumMod val="50000"/>
                </a:schemeClr>
              </a:solidFill>
            </a:endParaRPr>
          </a:p>
          <a:p>
            <a:endParaRPr lang="en-US" b="1" dirty="0">
              <a:solidFill>
                <a:srgbClr val="0070C0"/>
              </a:solidFill>
            </a:endParaRPr>
          </a:p>
        </p:txBody>
      </p:sp>
      <p:sp>
        <p:nvSpPr>
          <p:cNvPr id="4" name="Content Placeholder 3"/>
          <p:cNvSpPr>
            <a:spLocks noGrp="1"/>
          </p:cNvSpPr>
          <p:nvPr>
            <p:ph sz="quarter" idx="14"/>
          </p:nvPr>
        </p:nvSpPr>
        <p:spPr>
          <a:xfrm>
            <a:off x="6172200" y="2367092"/>
            <a:ext cx="6137694" cy="4257995"/>
          </a:xfrm>
        </p:spPr>
        <p:txBody>
          <a:bodyPr>
            <a:normAutofit/>
          </a:bodyPr>
          <a:lstStyle/>
          <a:p>
            <a:r>
              <a:rPr lang="sr-Cyrl-RS" sz="2400" b="1" dirty="0" smtClean="0"/>
              <a:t>Шта најављује, по чему знамо</a:t>
            </a:r>
          </a:p>
          <a:p>
            <a:r>
              <a:rPr lang="sr-Cyrl-RS" sz="2400" b="1" dirty="0" smtClean="0">
                <a:solidFill>
                  <a:srgbClr val="FF0000"/>
                </a:solidFill>
              </a:rPr>
              <a:t>Равнодневница ( дан и ноћ трају временски исто)</a:t>
            </a:r>
          </a:p>
          <a:p>
            <a:r>
              <a:rPr lang="sr-Cyrl-RS" sz="2400" b="1" dirty="0" smtClean="0">
                <a:solidFill>
                  <a:srgbClr val="0070C0"/>
                </a:solidFill>
              </a:rPr>
              <a:t>Дугодневница ( дан траје дуже него ноћ)</a:t>
            </a:r>
          </a:p>
          <a:p>
            <a:r>
              <a:rPr lang="sr-Cyrl-RS" sz="2400" b="1" dirty="0" smtClean="0">
                <a:solidFill>
                  <a:srgbClr val="7030A0"/>
                </a:solidFill>
              </a:rPr>
              <a:t>Равнодневница </a:t>
            </a:r>
          </a:p>
          <a:p>
            <a:r>
              <a:rPr lang="sr-Cyrl-RS" sz="2400" b="1" dirty="0" err="1" smtClean="0">
                <a:solidFill>
                  <a:schemeClr val="accent5">
                    <a:lumMod val="50000"/>
                  </a:schemeClr>
                </a:solidFill>
              </a:rPr>
              <a:t>Краткодневница</a:t>
            </a:r>
            <a:r>
              <a:rPr lang="sr-Cyrl-RS" sz="2400" b="1" dirty="0" smtClean="0">
                <a:solidFill>
                  <a:schemeClr val="accent5">
                    <a:lumMod val="50000"/>
                  </a:schemeClr>
                </a:solidFill>
              </a:rPr>
              <a:t> ( дан траје краће, а ноћ дуже)</a:t>
            </a:r>
            <a:endParaRPr lang="sr-Cyrl-RS" sz="2400" b="1" dirty="0">
              <a:solidFill>
                <a:schemeClr val="accent5">
                  <a:lumMod val="50000"/>
                </a:schemeClr>
              </a:solidFill>
            </a:endParaRPr>
          </a:p>
          <a:p>
            <a:endParaRPr lang="en-US" b="1" dirty="0">
              <a:solidFill>
                <a:srgbClr val="0070C0"/>
              </a:solidFill>
            </a:endParaRPr>
          </a:p>
        </p:txBody>
      </p:sp>
    </p:spTree>
    <p:extLst>
      <p:ext uri="{BB962C8B-B14F-4D97-AF65-F5344CB8AC3E}">
        <p14:creationId xmlns:p14="http://schemas.microsoft.com/office/powerpoint/2010/main" xmlns="" val="759004610"/>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 calcmode="lin" valueType="num">
                                      <p:cBhvr additive="base">
                                        <p:cTn id="2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 calcmode="lin" valueType="num">
                                      <p:cBhvr additive="base">
                                        <p:cTn id="3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 calcmode="lin" valueType="num">
                                      <p:cBhvr additive="base">
                                        <p:cTn id="4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4">
                                            <p:txEl>
                                              <p:pRg st="2" end="2"/>
                                            </p:txEl>
                                          </p:spTgt>
                                        </p:tgtEl>
                                        <p:attrNameLst>
                                          <p:attrName>style.visibility</p:attrName>
                                        </p:attrNameLst>
                                      </p:cBhvr>
                                      <p:to>
                                        <p:strVal val="visible"/>
                                      </p:to>
                                    </p:set>
                                    <p:anim calcmode="lin" valueType="num">
                                      <p:cBhvr additive="base">
                                        <p:cTn id="4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anim calcmode="lin" valueType="num">
                                      <p:cBhvr additive="base">
                                        <p:cTn id="5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4">
                                            <p:txEl>
                                              <p:pRg st="3" end="3"/>
                                            </p:txEl>
                                          </p:spTgt>
                                        </p:tgtEl>
                                        <p:attrNameLst>
                                          <p:attrName>style.visibility</p:attrName>
                                        </p:attrNameLst>
                                      </p:cBhvr>
                                      <p:to>
                                        <p:strVal val="visible"/>
                                      </p:to>
                                    </p:set>
                                    <p:anim calcmode="lin" valueType="num">
                                      <p:cBhvr additive="base">
                                        <p:cTn id="58"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3">
                                            <p:txEl>
                                              <p:pRg st="6" end="6"/>
                                            </p:txEl>
                                          </p:spTgt>
                                        </p:tgtEl>
                                        <p:attrNameLst>
                                          <p:attrName>style.visibility</p:attrName>
                                        </p:attrNameLst>
                                      </p:cBhvr>
                                      <p:to>
                                        <p:strVal val="visible"/>
                                      </p:to>
                                    </p:set>
                                    <p:anim calcmode="lin" valueType="num">
                                      <p:cBhvr additive="base">
                                        <p:cTn id="6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4">
                                            <p:txEl>
                                              <p:pRg st="4" end="4"/>
                                            </p:txEl>
                                          </p:spTgt>
                                        </p:tgtEl>
                                        <p:attrNameLst>
                                          <p:attrName>style.visibility</p:attrName>
                                        </p:attrNameLst>
                                      </p:cBhvr>
                                      <p:to>
                                        <p:strVal val="visible"/>
                                      </p:to>
                                    </p:set>
                                    <p:anim calcmode="lin" valueType="num">
                                      <p:cBhvr additive="base">
                                        <p:cTn id="70"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614" y="609601"/>
            <a:ext cx="5486400" cy="677034"/>
          </a:xfrm>
        </p:spPr>
        <p:txBody>
          <a:bodyPr>
            <a:normAutofit fontScale="90000"/>
          </a:bodyPr>
          <a:lstStyle/>
          <a:p>
            <a:r>
              <a:rPr lang="sr-Cyrl-RS" b="1" dirty="0" smtClean="0"/>
              <a:t>Сунце и животиње, птице…</a:t>
            </a:r>
            <a:endParaRPr lang="en-US" b="1" dirty="0"/>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xmlns="" val="0"/>
              </a:ext>
            </a:extLst>
          </a:blip>
          <a:stretch>
            <a:fillRect/>
          </a:stretch>
        </p:blipFill>
        <p:spPr>
          <a:xfrm>
            <a:off x="6193188" y="906309"/>
            <a:ext cx="5084412" cy="2209125"/>
          </a:xfrm>
        </p:spPr>
      </p:pic>
      <p:sp>
        <p:nvSpPr>
          <p:cNvPr id="4" name="Text Placeholder 3"/>
          <p:cNvSpPr>
            <a:spLocks noGrp="1"/>
          </p:cNvSpPr>
          <p:nvPr>
            <p:ph type="body" sz="half" idx="2"/>
          </p:nvPr>
        </p:nvSpPr>
        <p:spPr>
          <a:xfrm>
            <a:off x="267037" y="1399922"/>
            <a:ext cx="5926151" cy="5186995"/>
          </a:xfrm>
        </p:spPr>
        <p:txBody>
          <a:bodyPr>
            <a:normAutofit lnSpcReduction="10000"/>
          </a:bodyPr>
          <a:lstStyle/>
          <a:p>
            <a:r>
              <a:rPr lang="sr-Cyrl-RS" sz="2400" b="1" dirty="0" smtClean="0"/>
              <a:t>Под појмом </a:t>
            </a:r>
            <a:r>
              <a:rPr lang="sr-Cyrl-RS" sz="2400" b="1" dirty="0" smtClean="0">
                <a:solidFill>
                  <a:srgbClr val="7030A0"/>
                </a:solidFill>
              </a:rPr>
              <a:t>селице</a:t>
            </a:r>
            <a:r>
              <a:rPr lang="sr-Cyrl-RS" sz="2400" b="1" dirty="0" smtClean="0"/>
              <a:t> мислимо на птице које зими напуштају наше крајеве и одлазе у топлије, најчешће према југу.</a:t>
            </a:r>
          </a:p>
          <a:p>
            <a:r>
              <a:rPr lang="sr-Cyrl-RS" sz="2400" b="1" dirty="0" smtClean="0">
                <a:solidFill>
                  <a:srgbClr val="7030A0"/>
                </a:solidFill>
              </a:rPr>
              <a:t>Селице су</a:t>
            </a:r>
            <a:r>
              <a:rPr lang="sr-Cyrl-RS" sz="2400" b="1" dirty="0" smtClean="0"/>
              <a:t>: бела рода , </a:t>
            </a:r>
            <a:r>
              <a:rPr lang="sr-Cyrl-RS" sz="2400" b="1" dirty="0" err="1" smtClean="0"/>
              <a:t>црвенокљуни</a:t>
            </a:r>
            <a:r>
              <a:rPr lang="sr-Cyrl-RS" sz="2400" b="1" dirty="0" smtClean="0"/>
              <a:t> лабуд, чворак, кос, кукавица, ластавица, славуј…</a:t>
            </a:r>
          </a:p>
          <a:p>
            <a:r>
              <a:rPr lang="sr-Cyrl-RS" sz="2400" b="1" dirty="0" smtClean="0"/>
              <a:t>Да неједнака количина топлоте коју сунце шаље на земљу у току године може да изазове промене у броју птица јасно нам указује појава птица селица. </a:t>
            </a:r>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193188" y="3865421"/>
            <a:ext cx="5084411" cy="2105025"/>
          </a:xfrm>
          <a:prstGeom prst="rect">
            <a:avLst/>
          </a:prstGeom>
        </p:spPr>
      </p:pic>
    </p:spTree>
    <p:extLst>
      <p:ext uri="{BB962C8B-B14F-4D97-AF65-F5344CB8AC3E}">
        <p14:creationId xmlns:p14="http://schemas.microsoft.com/office/powerpoint/2010/main" xmlns="" val="36387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additive="base">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anim calcmode="lin" valueType="num">
                                      <p:cBhvr additive="base">
                                        <p:cTn id="3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b="1" dirty="0" smtClean="0"/>
              <a:t>Зими је слабије топлотно зрачење сунца</a:t>
            </a:r>
            <a:r>
              <a:rPr lang="sr-Cyrl-RS" dirty="0" smtClean="0"/>
              <a:t/>
            </a:r>
            <a:br>
              <a:rPr lang="sr-Cyrl-RS" dirty="0" smtClean="0"/>
            </a:br>
            <a:endParaRPr lang="en-US" dirty="0"/>
          </a:p>
        </p:txBody>
      </p:sp>
      <p:sp>
        <p:nvSpPr>
          <p:cNvPr id="3" name="Text Placeholder 2"/>
          <p:cNvSpPr>
            <a:spLocks noGrp="1"/>
          </p:cNvSpPr>
          <p:nvPr>
            <p:ph type="body" idx="1"/>
          </p:nvPr>
        </p:nvSpPr>
        <p:spPr>
          <a:xfrm>
            <a:off x="913774" y="1780249"/>
            <a:ext cx="3298976" cy="865848"/>
          </a:xfrm>
        </p:spPr>
        <p:txBody>
          <a:bodyPr/>
          <a:lstStyle/>
          <a:p>
            <a:r>
              <a:rPr lang="sr-Cyrl-RS" b="1" dirty="0" smtClean="0"/>
              <a:t>Жаба се зими укопа у блато, муљ</a:t>
            </a:r>
            <a:endParaRPr lang="en-US" b="1" dirty="0"/>
          </a:p>
        </p:txBody>
      </p:sp>
      <p:sp>
        <p:nvSpPr>
          <p:cNvPr id="4" name="Text Placeholder 3"/>
          <p:cNvSpPr>
            <a:spLocks noGrp="1"/>
          </p:cNvSpPr>
          <p:nvPr>
            <p:ph type="body" sz="half" idx="15"/>
          </p:nvPr>
        </p:nvSpPr>
        <p:spPr/>
        <p:txBody>
          <a:bodyPr/>
          <a:lstStyle/>
          <a:p>
            <a:endParaRPr lang="en-US" dirty="0"/>
          </a:p>
        </p:txBody>
      </p:sp>
      <p:sp>
        <p:nvSpPr>
          <p:cNvPr id="5" name="Text Placeholder 4"/>
          <p:cNvSpPr>
            <a:spLocks noGrp="1"/>
          </p:cNvSpPr>
          <p:nvPr>
            <p:ph type="body" sz="quarter" idx="3"/>
          </p:nvPr>
        </p:nvSpPr>
        <p:spPr>
          <a:xfrm>
            <a:off x="4452389" y="1861168"/>
            <a:ext cx="3291521" cy="784929"/>
          </a:xfrm>
        </p:spPr>
        <p:txBody>
          <a:bodyPr/>
          <a:lstStyle/>
          <a:p>
            <a:r>
              <a:rPr lang="sr-Cyrl-RS" b="1" dirty="0" smtClean="0"/>
              <a:t>Змија се крију под каменом</a:t>
            </a:r>
            <a:endParaRPr lang="en-US" b="1" dirty="0"/>
          </a:p>
        </p:txBody>
      </p:sp>
      <p:sp>
        <p:nvSpPr>
          <p:cNvPr id="6" name="Text Placeholder 5"/>
          <p:cNvSpPr>
            <a:spLocks noGrp="1"/>
          </p:cNvSpPr>
          <p:nvPr>
            <p:ph type="body" sz="half" idx="16"/>
          </p:nvPr>
        </p:nvSpPr>
        <p:spPr/>
        <p:txBody>
          <a:bodyPr/>
          <a:lstStyle/>
          <a:p>
            <a:endParaRPr lang="en-US" dirty="0"/>
          </a:p>
        </p:txBody>
      </p:sp>
      <p:sp>
        <p:nvSpPr>
          <p:cNvPr id="7" name="Text Placeholder 6"/>
          <p:cNvSpPr>
            <a:spLocks noGrp="1"/>
          </p:cNvSpPr>
          <p:nvPr>
            <p:ph type="body" sz="quarter" idx="13"/>
          </p:nvPr>
        </p:nvSpPr>
        <p:spPr>
          <a:xfrm>
            <a:off x="7973298" y="1861168"/>
            <a:ext cx="3824890" cy="1006661"/>
          </a:xfrm>
        </p:spPr>
        <p:txBody>
          <a:bodyPr/>
          <a:lstStyle/>
          <a:p>
            <a:r>
              <a:rPr lang="sr-Cyrl-RS" b="1" dirty="0" smtClean="0"/>
              <a:t>Медведи</a:t>
            </a:r>
            <a:r>
              <a:rPr lang="sr-Cyrl-RS" dirty="0" smtClean="0"/>
              <a:t>- </a:t>
            </a:r>
            <a:r>
              <a:rPr lang="sr-Cyrl-RS" b="1" dirty="0" smtClean="0"/>
              <a:t>углавном преспавају у склоништу </a:t>
            </a:r>
            <a:endParaRPr lang="en-US" b="1" dirty="0"/>
          </a:p>
        </p:txBody>
      </p:sp>
      <p:sp>
        <p:nvSpPr>
          <p:cNvPr id="8" name="Text Placeholder 7"/>
          <p:cNvSpPr>
            <a:spLocks noGrp="1"/>
          </p:cNvSpPr>
          <p:nvPr>
            <p:ph type="body" sz="half" idx="17"/>
          </p:nvPr>
        </p:nvSpPr>
        <p:spPr/>
        <p:txBody>
          <a:bodyPr/>
          <a:lstStyle/>
          <a:p>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13773" y="2943356"/>
            <a:ext cx="3298975" cy="284784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441346" y="2921000"/>
            <a:ext cx="3302564" cy="294572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983549" y="2943354"/>
            <a:ext cx="3301864" cy="2923371"/>
          </a:xfrm>
          <a:prstGeom prst="rect">
            <a:avLst/>
          </a:prstGeom>
        </p:spPr>
      </p:pic>
    </p:spTree>
    <p:extLst>
      <p:ext uri="{BB962C8B-B14F-4D97-AF65-F5344CB8AC3E}">
        <p14:creationId xmlns:p14="http://schemas.microsoft.com/office/powerpoint/2010/main" xmlns="" val="113450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fade">
                                      <p:cBhvr>
                                        <p:cTn id="32" dur="1000"/>
                                        <p:tgtEl>
                                          <p:spTgt spid="5">
                                            <p:txEl>
                                              <p:pRg st="0" end="0"/>
                                            </p:txEl>
                                          </p:spTgt>
                                        </p:tgtEl>
                                      </p:cBhvr>
                                    </p:animEffect>
                                    <p:anim calcmode="lin" valueType="num">
                                      <p:cBhvr>
                                        <p:cTn id="3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anim calcmode="lin" valueType="num">
                                      <p:cBhvr additive="base">
                                        <p:cTn id="3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364451" cy="1016441"/>
          </a:xfrm>
        </p:spPr>
        <p:txBody>
          <a:bodyPr/>
          <a:lstStyle/>
          <a:p>
            <a:r>
              <a:rPr lang="sr-Cyrl-RS" b="1" dirty="0" smtClean="0"/>
              <a:t>Енергија сунца- обновљив извор</a:t>
            </a:r>
            <a:endParaRPr lang="en-US" b="1" dirty="0"/>
          </a:p>
        </p:txBody>
      </p:sp>
      <p:sp>
        <p:nvSpPr>
          <p:cNvPr id="3" name="Text Placeholder 2"/>
          <p:cNvSpPr>
            <a:spLocks noGrp="1"/>
          </p:cNvSpPr>
          <p:nvPr>
            <p:ph type="body" idx="1"/>
          </p:nvPr>
        </p:nvSpPr>
        <p:spPr>
          <a:xfrm>
            <a:off x="582626" y="1553671"/>
            <a:ext cx="5437176" cy="1181437"/>
          </a:xfrm>
        </p:spPr>
        <p:txBody>
          <a:bodyPr/>
          <a:lstStyle/>
          <a:p>
            <a:r>
              <a:rPr lang="sr-Cyrl-RS" b="1" dirty="0" smtClean="0"/>
              <a:t>Соларна енергија потиче од сунца. може да се користи и за загревање воде.</a:t>
            </a:r>
            <a:endParaRPr lang="en-US" b="1" dirty="0"/>
          </a:p>
        </p:txBody>
      </p:sp>
      <p:pic>
        <p:nvPicPr>
          <p:cNvPr id="7" name="Content Placeholder 6"/>
          <p:cNvPicPr>
            <a:picLocks noGrp="1" noChangeAspect="1"/>
          </p:cNvPicPr>
          <p:nvPr>
            <p:ph sz="quarter" idx="13"/>
          </p:nvPr>
        </p:nvPicPr>
        <p:blipFill>
          <a:blip r:embed="rId2">
            <a:extLst>
              <a:ext uri="{28A0092B-C50C-407E-A947-70E740481C1C}">
                <a14:useLocalDpi xmlns:a14="http://schemas.microsoft.com/office/drawing/2010/main" xmlns="" val="0"/>
              </a:ext>
            </a:extLst>
          </a:blip>
          <a:stretch>
            <a:fillRect/>
          </a:stretch>
        </p:blipFill>
        <p:spPr>
          <a:xfrm>
            <a:off x="105196" y="85543"/>
            <a:ext cx="1935156" cy="1290104"/>
          </a:xfrm>
        </p:spPr>
      </p:pic>
      <p:sp>
        <p:nvSpPr>
          <p:cNvPr id="5" name="Text Placeholder 4"/>
          <p:cNvSpPr>
            <a:spLocks noGrp="1"/>
          </p:cNvSpPr>
          <p:nvPr>
            <p:ph type="body" sz="quarter" idx="3"/>
          </p:nvPr>
        </p:nvSpPr>
        <p:spPr>
          <a:xfrm>
            <a:off x="6352249" y="1634959"/>
            <a:ext cx="5176832" cy="1100149"/>
          </a:xfrm>
        </p:spPr>
        <p:txBody>
          <a:bodyPr/>
          <a:lstStyle/>
          <a:p>
            <a:r>
              <a:rPr lang="sr-Cyrl-RS" b="1" dirty="0" smtClean="0"/>
              <a:t>Соларна енергија користи се за производњу електричне енергије и грејање просторија</a:t>
            </a:r>
            <a:endParaRPr lang="en-US" b="1" dirty="0"/>
          </a:p>
        </p:txBody>
      </p:sp>
      <p:pic>
        <p:nvPicPr>
          <p:cNvPr id="8" name="Content Placeholder 7"/>
          <p:cNvPicPr>
            <a:picLocks noGrp="1" noChangeAspect="1"/>
          </p:cNvPicPr>
          <p:nvPr>
            <p:ph sz="quarter" idx="14"/>
          </p:nvPr>
        </p:nvPicPr>
        <p:blipFill>
          <a:blip r:embed="rId3">
            <a:extLst>
              <a:ext uri="{28A0092B-C50C-407E-A947-70E740481C1C}">
                <a14:useLocalDpi xmlns:a14="http://schemas.microsoft.com/office/drawing/2010/main" xmlns="" val="0"/>
              </a:ext>
            </a:extLst>
          </a:blip>
          <a:stretch>
            <a:fillRect/>
          </a:stretch>
        </p:blipFill>
        <p:spPr>
          <a:xfrm>
            <a:off x="582626" y="2913132"/>
            <a:ext cx="5276007" cy="3528127"/>
          </a:xfrm>
        </p:spPr>
      </p:pic>
      <p:pic>
        <p:nvPicPr>
          <p:cNvPr id="10" name="Picture 9"/>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174223" y="2913132"/>
            <a:ext cx="5688703" cy="3600957"/>
          </a:xfrm>
          <a:prstGeom prst="rect">
            <a:avLst/>
          </a:prstGeom>
        </p:spPr>
      </p:pic>
    </p:spTree>
    <p:extLst>
      <p:ext uri="{BB962C8B-B14F-4D97-AF65-F5344CB8AC3E}">
        <p14:creationId xmlns:p14="http://schemas.microsoft.com/office/powerpoint/2010/main" xmlns="" val="161598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p:cTn id="2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80">
                                          <p:stCondLst>
                                            <p:cond delay="0"/>
                                          </p:stCondLst>
                                        </p:cTn>
                                        <p:tgtEl>
                                          <p:spTgt spid="10"/>
                                        </p:tgtEl>
                                      </p:cBhvr>
                                    </p:animEffect>
                                    <p:anim calcmode="lin" valueType="num">
                                      <p:cBhvr>
                                        <p:cTn id="3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0" dur="26">
                                          <p:stCondLst>
                                            <p:cond delay="650"/>
                                          </p:stCondLst>
                                        </p:cTn>
                                        <p:tgtEl>
                                          <p:spTgt spid="10"/>
                                        </p:tgtEl>
                                      </p:cBhvr>
                                      <p:to x="100000" y="60000"/>
                                    </p:animScale>
                                    <p:animScale>
                                      <p:cBhvr>
                                        <p:cTn id="41" dur="166" decel="50000">
                                          <p:stCondLst>
                                            <p:cond delay="676"/>
                                          </p:stCondLst>
                                        </p:cTn>
                                        <p:tgtEl>
                                          <p:spTgt spid="10"/>
                                        </p:tgtEl>
                                      </p:cBhvr>
                                      <p:to x="100000" y="100000"/>
                                    </p:animScale>
                                    <p:animScale>
                                      <p:cBhvr>
                                        <p:cTn id="42" dur="26">
                                          <p:stCondLst>
                                            <p:cond delay="1312"/>
                                          </p:stCondLst>
                                        </p:cTn>
                                        <p:tgtEl>
                                          <p:spTgt spid="10"/>
                                        </p:tgtEl>
                                      </p:cBhvr>
                                      <p:to x="100000" y="80000"/>
                                    </p:animScale>
                                    <p:animScale>
                                      <p:cBhvr>
                                        <p:cTn id="43" dur="166" decel="50000">
                                          <p:stCondLst>
                                            <p:cond delay="1338"/>
                                          </p:stCondLst>
                                        </p:cTn>
                                        <p:tgtEl>
                                          <p:spTgt spid="10"/>
                                        </p:tgtEl>
                                      </p:cBhvr>
                                      <p:to x="100000" y="100000"/>
                                    </p:animScale>
                                    <p:animScale>
                                      <p:cBhvr>
                                        <p:cTn id="44" dur="26">
                                          <p:stCondLst>
                                            <p:cond delay="1642"/>
                                          </p:stCondLst>
                                        </p:cTn>
                                        <p:tgtEl>
                                          <p:spTgt spid="10"/>
                                        </p:tgtEl>
                                      </p:cBhvr>
                                      <p:to x="100000" y="90000"/>
                                    </p:animScale>
                                    <p:animScale>
                                      <p:cBhvr>
                                        <p:cTn id="45" dur="166" decel="50000">
                                          <p:stCondLst>
                                            <p:cond delay="1668"/>
                                          </p:stCondLst>
                                        </p:cTn>
                                        <p:tgtEl>
                                          <p:spTgt spid="10"/>
                                        </p:tgtEl>
                                      </p:cBhvr>
                                      <p:to x="100000" y="100000"/>
                                    </p:animScale>
                                    <p:animScale>
                                      <p:cBhvr>
                                        <p:cTn id="46" dur="26">
                                          <p:stCondLst>
                                            <p:cond delay="1808"/>
                                          </p:stCondLst>
                                        </p:cTn>
                                        <p:tgtEl>
                                          <p:spTgt spid="10"/>
                                        </p:tgtEl>
                                      </p:cBhvr>
                                      <p:to x="100000" y="95000"/>
                                    </p:animScale>
                                    <p:animScale>
                                      <p:cBhvr>
                                        <p:cTn id="47"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b="1" dirty="0" smtClean="0"/>
              <a:t>Човек и сунце</a:t>
            </a:r>
            <a:br>
              <a:rPr lang="sr-Cyrl-RS" b="1" dirty="0" smtClean="0"/>
            </a:br>
            <a:r>
              <a:rPr lang="sr-Cyrl-RS" b="1" dirty="0" smtClean="0"/>
              <a:t>опасност од излагања сунцу и како се заштитити</a:t>
            </a:r>
            <a:endParaRPr lang="en-US" b="1" dirty="0"/>
          </a:p>
        </p:txBody>
      </p:sp>
      <p:sp>
        <p:nvSpPr>
          <p:cNvPr id="3" name="Text Placeholder 2"/>
          <p:cNvSpPr>
            <a:spLocks noGrp="1"/>
          </p:cNvSpPr>
          <p:nvPr>
            <p:ph type="body" idx="1"/>
          </p:nvPr>
        </p:nvSpPr>
        <p:spPr>
          <a:xfrm>
            <a:off x="1146328" y="2103930"/>
            <a:ext cx="4873474" cy="623086"/>
          </a:xfrm>
        </p:spPr>
        <p:txBody>
          <a:bodyPr/>
          <a:lstStyle/>
          <a:p>
            <a:r>
              <a:rPr lang="sr-Cyrl-RS" b="1" dirty="0" smtClean="0"/>
              <a:t>опекотине</a:t>
            </a:r>
            <a:endParaRPr lang="en-US" b="1" dirty="0"/>
          </a:p>
        </p:txBody>
      </p:sp>
      <p:pic>
        <p:nvPicPr>
          <p:cNvPr id="7" name="Content Placeholder 6"/>
          <p:cNvPicPr>
            <a:picLocks noGrp="1" noChangeAspect="1"/>
          </p:cNvPicPr>
          <p:nvPr>
            <p:ph sz="quarter" idx="13"/>
          </p:nvPr>
        </p:nvPicPr>
        <p:blipFill>
          <a:blip r:embed="rId2">
            <a:extLst>
              <a:ext uri="{28A0092B-C50C-407E-A947-70E740481C1C}">
                <a14:useLocalDpi xmlns:a14="http://schemas.microsoft.com/office/drawing/2010/main" xmlns="" val="0"/>
              </a:ext>
            </a:extLst>
          </a:blip>
          <a:stretch>
            <a:fillRect/>
          </a:stretch>
        </p:blipFill>
        <p:spPr>
          <a:xfrm>
            <a:off x="1387421" y="2945500"/>
            <a:ext cx="4159357" cy="3576681"/>
          </a:xfrm>
        </p:spPr>
      </p:pic>
      <p:sp>
        <p:nvSpPr>
          <p:cNvPr id="5" name="Text Placeholder 4"/>
          <p:cNvSpPr>
            <a:spLocks noGrp="1"/>
          </p:cNvSpPr>
          <p:nvPr>
            <p:ph type="body" sz="quarter" idx="3"/>
          </p:nvPr>
        </p:nvSpPr>
        <p:spPr>
          <a:xfrm>
            <a:off x="6396423" y="1806352"/>
            <a:ext cx="4881804" cy="775008"/>
          </a:xfrm>
        </p:spPr>
        <p:txBody>
          <a:bodyPr/>
          <a:lstStyle/>
          <a:p>
            <a:r>
              <a:rPr lang="sr-Cyrl-RS" b="1" dirty="0" smtClean="0"/>
              <a:t>Заштита – креме и одевање</a:t>
            </a:r>
            <a:endParaRPr lang="en-US" b="1" dirty="0"/>
          </a:p>
        </p:txBody>
      </p:sp>
      <p:pic>
        <p:nvPicPr>
          <p:cNvPr id="8" name="Content Placeholder 7"/>
          <p:cNvPicPr>
            <a:picLocks noGrp="1" noChangeAspect="1"/>
          </p:cNvPicPr>
          <p:nvPr>
            <p:ph sz="quarter" idx="14"/>
          </p:nvPr>
        </p:nvPicPr>
        <p:blipFill>
          <a:blip r:embed="rId3">
            <a:extLst>
              <a:ext uri="{28A0092B-C50C-407E-A947-70E740481C1C}">
                <a14:useLocalDpi xmlns:a14="http://schemas.microsoft.com/office/drawing/2010/main" xmlns="" val="0"/>
              </a:ext>
            </a:extLst>
          </a:blip>
          <a:stretch>
            <a:fillRect/>
          </a:stretch>
        </p:blipFill>
        <p:spPr>
          <a:xfrm>
            <a:off x="6294508" y="2727015"/>
            <a:ext cx="2268110" cy="2268110"/>
          </a:xfrm>
        </p:spPr>
      </p:pic>
      <p:pic>
        <p:nvPicPr>
          <p:cNvPr id="9" name="Picture 8"/>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837324" y="2727015"/>
            <a:ext cx="2993231" cy="391249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231373" y="4434266"/>
            <a:ext cx="2205248" cy="2205248"/>
          </a:xfrm>
          <a:prstGeom prst="rect">
            <a:avLst/>
          </a:prstGeom>
        </p:spPr>
      </p:pic>
    </p:spTree>
    <p:extLst>
      <p:ext uri="{BB962C8B-B14F-4D97-AF65-F5344CB8AC3E}">
        <p14:creationId xmlns:p14="http://schemas.microsoft.com/office/powerpoint/2010/main" xmlns="" val="668890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2000"/>
                                        <p:tgtEl>
                                          <p:spTgt spid="5">
                                            <p:txEl>
                                              <p:pRg st="0" end="0"/>
                                            </p:txEl>
                                          </p:spTgt>
                                        </p:tgtEl>
                                      </p:cBhvr>
                                    </p:animEffect>
                                    <p:anim calcmode="lin" valueType="num">
                                      <p:cBhvr>
                                        <p:cTn id="28" dur="20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29" dur="20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Cyrl-RS" b="1" dirty="0" smtClean="0"/>
              <a:t>Природа је све што нас окружује, а није дело људских руку.</a:t>
            </a:r>
            <a:br>
              <a:rPr lang="sr-Cyrl-RS" b="1" dirty="0" smtClean="0"/>
            </a:br>
            <a:r>
              <a:rPr lang="sr-Cyrl-RS" b="1" dirty="0" smtClean="0"/>
              <a:t>Она може бити:</a:t>
            </a:r>
            <a:endParaRPr lang="en-US" b="1" dirty="0"/>
          </a:p>
        </p:txBody>
      </p:sp>
      <p:sp>
        <p:nvSpPr>
          <p:cNvPr id="3" name="Text Placeholder 2"/>
          <p:cNvSpPr>
            <a:spLocks noGrp="1"/>
          </p:cNvSpPr>
          <p:nvPr>
            <p:ph type="body" idx="1"/>
          </p:nvPr>
        </p:nvSpPr>
        <p:spPr/>
        <p:txBody>
          <a:bodyPr/>
          <a:lstStyle/>
          <a:p>
            <a:r>
              <a:rPr lang="sr-Cyrl-RS" b="1" dirty="0" smtClean="0"/>
              <a:t>Жива природа</a:t>
            </a:r>
            <a:endParaRPr lang="en-US" b="1" dirty="0"/>
          </a:p>
        </p:txBody>
      </p:sp>
      <p:pic>
        <p:nvPicPr>
          <p:cNvPr id="7" name="Content Placeholder 6"/>
          <p:cNvPicPr>
            <a:picLocks noGrp="1" noChangeAspect="1"/>
          </p:cNvPicPr>
          <p:nvPr>
            <p:ph sz="quarter" idx="13"/>
          </p:nvPr>
        </p:nvPicPr>
        <p:blipFill>
          <a:blip r:embed="rId2">
            <a:extLst>
              <a:ext uri="{28A0092B-C50C-407E-A947-70E740481C1C}">
                <a14:useLocalDpi xmlns:a14="http://schemas.microsoft.com/office/drawing/2010/main" xmlns="" val="0"/>
              </a:ext>
            </a:extLst>
          </a:blip>
          <a:stretch>
            <a:fillRect/>
          </a:stretch>
        </p:blipFill>
        <p:spPr>
          <a:xfrm>
            <a:off x="1031522" y="3051175"/>
            <a:ext cx="1782995" cy="1002935"/>
          </a:xfrm>
        </p:spPr>
      </p:pic>
      <p:sp>
        <p:nvSpPr>
          <p:cNvPr id="5" name="Text Placeholder 4"/>
          <p:cNvSpPr>
            <a:spLocks noGrp="1"/>
          </p:cNvSpPr>
          <p:nvPr>
            <p:ph type="body" sz="quarter" idx="3"/>
          </p:nvPr>
        </p:nvSpPr>
        <p:spPr/>
        <p:txBody>
          <a:bodyPr/>
          <a:lstStyle/>
          <a:p>
            <a:r>
              <a:rPr lang="sr-Cyrl-RS" b="1" dirty="0" smtClean="0"/>
              <a:t>Нежива природа</a:t>
            </a:r>
            <a:endParaRPr lang="en-US" b="1" dirty="0"/>
          </a:p>
        </p:txBody>
      </p:sp>
      <p:pic>
        <p:nvPicPr>
          <p:cNvPr id="8" name="Content Placeholder 7"/>
          <p:cNvPicPr>
            <a:picLocks noGrp="1" noChangeAspect="1"/>
          </p:cNvPicPr>
          <p:nvPr>
            <p:ph sz="quarter" idx="14"/>
          </p:nvPr>
        </p:nvPicPr>
        <p:blipFill>
          <a:blip r:embed="rId3">
            <a:extLst>
              <a:ext uri="{28A0092B-C50C-407E-A947-70E740481C1C}">
                <a14:useLocalDpi xmlns:a14="http://schemas.microsoft.com/office/drawing/2010/main" xmlns="" val="0"/>
              </a:ext>
            </a:extLst>
          </a:blip>
          <a:stretch>
            <a:fillRect/>
          </a:stretch>
        </p:blipFill>
        <p:spPr>
          <a:xfrm>
            <a:off x="2757684" y="4192781"/>
            <a:ext cx="735703" cy="1085775"/>
          </a:xfrm>
        </p:spPr>
      </p:pic>
      <p:pic>
        <p:nvPicPr>
          <p:cNvPr id="9" name="Picture 8"/>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031522" y="4159307"/>
            <a:ext cx="1492332" cy="111924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112009" y="5383753"/>
            <a:ext cx="1622019" cy="1059719"/>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326629" y="3051013"/>
            <a:ext cx="2186191" cy="1003098"/>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326629" y="4509068"/>
            <a:ext cx="1770806" cy="762723"/>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6326629" y="5414772"/>
            <a:ext cx="1828800" cy="102870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8512820" y="4899721"/>
            <a:ext cx="1669248" cy="1593298"/>
          </a:xfrm>
          <a:prstGeom prst="rect">
            <a:avLst/>
          </a:prstGeom>
        </p:spPr>
      </p:pic>
    </p:spTree>
    <p:extLst>
      <p:ext uri="{BB962C8B-B14F-4D97-AF65-F5344CB8AC3E}">
        <p14:creationId xmlns:p14="http://schemas.microsoft.com/office/powerpoint/2010/main" xmlns="" val="284907973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xit" presetSubtype="4" fill="hold" nodeType="clickEffect">
                                  <p:stCondLst>
                                    <p:cond delay="0"/>
                                  </p:stCondLst>
                                  <p:childTnLst>
                                    <p:anim calcmode="lin" valueType="num">
                                      <p:cBhvr additive="base">
                                        <p:cTn id="52" dur="500"/>
                                        <p:tgtEl>
                                          <p:spTgt spid="12"/>
                                        </p:tgtEl>
                                        <p:attrNameLst>
                                          <p:attrName>ppt_x</p:attrName>
                                        </p:attrNameLst>
                                      </p:cBhvr>
                                      <p:tavLst>
                                        <p:tav tm="0">
                                          <p:val>
                                            <p:strVal val="ppt_x"/>
                                          </p:val>
                                        </p:tav>
                                        <p:tav tm="100000">
                                          <p:val>
                                            <p:strVal val="ppt_x"/>
                                          </p:val>
                                        </p:tav>
                                      </p:tavLst>
                                    </p:anim>
                                    <p:anim calcmode="lin" valueType="num">
                                      <p:cBhvr additive="base">
                                        <p:cTn id="53" dur="500"/>
                                        <p:tgtEl>
                                          <p:spTgt spid="12"/>
                                        </p:tgtEl>
                                        <p:attrNameLst>
                                          <p:attrName>ppt_y</p:attrName>
                                        </p:attrNameLst>
                                      </p:cBhvr>
                                      <p:tavLst>
                                        <p:tav tm="0">
                                          <p:val>
                                            <p:strVal val="ppt_y"/>
                                          </p:val>
                                        </p:tav>
                                        <p:tav tm="100000">
                                          <p:val>
                                            <p:strVal val="1+ppt_h/2"/>
                                          </p:val>
                                        </p:tav>
                                      </p:tavLst>
                                    </p:anim>
                                    <p:set>
                                      <p:cBhvr>
                                        <p:cTn id="54" dur="1" fill="hold">
                                          <p:stCondLst>
                                            <p:cond delay="499"/>
                                          </p:stCondLst>
                                        </p:cTn>
                                        <p:tgtEl>
                                          <p:spTgt spid="1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xit" presetSubtype="4" fill="hold" nodeType="clickEffect">
                                  <p:stCondLst>
                                    <p:cond delay="0"/>
                                  </p:stCondLst>
                                  <p:childTnLst>
                                    <p:anim calcmode="lin" valueType="num">
                                      <p:cBhvr additive="base">
                                        <p:cTn id="58" dur="500"/>
                                        <p:tgtEl>
                                          <p:spTgt spid="14"/>
                                        </p:tgtEl>
                                        <p:attrNameLst>
                                          <p:attrName>ppt_x</p:attrName>
                                        </p:attrNameLst>
                                      </p:cBhvr>
                                      <p:tavLst>
                                        <p:tav tm="0">
                                          <p:val>
                                            <p:strVal val="ppt_x"/>
                                          </p:val>
                                        </p:tav>
                                        <p:tav tm="100000">
                                          <p:val>
                                            <p:strVal val="ppt_x"/>
                                          </p:val>
                                        </p:tav>
                                      </p:tavLst>
                                    </p:anim>
                                    <p:anim calcmode="lin" valueType="num">
                                      <p:cBhvr additive="base">
                                        <p:cTn id="59" dur="500"/>
                                        <p:tgtEl>
                                          <p:spTgt spid="14"/>
                                        </p:tgtEl>
                                        <p:attrNameLst>
                                          <p:attrName>ppt_y</p:attrName>
                                        </p:attrNameLst>
                                      </p:cBhvr>
                                      <p:tavLst>
                                        <p:tav tm="0">
                                          <p:val>
                                            <p:strVal val="ppt_y"/>
                                          </p:val>
                                        </p:tav>
                                        <p:tav tm="100000">
                                          <p:val>
                                            <p:strVal val="1+ppt_h/2"/>
                                          </p:val>
                                        </p:tav>
                                      </p:tavLst>
                                    </p:anim>
                                    <p:set>
                                      <p:cBhvr>
                                        <p:cTn id="60" dur="1" fill="hold">
                                          <p:stCondLst>
                                            <p:cond delay="499"/>
                                          </p:stCondLst>
                                        </p:cTn>
                                        <p:tgtEl>
                                          <p:spTgt spid="1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 presetClass="exit" presetSubtype="4" fill="hold" nodeType="clickEffect">
                                  <p:stCondLst>
                                    <p:cond delay="0"/>
                                  </p:stCondLst>
                                  <p:childTnLst>
                                    <p:anim calcmode="lin" valueType="num">
                                      <p:cBhvr additive="base">
                                        <p:cTn id="64" dur="500"/>
                                        <p:tgtEl>
                                          <p:spTgt spid="15"/>
                                        </p:tgtEl>
                                        <p:attrNameLst>
                                          <p:attrName>ppt_x</p:attrName>
                                        </p:attrNameLst>
                                      </p:cBhvr>
                                      <p:tavLst>
                                        <p:tav tm="0">
                                          <p:val>
                                            <p:strVal val="ppt_x"/>
                                          </p:val>
                                        </p:tav>
                                        <p:tav tm="100000">
                                          <p:val>
                                            <p:strVal val="ppt_x"/>
                                          </p:val>
                                        </p:tav>
                                      </p:tavLst>
                                    </p:anim>
                                    <p:anim calcmode="lin" valueType="num">
                                      <p:cBhvr additive="base">
                                        <p:cTn id="65" dur="500"/>
                                        <p:tgtEl>
                                          <p:spTgt spid="15"/>
                                        </p:tgtEl>
                                        <p:attrNameLst>
                                          <p:attrName>ppt_y</p:attrName>
                                        </p:attrNameLst>
                                      </p:cBhvr>
                                      <p:tavLst>
                                        <p:tav tm="0">
                                          <p:val>
                                            <p:strVal val="ppt_y"/>
                                          </p:val>
                                        </p:tav>
                                        <p:tav tm="100000">
                                          <p:val>
                                            <p:strVal val="1+ppt_h/2"/>
                                          </p:val>
                                        </p:tav>
                                      </p:tavLst>
                                    </p:anim>
                                    <p:set>
                                      <p:cBhvr>
                                        <p:cTn id="66" dur="1" fill="hold">
                                          <p:stCondLst>
                                            <p:cond delay="499"/>
                                          </p:stCondLst>
                                        </p:cTn>
                                        <p:tgtEl>
                                          <p:spTgt spid="1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 presetClass="exit" presetSubtype="4" fill="hold" nodeType="clickEffect">
                                  <p:stCondLst>
                                    <p:cond delay="0"/>
                                  </p:stCondLst>
                                  <p:childTnLst>
                                    <p:anim calcmode="lin" valueType="num">
                                      <p:cBhvr additive="base">
                                        <p:cTn id="70" dur="500"/>
                                        <p:tgtEl>
                                          <p:spTgt spid="16"/>
                                        </p:tgtEl>
                                        <p:attrNameLst>
                                          <p:attrName>ppt_x</p:attrName>
                                        </p:attrNameLst>
                                      </p:cBhvr>
                                      <p:tavLst>
                                        <p:tav tm="0">
                                          <p:val>
                                            <p:strVal val="ppt_x"/>
                                          </p:val>
                                        </p:tav>
                                        <p:tav tm="100000">
                                          <p:val>
                                            <p:strVal val="ppt_x"/>
                                          </p:val>
                                        </p:tav>
                                      </p:tavLst>
                                    </p:anim>
                                    <p:anim calcmode="lin" valueType="num">
                                      <p:cBhvr additive="base">
                                        <p:cTn id="71" dur="500"/>
                                        <p:tgtEl>
                                          <p:spTgt spid="16"/>
                                        </p:tgtEl>
                                        <p:attrNameLst>
                                          <p:attrName>ppt_y</p:attrName>
                                        </p:attrNameLst>
                                      </p:cBhvr>
                                      <p:tavLst>
                                        <p:tav tm="0">
                                          <p:val>
                                            <p:strVal val="ppt_y"/>
                                          </p:val>
                                        </p:tav>
                                        <p:tav tm="100000">
                                          <p:val>
                                            <p:strVal val="1+ppt_h/2"/>
                                          </p:val>
                                        </p:tav>
                                      </p:tavLst>
                                    </p:anim>
                                    <p:set>
                                      <p:cBhvr>
                                        <p:cTn id="7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09600"/>
            <a:ext cx="3935688" cy="1097819"/>
          </a:xfrm>
        </p:spPr>
        <p:txBody>
          <a:bodyPr/>
          <a:lstStyle/>
          <a:p>
            <a:r>
              <a:rPr lang="sr-Cyrl-RS" b="1" dirty="0" smtClean="0"/>
              <a:t>Шта живот чини живим?</a:t>
            </a:r>
            <a:endParaRPr lang="en-US" b="1" dirty="0"/>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xmlns="" val="0"/>
              </a:ext>
            </a:extLst>
          </a:blip>
          <a:stretch>
            <a:fillRect/>
          </a:stretch>
        </p:blipFill>
        <p:spPr>
          <a:xfrm>
            <a:off x="5461371" y="504387"/>
            <a:ext cx="3166682" cy="1887809"/>
          </a:xfrm>
        </p:spPr>
      </p:pic>
      <p:sp>
        <p:nvSpPr>
          <p:cNvPr id="4" name="Text Placeholder 3"/>
          <p:cNvSpPr>
            <a:spLocks noGrp="1"/>
          </p:cNvSpPr>
          <p:nvPr>
            <p:ph type="body" sz="half" idx="2"/>
          </p:nvPr>
        </p:nvSpPr>
        <p:spPr>
          <a:xfrm>
            <a:off x="218486" y="1764064"/>
            <a:ext cx="4630978" cy="4027135"/>
          </a:xfrm>
        </p:spPr>
        <p:txBody>
          <a:bodyPr>
            <a:normAutofit fontScale="92500" lnSpcReduction="20000"/>
          </a:bodyPr>
          <a:lstStyle/>
          <a:p>
            <a:r>
              <a:rPr lang="sr-Cyrl-RS" sz="2000" b="1" dirty="0" smtClean="0"/>
              <a:t>Све предмете и грађевине које човек прави узима из природе.</a:t>
            </a:r>
          </a:p>
          <a:p>
            <a:r>
              <a:rPr lang="sr-Cyrl-RS" sz="2000" b="1" dirty="0" smtClean="0"/>
              <a:t>Да би живела жива бића морају да:</a:t>
            </a:r>
          </a:p>
          <a:p>
            <a:r>
              <a:rPr lang="sr-Cyrl-RS" sz="2000" b="1" dirty="0" smtClean="0"/>
              <a:t>-се хране,</a:t>
            </a:r>
          </a:p>
          <a:p>
            <a:pPr marL="342900" indent="-342900">
              <a:buFontTx/>
              <a:buChar char="-"/>
            </a:pPr>
            <a:r>
              <a:rPr lang="sr-Cyrl-RS" sz="2000" b="1" dirty="0" smtClean="0"/>
              <a:t>дишу,</a:t>
            </a:r>
          </a:p>
          <a:p>
            <a:pPr marL="342900" indent="-342900">
              <a:buFontTx/>
              <a:buChar char="-"/>
            </a:pPr>
            <a:r>
              <a:rPr lang="sr-Cyrl-RS" sz="2000" b="1" dirty="0" smtClean="0"/>
              <a:t>Узимају воду.</a:t>
            </a:r>
          </a:p>
          <a:p>
            <a:pPr marL="342900" indent="-342900">
              <a:buFontTx/>
              <a:buChar char="-"/>
            </a:pPr>
            <a:r>
              <a:rPr lang="sr-Cyrl-RS" sz="2000" b="1" dirty="0" smtClean="0"/>
              <a:t>Размножавају се, </a:t>
            </a:r>
          </a:p>
          <a:p>
            <a:pPr marL="342900" indent="-342900">
              <a:buFontTx/>
              <a:buChar char="-"/>
            </a:pPr>
            <a:r>
              <a:rPr lang="sr-Cyrl-RS" sz="2000" b="1" dirty="0" smtClean="0"/>
              <a:t>Расту и развијају се и </a:t>
            </a:r>
          </a:p>
          <a:p>
            <a:pPr marL="342900" indent="-342900">
              <a:buFontTx/>
              <a:buChar char="-"/>
            </a:pPr>
            <a:r>
              <a:rPr lang="sr-Cyrl-RS" sz="2000" b="1" dirty="0" smtClean="0"/>
              <a:t>Умиру.</a:t>
            </a:r>
            <a:endParaRPr lang="en-US" sz="2000" b="1" dirty="0"/>
          </a:p>
        </p:txBody>
      </p:sp>
      <p:pic>
        <p:nvPicPr>
          <p:cNvPr id="6" name="Picture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534199" y="2532632"/>
            <a:ext cx="3093854" cy="157794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010607" y="2532633"/>
            <a:ext cx="2803764" cy="165904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9010606" y="463743"/>
            <a:ext cx="2803765" cy="196909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5534199" y="4251016"/>
            <a:ext cx="3093854" cy="1996035"/>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9010607" y="4251015"/>
            <a:ext cx="2900870" cy="1996035"/>
          </a:xfrm>
          <a:prstGeom prst="rect">
            <a:avLst/>
          </a:prstGeom>
        </p:spPr>
      </p:pic>
    </p:spTree>
    <p:extLst>
      <p:ext uri="{BB962C8B-B14F-4D97-AF65-F5344CB8AC3E}">
        <p14:creationId xmlns:p14="http://schemas.microsoft.com/office/powerpoint/2010/main" xmlns="" val="198437325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 calcmode="lin" valueType="num">
                                      <p:cBhvr additive="base">
                                        <p:cTn id="3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4" end="4"/>
                                            </p:txEl>
                                          </p:spTgt>
                                        </p:tgtEl>
                                        <p:attrNameLst>
                                          <p:attrName>style.visibility</p:attrName>
                                        </p:attrNameLst>
                                      </p:cBhvr>
                                      <p:to>
                                        <p:strVal val="visible"/>
                                      </p:to>
                                    </p:set>
                                    <p:anim calcmode="lin" valueType="num">
                                      <p:cBhvr additive="base">
                                        <p:cTn id="4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
                                            <p:txEl>
                                              <p:pRg st="5" end="5"/>
                                            </p:txEl>
                                          </p:spTgt>
                                        </p:tgtEl>
                                        <p:attrNameLst>
                                          <p:attrName>style.visibility</p:attrName>
                                        </p:attrNameLst>
                                      </p:cBhvr>
                                      <p:to>
                                        <p:strVal val="visible"/>
                                      </p:to>
                                    </p:set>
                                    <p:anim calcmode="lin" valueType="num">
                                      <p:cBhvr additive="base">
                                        <p:cTn id="6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5"/>
                                        </p:tgtEl>
                                        <p:attrNameLst>
                                          <p:attrName>style.visibility</p:attrName>
                                        </p:attrNameLst>
                                      </p:cBhvr>
                                      <p:to>
                                        <p:strVal val="visible"/>
                                      </p:to>
                                    </p:set>
                                    <p:anim calcmode="lin" valueType="num">
                                      <p:cBhvr additive="base">
                                        <p:cTn id="67" dur="500" fill="hold"/>
                                        <p:tgtEl>
                                          <p:spTgt spid="5"/>
                                        </p:tgtEl>
                                        <p:attrNameLst>
                                          <p:attrName>ppt_x</p:attrName>
                                        </p:attrNameLst>
                                      </p:cBhvr>
                                      <p:tavLst>
                                        <p:tav tm="0">
                                          <p:val>
                                            <p:strVal val="#ppt_x"/>
                                          </p:val>
                                        </p:tav>
                                        <p:tav tm="100000">
                                          <p:val>
                                            <p:strVal val="#ppt_x"/>
                                          </p:val>
                                        </p:tav>
                                      </p:tavLst>
                                    </p:anim>
                                    <p:anim calcmode="lin" valueType="num">
                                      <p:cBhvr additive="base">
                                        <p:cTn id="6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4">
                                            <p:txEl>
                                              <p:pRg st="6" end="6"/>
                                            </p:txEl>
                                          </p:spTgt>
                                        </p:tgtEl>
                                        <p:attrNameLst>
                                          <p:attrName>style.visibility</p:attrName>
                                        </p:attrNameLst>
                                      </p:cBhvr>
                                      <p:to>
                                        <p:strVal val="visible"/>
                                      </p:to>
                                    </p:set>
                                    <p:anim calcmode="lin" valueType="num">
                                      <p:cBhvr additive="base">
                                        <p:cTn id="7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9"/>
                                        </p:tgtEl>
                                        <p:attrNameLst>
                                          <p:attrName>style.visibility</p:attrName>
                                        </p:attrNameLst>
                                      </p:cBhvr>
                                      <p:to>
                                        <p:strVal val="visible"/>
                                      </p:to>
                                    </p:set>
                                    <p:anim calcmode="lin" valueType="num">
                                      <p:cBhvr additive="base">
                                        <p:cTn id="79" dur="500" fill="hold"/>
                                        <p:tgtEl>
                                          <p:spTgt spid="9"/>
                                        </p:tgtEl>
                                        <p:attrNameLst>
                                          <p:attrName>ppt_x</p:attrName>
                                        </p:attrNameLst>
                                      </p:cBhvr>
                                      <p:tavLst>
                                        <p:tav tm="0">
                                          <p:val>
                                            <p:strVal val="#ppt_x"/>
                                          </p:val>
                                        </p:tav>
                                        <p:tav tm="100000">
                                          <p:val>
                                            <p:strVal val="#ppt_x"/>
                                          </p:val>
                                        </p:tav>
                                      </p:tavLst>
                                    </p:anim>
                                    <p:anim calcmode="lin" valueType="num">
                                      <p:cBhvr additive="base">
                                        <p:cTn id="8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4">
                                            <p:txEl>
                                              <p:pRg st="7" end="7"/>
                                            </p:txEl>
                                          </p:spTgt>
                                        </p:tgtEl>
                                        <p:attrNameLst>
                                          <p:attrName>style.visibility</p:attrName>
                                        </p:attrNameLst>
                                      </p:cBhvr>
                                      <p:to>
                                        <p:strVal val="visible"/>
                                      </p:to>
                                    </p:set>
                                    <p:anim calcmode="lin" valueType="num">
                                      <p:cBhvr additive="base">
                                        <p:cTn id="8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11"/>
                                        </p:tgtEl>
                                        <p:attrNameLst>
                                          <p:attrName>style.visibility</p:attrName>
                                        </p:attrNameLst>
                                      </p:cBhvr>
                                      <p:to>
                                        <p:strVal val="visible"/>
                                      </p:to>
                                    </p:set>
                                    <p:anim calcmode="lin" valueType="num">
                                      <p:cBhvr additive="base">
                                        <p:cTn id="91" dur="500" fill="hold"/>
                                        <p:tgtEl>
                                          <p:spTgt spid="11"/>
                                        </p:tgtEl>
                                        <p:attrNameLst>
                                          <p:attrName>ppt_x</p:attrName>
                                        </p:attrNameLst>
                                      </p:cBhvr>
                                      <p:tavLst>
                                        <p:tav tm="0">
                                          <p:val>
                                            <p:strVal val="#ppt_x"/>
                                          </p:val>
                                        </p:tav>
                                        <p:tav tm="100000">
                                          <p:val>
                                            <p:strVal val="#ppt_x"/>
                                          </p:val>
                                        </p:tav>
                                      </p:tavLst>
                                    </p:anim>
                                    <p:anim calcmode="lin" valueType="num">
                                      <p:cBhvr additive="base">
                                        <p:cTn id="9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09600"/>
            <a:ext cx="5737878" cy="733678"/>
          </a:xfrm>
        </p:spPr>
        <p:txBody>
          <a:bodyPr/>
          <a:lstStyle/>
          <a:p>
            <a:r>
              <a:rPr lang="sr-Cyrl-RS" b="1" dirty="0" smtClean="0"/>
              <a:t>Услови за живот</a:t>
            </a:r>
            <a:endParaRPr lang="en-US" b="1" dirty="0"/>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xmlns="" val="0"/>
              </a:ext>
            </a:extLst>
          </a:blip>
          <a:stretch>
            <a:fillRect/>
          </a:stretch>
        </p:blipFill>
        <p:spPr>
          <a:xfrm>
            <a:off x="7845220" y="609600"/>
            <a:ext cx="3329880" cy="5181600"/>
          </a:xfrm>
        </p:spPr>
      </p:pic>
      <p:sp>
        <p:nvSpPr>
          <p:cNvPr id="4" name="Text Placeholder 3"/>
          <p:cNvSpPr>
            <a:spLocks noGrp="1"/>
          </p:cNvSpPr>
          <p:nvPr>
            <p:ph type="body" sz="half" idx="2"/>
          </p:nvPr>
        </p:nvSpPr>
        <p:spPr>
          <a:xfrm>
            <a:off x="121381" y="1343278"/>
            <a:ext cx="7363752" cy="4447923"/>
          </a:xfrm>
        </p:spPr>
        <p:txBody>
          <a:bodyPr>
            <a:normAutofit/>
          </a:bodyPr>
          <a:lstStyle/>
          <a:p>
            <a:r>
              <a:rPr lang="sr-Cyrl-RS" sz="2400" b="1" dirty="0" smtClean="0"/>
              <a:t>У природи је све повезано.</a:t>
            </a:r>
          </a:p>
          <a:p>
            <a:r>
              <a:rPr lang="sr-Cyrl-RS" sz="2400" b="1" dirty="0" smtClean="0"/>
              <a:t>Да би жива бића живела она морају да: дишу, узимају воду, хране се, …а свима је њима за живот неопходно сунце и сунчева светлост и топлота. </a:t>
            </a:r>
          </a:p>
          <a:p>
            <a:r>
              <a:rPr lang="sr-Cyrl-RS" sz="2400" b="1" dirty="0" smtClean="0"/>
              <a:t>Сунчеву светлост и топлоту, воду, ваздух,  и земљиште сматрамо </a:t>
            </a:r>
            <a:r>
              <a:rPr lang="sr-Cyrl-RS" sz="2400" b="1" dirty="0" smtClean="0">
                <a:solidFill>
                  <a:srgbClr val="7030A0"/>
                </a:solidFill>
              </a:rPr>
              <a:t>условима за живот, </a:t>
            </a:r>
            <a:r>
              <a:rPr lang="sr-Cyrl-RS" sz="2400" b="1" dirty="0" smtClean="0"/>
              <a:t>јер без њих жива бића не би могла да живе.</a:t>
            </a:r>
            <a:endParaRPr lang="en-US" sz="2400" b="1" dirty="0">
              <a:solidFill>
                <a:srgbClr val="7030A0"/>
              </a:solidFill>
            </a:endParaRPr>
          </a:p>
        </p:txBody>
      </p:sp>
    </p:spTree>
    <p:extLst>
      <p:ext uri="{BB962C8B-B14F-4D97-AF65-F5344CB8AC3E}">
        <p14:creationId xmlns:p14="http://schemas.microsoft.com/office/powerpoint/2010/main" xmlns="" val="129547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fade">
                                      <p:cBhvr>
                                        <p:cTn id="25" dur="1000"/>
                                        <p:tgtEl>
                                          <p:spTgt spid="4">
                                            <p:txEl>
                                              <p:pRg st="1" end="1"/>
                                            </p:txEl>
                                          </p:spTgt>
                                        </p:tgtEl>
                                      </p:cBhvr>
                                    </p:animEffect>
                                    <p:anim calcmode="lin" valueType="num">
                                      <p:cBhvr>
                                        <p:cTn id="26"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fade">
                                      <p:cBhvr>
                                        <p:cTn id="32" dur="1000"/>
                                        <p:tgtEl>
                                          <p:spTgt spid="4">
                                            <p:txEl>
                                              <p:pRg st="2" end="2"/>
                                            </p:txEl>
                                          </p:spTgt>
                                        </p:tgtEl>
                                      </p:cBhvr>
                                    </p:animEffect>
                                    <p:anim calcmode="lin" valueType="num">
                                      <p:cBhvr>
                                        <p:cTn id="3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609600"/>
            <a:ext cx="10364452" cy="1089727"/>
          </a:xfrm>
        </p:spPr>
        <p:txBody>
          <a:bodyPr/>
          <a:lstStyle/>
          <a:p>
            <a:r>
              <a:rPr lang="sr-Cyrl-RS" b="1" dirty="0" smtClean="0"/>
              <a:t>Како </a:t>
            </a:r>
            <a:r>
              <a:rPr lang="sr-Cyrl-RS" b="1" dirty="0"/>
              <a:t>ч</a:t>
            </a:r>
            <a:r>
              <a:rPr lang="sr-Cyrl-RS" b="1" dirty="0" smtClean="0"/>
              <a:t>овек може да мења природу?</a:t>
            </a:r>
            <a:endParaRPr lang="en-US" b="1" dirty="0"/>
          </a:p>
        </p:txBody>
      </p:sp>
      <p:sp>
        <p:nvSpPr>
          <p:cNvPr id="3" name="Text Placeholder 2"/>
          <p:cNvSpPr>
            <a:spLocks noGrp="1"/>
          </p:cNvSpPr>
          <p:nvPr>
            <p:ph type="body" idx="1"/>
          </p:nvPr>
        </p:nvSpPr>
        <p:spPr>
          <a:xfrm>
            <a:off x="-275129" y="1844984"/>
            <a:ext cx="4487879" cy="687823"/>
          </a:xfrm>
        </p:spPr>
        <p:txBody>
          <a:bodyPr/>
          <a:lstStyle/>
          <a:p>
            <a:r>
              <a:rPr lang="sr-Cyrl-RS" b="1" dirty="0" smtClean="0"/>
              <a:t>Изградњом објеката</a:t>
            </a:r>
            <a:endParaRPr lang="en-US" b="1" dirty="0"/>
          </a:p>
        </p:txBody>
      </p:sp>
      <p:sp>
        <p:nvSpPr>
          <p:cNvPr id="4" name="Text Placeholder 3"/>
          <p:cNvSpPr>
            <a:spLocks noGrp="1"/>
          </p:cNvSpPr>
          <p:nvPr>
            <p:ph type="body" sz="half" idx="15"/>
          </p:nvPr>
        </p:nvSpPr>
        <p:spPr/>
        <p:txBody>
          <a:bodyPr/>
          <a:lstStyle/>
          <a:p>
            <a:endParaRPr lang="en-US" dirty="0"/>
          </a:p>
        </p:txBody>
      </p:sp>
      <p:sp>
        <p:nvSpPr>
          <p:cNvPr id="5" name="Text Placeholder 4"/>
          <p:cNvSpPr>
            <a:spLocks noGrp="1"/>
          </p:cNvSpPr>
          <p:nvPr>
            <p:ph type="body" sz="quarter" idx="3"/>
          </p:nvPr>
        </p:nvSpPr>
        <p:spPr>
          <a:xfrm>
            <a:off x="4452389" y="1990641"/>
            <a:ext cx="3291521" cy="542166"/>
          </a:xfrm>
        </p:spPr>
        <p:txBody>
          <a:bodyPr/>
          <a:lstStyle/>
          <a:p>
            <a:r>
              <a:rPr lang="sr-Cyrl-RS" b="1" dirty="0" smtClean="0"/>
              <a:t>Непогоде- поплаве</a:t>
            </a:r>
            <a:endParaRPr lang="en-US" b="1" dirty="0"/>
          </a:p>
        </p:txBody>
      </p:sp>
      <p:sp>
        <p:nvSpPr>
          <p:cNvPr id="6" name="Text Placeholder 5"/>
          <p:cNvSpPr>
            <a:spLocks noGrp="1"/>
          </p:cNvSpPr>
          <p:nvPr>
            <p:ph type="body" sz="half" idx="16"/>
          </p:nvPr>
        </p:nvSpPr>
        <p:spPr/>
        <p:txBody>
          <a:bodyPr/>
          <a:lstStyle/>
          <a:p>
            <a:endParaRPr lang="en-US"/>
          </a:p>
        </p:txBody>
      </p:sp>
      <p:sp>
        <p:nvSpPr>
          <p:cNvPr id="7" name="Text Placeholder 6"/>
          <p:cNvSpPr>
            <a:spLocks noGrp="1"/>
          </p:cNvSpPr>
          <p:nvPr>
            <p:ph type="body" sz="quarter" idx="13"/>
          </p:nvPr>
        </p:nvSpPr>
        <p:spPr>
          <a:xfrm>
            <a:off x="8609926" y="2128205"/>
            <a:ext cx="3582074" cy="499223"/>
          </a:xfrm>
        </p:spPr>
        <p:txBody>
          <a:bodyPr/>
          <a:lstStyle/>
          <a:p>
            <a:r>
              <a:rPr lang="sr-Cyrl-RS" b="1" dirty="0" smtClean="0"/>
              <a:t>Непогоде - пожари</a:t>
            </a:r>
            <a:endParaRPr lang="en-US" b="1" dirty="0"/>
          </a:p>
        </p:txBody>
      </p:sp>
      <p:sp>
        <p:nvSpPr>
          <p:cNvPr id="8" name="Text Placeholder 7"/>
          <p:cNvSpPr>
            <a:spLocks noGrp="1"/>
          </p:cNvSpPr>
          <p:nvPr>
            <p:ph type="body" sz="half" idx="17"/>
          </p:nvPr>
        </p:nvSpPr>
        <p:spPr/>
        <p:txBody>
          <a:bodyPr/>
          <a:lstStyle/>
          <a:p>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94209" y="2862435"/>
            <a:ext cx="4215951" cy="3244692"/>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021742" y="2824120"/>
            <a:ext cx="4588184" cy="3283007"/>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609926" y="2862435"/>
            <a:ext cx="3760548" cy="3244692"/>
          </a:xfrm>
          <a:prstGeom prst="rect">
            <a:avLst/>
          </a:prstGeom>
        </p:spPr>
      </p:pic>
    </p:spTree>
    <p:extLst>
      <p:ext uri="{BB962C8B-B14F-4D97-AF65-F5344CB8AC3E}">
        <p14:creationId xmlns:p14="http://schemas.microsoft.com/office/powerpoint/2010/main" xmlns="" val="74926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fade">
                                      <p:cBhvr>
                                        <p:cTn id="28" dur="1000"/>
                                        <p:tgtEl>
                                          <p:spTgt spid="5">
                                            <p:txEl>
                                              <p:pRg st="0" end="0"/>
                                            </p:txEl>
                                          </p:spTgt>
                                        </p:tgtEl>
                                      </p:cBhvr>
                                    </p:animEffect>
                                    <p:anim calcmode="lin" valueType="num">
                                      <p:cBhvr>
                                        <p:cTn id="2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animEffect transition="in" filter="fade">
                                      <p:cBhvr>
                                        <p:cTn id="42" dur="1000"/>
                                        <p:tgtEl>
                                          <p:spTgt spid="7">
                                            <p:txEl>
                                              <p:pRg st="0" end="0"/>
                                            </p:txEl>
                                          </p:spTgt>
                                        </p:tgtEl>
                                      </p:cBhvr>
                                    </p:animEffect>
                                    <p:anim calcmode="lin" valueType="num">
                                      <p:cBhvr>
                                        <p:cTn id="4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609600"/>
            <a:ext cx="5934969" cy="968347"/>
          </a:xfrm>
        </p:spPr>
        <p:txBody>
          <a:bodyPr>
            <a:normAutofit fontScale="90000"/>
          </a:bodyPr>
          <a:lstStyle/>
          <a:p>
            <a:r>
              <a:rPr lang="sr-Cyrl-RS" b="1" dirty="0" smtClean="0"/>
              <a:t>Сунцокрет- биљка која је креће</a:t>
            </a:r>
            <a:endParaRPr lang="en-US" b="1" dirty="0"/>
          </a:p>
        </p:txBody>
      </p:sp>
      <p:sp>
        <p:nvSpPr>
          <p:cNvPr id="4" name="Text Placeholder 3"/>
          <p:cNvSpPr>
            <a:spLocks noGrp="1"/>
          </p:cNvSpPr>
          <p:nvPr>
            <p:ph type="body" sz="half" idx="2"/>
          </p:nvPr>
        </p:nvSpPr>
        <p:spPr>
          <a:xfrm>
            <a:off x="625900" y="1432290"/>
            <a:ext cx="6222843" cy="4358910"/>
          </a:xfrm>
        </p:spPr>
        <p:txBody>
          <a:bodyPr/>
          <a:lstStyle/>
          <a:p>
            <a:r>
              <a:rPr lang="en-US" dirty="0" smtClean="0"/>
              <a:t> </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00755" y="536772"/>
            <a:ext cx="850290" cy="96834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42334" y="730981"/>
            <a:ext cx="3255357" cy="5060218"/>
          </a:xfrm>
          <a:prstGeom prst="rect">
            <a:avLst/>
          </a:prstGeom>
        </p:spPr>
      </p:pic>
      <p:pic>
        <p:nvPicPr>
          <p:cNvPr id="9" name="Picture Placeholder 8"/>
          <p:cNvPicPr>
            <a:picLocks noGrp="1" noChangeAspect="1"/>
          </p:cNvPicPr>
          <p:nvPr>
            <p:ph type="pic" idx="1"/>
          </p:nvPr>
        </p:nvPicPr>
        <p:blipFill>
          <a:blip r:embed="rId4">
            <a:extLst>
              <a:ext uri="{28A0092B-C50C-407E-A947-70E740481C1C}">
                <a14:useLocalDpi xmlns:a14="http://schemas.microsoft.com/office/drawing/2010/main" xmlns="" val="0"/>
              </a:ext>
            </a:extLst>
          </a:blip>
          <a:srcRect l="18581" r="18581"/>
          <a:stretch>
            <a:fillRect/>
          </a:stretch>
        </p:blipFill>
        <p:spPr>
          <a:xfrm>
            <a:off x="625900" y="3431023"/>
            <a:ext cx="2529994" cy="2360178"/>
          </a:xfrm>
        </p:spPr>
      </p:pic>
      <p:sp>
        <p:nvSpPr>
          <p:cNvPr id="10" name="Oval Callout 9"/>
          <p:cNvSpPr/>
          <p:nvPr/>
        </p:nvSpPr>
        <p:spPr>
          <a:xfrm>
            <a:off x="3083065" y="1529393"/>
            <a:ext cx="5259269" cy="3681878"/>
          </a:xfrm>
          <a:prstGeom prst="wedgeEllipseCallout">
            <a:avLst>
              <a:gd name="adj1" fmla="val -68609"/>
              <a:gd name="adj2" fmla="val 22996"/>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sr-Cyrl-RS" sz="2000" b="1" dirty="0" smtClean="0">
                <a:solidFill>
                  <a:schemeClr val="tx1"/>
                </a:solidFill>
              </a:rPr>
              <a:t>Здраво другари! Ја сам Сунце. Приметили сте да су цветови сунцокрета увек окренути према мени. Та биљка током целог дана прати моје кретање. Ако ниси веровао да биљке могу да се крећу, надам се да те је сунцокрет убедио.</a:t>
            </a:r>
            <a:endParaRPr lang="en-US" sz="2000" b="1" dirty="0">
              <a:solidFill>
                <a:schemeClr val="tx1"/>
              </a:solidFill>
            </a:endParaRPr>
          </a:p>
        </p:txBody>
      </p:sp>
    </p:spTree>
    <p:extLst>
      <p:ext uri="{BB962C8B-B14F-4D97-AF65-F5344CB8AC3E}">
        <p14:creationId xmlns:p14="http://schemas.microsoft.com/office/powerpoint/2010/main" xmlns="" val="307226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anim calcmode="lin" valueType="num">
                                      <p:cBhvr>
                                        <p:cTn id="21" dur="2000" fill="hold"/>
                                        <p:tgtEl>
                                          <p:spTgt spid="7"/>
                                        </p:tgtEl>
                                        <p:attrNameLst>
                                          <p:attrName>ppt_w</p:attrName>
                                        </p:attrNameLst>
                                      </p:cBhvr>
                                      <p:tavLst>
                                        <p:tav tm="0" fmla="#ppt_w*sin(2.5*pi*$)">
                                          <p:val>
                                            <p:fltVal val="0"/>
                                          </p:val>
                                        </p:tav>
                                        <p:tav tm="100000">
                                          <p:val>
                                            <p:fltVal val="1"/>
                                          </p:val>
                                        </p:tav>
                                      </p:tavLst>
                                    </p:anim>
                                    <p:anim calcmode="lin" valueType="num">
                                      <p:cBhvr>
                                        <p:cTn id="22"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xit" presetSubtype="32" fill="hold" nodeType="clickEffect">
                                  <p:stCondLst>
                                    <p:cond delay="0"/>
                                  </p:stCondLst>
                                  <p:childTnLst>
                                    <p:anim calcmode="lin" valueType="num">
                                      <p:cBhvr>
                                        <p:cTn id="33" dur="500"/>
                                        <p:tgtEl>
                                          <p:spTgt spid="10">
                                            <p:txEl>
                                              <p:pRg st="0" end="0"/>
                                            </p:txEl>
                                          </p:spTgt>
                                        </p:tgtEl>
                                        <p:attrNameLst>
                                          <p:attrName>ppt_w</p:attrName>
                                        </p:attrNameLst>
                                      </p:cBhvr>
                                      <p:tavLst>
                                        <p:tav tm="0">
                                          <p:val>
                                            <p:strVal val="ppt_w"/>
                                          </p:val>
                                        </p:tav>
                                        <p:tav tm="100000">
                                          <p:val>
                                            <p:fltVal val="0"/>
                                          </p:val>
                                        </p:tav>
                                      </p:tavLst>
                                    </p:anim>
                                    <p:anim calcmode="lin" valueType="num">
                                      <p:cBhvr>
                                        <p:cTn id="34" dur="500"/>
                                        <p:tgtEl>
                                          <p:spTgt spid="10">
                                            <p:txEl>
                                              <p:pRg st="0" end="0"/>
                                            </p:txEl>
                                          </p:spTgt>
                                        </p:tgtEl>
                                        <p:attrNameLst>
                                          <p:attrName>ppt_h</p:attrName>
                                        </p:attrNameLst>
                                      </p:cBhvr>
                                      <p:tavLst>
                                        <p:tav tm="0">
                                          <p:val>
                                            <p:strVal val="ppt_h"/>
                                          </p:val>
                                        </p:tav>
                                        <p:tav tm="100000">
                                          <p:val>
                                            <p:fltVal val="0"/>
                                          </p:val>
                                        </p:tav>
                                      </p:tavLst>
                                    </p:anim>
                                    <p:animEffect transition="out" filter="fade">
                                      <p:cBhvr>
                                        <p:cTn id="35" dur="500"/>
                                        <p:tgtEl>
                                          <p:spTgt spid="10">
                                            <p:txEl>
                                              <p:pRg st="0" end="0"/>
                                            </p:txEl>
                                          </p:spTgt>
                                        </p:tgtEl>
                                      </p:cBhvr>
                                    </p:animEffect>
                                    <p:set>
                                      <p:cBhvr>
                                        <p:cTn id="36" dur="1" fill="hold">
                                          <p:stCondLst>
                                            <p:cond delay="499"/>
                                          </p:stCondLst>
                                        </p:cTn>
                                        <p:tgtEl>
                                          <p:spTgt spid="10">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345851"/>
            <a:ext cx="3935688" cy="1078348"/>
          </a:xfrm>
        </p:spPr>
        <p:txBody>
          <a:bodyPr>
            <a:normAutofit fontScale="90000"/>
          </a:bodyPr>
          <a:lstStyle/>
          <a:p>
            <a:r>
              <a:rPr lang="sr-Cyrl-RS" b="1" dirty="0" smtClean="0"/>
              <a:t>Сунце – извор живота на земљи</a:t>
            </a:r>
            <a:endParaRPr lang="en-US" b="1" dirty="0"/>
          </a:p>
        </p:txBody>
      </p:sp>
      <p:pic>
        <p:nvPicPr>
          <p:cNvPr id="6" name="Content Placeholder 5"/>
          <p:cNvPicPr>
            <a:picLocks noGrp="1" noChangeAspect="1"/>
          </p:cNvPicPr>
          <p:nvPr>
            <p:ph sz="quarter" idx="13"/>
          </p:nvPr>
        </p:nvPicPr>
        <p:blipFill>
          <a:blip r:embed="rId2">
            <a:extLst>
              <a:ext uri="{28A0092B-C50C-407E-A947-70E740481C1C}">
                <a14:useLocalDpi xmlns:a14="http://schemas.microsoft.com/office/drawing/2010/main" xmlns="" val="0"/>
              </a:ext>
            </a:extLst>
          </a:blip>
          <a:stretch>
            <a:fillRect/>
          </a:stretch>
        </p:blipFill>
        <p:spPr>
          <a:xfrm>
            <a:off x="6489812" y="580520"/>
            <a:ext cx="5196387" cy="2723138"/>
          </a:xfrm>
        </p:spPr>
      </p:pic>
      <p:sp>
        <p:nvSpPr>
          <p:cNvPr id="4" name="Text Placeholder 3"/>
          <p:cNvSpPr>
            <a:spLocks noGrp="1"/>
          </p:cNvSpPr>
          <p:nvPr>
            <p:ph type="body" sz="half" idx="2"/>
          </p:nvPr>
        </p:nvSpPr>
        <p:spPr>
          <a:xfrm>
            <a:off x="80919" y="1424199"/>
            <a:ext cx="6190407" cy="4367001"/>
          </a:xfrm>
        </p:spPr>
        <p:txBody>
          <a:bodyPr>
            <a:noAutofit/>
          </a:bodyPr>
          <a:lstStyle/>
          <a:p>
            <a:r>
              <a:rPr lang="sr-Cyrl-RS" sz="2200" b="1" dirty="0" smtClean="0"/>
              <a:t>Неки делови земље немају дан исте дужине као ми. Дани трају дуже или ноћи. Сунчева светлост не допире на све делове земље истом светлошћу и топлотом. Зато се и годишња доба, рељеф, временске прилике као и биљни и животињски свет разликују.</a:t>
            </a:r>
          </a:p>
          <a:p>
            <a:r>
              <a:rPr lang="sr-Cyrl-RS" sz="2200" b="1" dirty="0" smtClean="0"/>
              <a:t>Сунчева светлост је неопходна биљкама да би преживеле. Биљке помоћу сунчеве светлости  и зеленог дела листа саме себи производе храну. По овој особине биљке су јединствена жива бића на земљи.</a:t>
            </a:r>
            <a:endParaRPr lang="en-US" sz="2200" b="1" dirty="0"/>
          </a:p>
        </p:txBody>
      </p:sp>
      <p:pic>
        <p:nvPicPr>
          <p:cNvPr id="7" name="Picture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489813" y="3981280"/>
            <a:ext cx="5196387" cy="2373260"/>
          </a:xfrm>
          <a:prstGeom prst="rect">
            <a:avLst/>
          </a:prstGeom>
        </p:spPr>
      </p:pic>
    </p:spTree>
    <p:extLst>
      <p:ext uri="{BB962C8B-B14F-4D97-AF65-F5344CB8AC3E}">
        <p14:creationId xmlns:p14="http://schemas.microsoft.com/office/powerpoint/2010/main" xmlns="" val="274392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additive="base">
                                        <p:cTn id="1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1000"/>
                                        <p:tgtEl>
                                          <p:spTgt spid="4">
                                            <p:txEl>
                                              <p:pRg st="1" end="1"/>
                                            </p:txEl>
                                          </p:spTgt>
                                        </p:tgtEl>
                                      </p:cBhvr>
                                    </p:animEffect>
                                    <p:anim calcmode="lin" valueType="num">
                                      <p:cBhvr>
                                        <p:cTn id="2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09600"/>
            <a:ext cx="3935688" cy="1348673"/>
          </a:xfrm>
        </p:spPr>
        <p:txBody>
          <a:bodyPr>
            <a:normAutofit fontScale="90000"/>
          </a:bodyPr>
          <a:lstStyle/>
          <a:p>
            <a:r>
              <a:rPr lang="sr-Cyrl-RS" b="1" dirty="0" smtClean="0"/>
              <a:t>Сунце утиче на промену годишњих доба</a:t>
            </a:r>
            <a:endParaRPr lang="en-US" b="1" dirty="0"/>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xmlns="" val="0"/>
              </a:ext>
            </a:extLst>
          </a:blip>
          <a:stretch>
            <a:fillRect/>
          </a:stretch>
        </p:blipFill>
        <p:spPr>
          <a:xfrm>
            <a:off x="5892005" y="420787"/>
            <a:ext cx="6175842" cy="5484148"/>
          </a:xfrm>
        </p:spPr>
      </p:pic>
      <p:sp>
        <p:nvSpPr>
          <p:cNvPr id="4" name="Text Placeholder 3"/>
          <p:cNvSpPr>
            <a:spLocks noGrp="1"/>
          </p:cNvSpPr>
          <p:nvPr>
            <p:ph type="body" sz="half" idx="2"/>
          </p:nvPr>
        </p:nvSpPr>
        <p:spPr>
          <a:xfrm>
            <a:off x="72828" y="2632852"/>
            <a:ext cx="5389296" cy="3158348"/>
          </a:xfrm>
        </p:spPr>
        <p:txBody>
          <a:bodyPr>
            <a:noAutofit/>
          </a:bodyPr>
          <a:lstStyle/>
          <a:p>
            <a:r>
              <a:rPr lang="sr-Cyrl-RS" sz="2400" b="1" dirty="0" smtClean="0"/>
              <a:t>Земља на свом путу око Сунца, некад је ближа сунцу, тада је код нас пролеће и лето, а некад је даља од сунца и тада је код нас јесен или  зима.</a:t>
            </a:r>
            <a:endParaRPr lang="en-US" sz="2400" b="1" dirty="0"/>
          </a:p>
        </p:txBody>
      </p:sp>
    </p:spTree>
    <p:extLst>
      <p:ext uri="{BB962C8B-B14F-4D97-AF65-F5344CB8AC3E}">
        <p14:creationId xmlns:p14="http://schemas.microsoft.com/office/powerpoint/2010/main" xmlns="" val="384895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barn(inVertical)">
                                      <p:cBhvr>
                                        <p:cTn id="21"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9562" y="310552"/>
            <a:ext cx="10368951" cy="6029864"/>
          </a:xfrm>
          <a:prstGeom prst="rect">
            <a:avLst/>
          </a:prstGeom>
        </p:spPr>
      </p:pic>
      <p:sp>
        <p:nvSpPr>
          <p:cNvPr id="5" name="Oval 4"/>
          <p:cNvSpPr/>
          <p:nvPr/>
        </p:nvSpPr>
        <p:spPr>
          <a:xfrm>
            <a:off x="1035170" y="707366"/>
            <a:ext cx="9118121" cy="6642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sz="3600" b="1" dirty="0" smtClean="0"/>
              <a:t>Кретање Земље око Сунца </a:t>
            </a:r>
            <a:endParaRPr lang="en-US" sz="3600" b="1" dirty="0"/>
          </a:p>
        </p:txBody>
      </p:sp>
    </p:spTree>
    <p:extLst>
      <p:ext uri="{BB962C8B-B14F-4D97-AF65-F5344CB8AC3E}">
        <p14:creationId xmlns:p14="http://schemas.microsoft.com/office/powerpoint/2010/main" xmlns="" val="1276049933"/>
      </p:ext>
    </p:extLst>
  </p:cSld>
  <p:clrMapOvr>
    <a:masterClrMapping/>
  </p:clrMapOvr>
  <p:timing>
    <p:tnLst>
      <p:par>
        <p:cTn id="1" dur="indefinite" restart="never" nodeType="tmRoot"/>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xmlns=""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TM04033925[[fn=Droplet]]</Template>
  <TotalTime>297</TotalTime>
  <Words>529</Words>
  <Application>Microsoft Office PowerPoint</Application>
  <PresentationFormat>Custom</PresentationFormat>
  <Paragraphs>59</Paragraphs>
  <Slides>14</Slides>
  <Notes>0</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Droplet</vt:lpstr>
      <vt:lpstr>Природа и друштво Својство и значај неживе природе за живи свет</vt:lpstr>
      <vt:lpstr>Природа је све што нас окружује, а није дело људских руку. Она може бити:</vt:lpstr>
      <vt:lpstr>Шта живот чини живим?</vt:lpstr>
      <vt:lpstr>Услови за живот</vt:lpstr>
      <vt:lpstr>Како човек може да мења природу?</vt:lpstr>
      <vt:lpstr>Сунцокрет- биљка која је креће</vt:lpstr>
      <vt:lpstr>Сунце – извор живота на земљи</vt:lpstr>
      <vt:lpstr>Сунце утиче на промену годишњих доба</vt:lpstr>
      <vt:lpstr>Slide 9</vt:lpstr>
      <vt:lpstr>Годишња доба </vt:lpstr>
      <vt:lpstr>Сунце и животиње, птице…</vt:lpstr>
      <vt:lpstr>Зими је слабије топлотно зрачење сунца </vt:lpstr>
      <vt:lpstr>Енергија сунца- обновљив извор</vt:lpstr>
      <vt:lpstr>Човек и сунце опасност од излагања сунцу и како се заштитити</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Природа и друштво Својство и значај живе природе за живи свет</dc:title>
  <dc:creator>Vladimir Ristic</dc:creator>
  <cp:lastModifiedBy>Nada</cp:lastModifiedBy>
  <cp:revision>26</cp:revision>
  <dcterms:created xsi:type="dcterms:W3CDTF">2017-11-10T18:18:03Z</dcterms:created>
  <dcterms:modified xsi:type="dcterms:W3CDTF">2017-11-18T02:07:51Z</dcterms:modified>
</cp:coreProperties>
</file>