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68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89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27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98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44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1088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996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41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57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28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1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30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29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60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3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72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9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0C0B-F69F-4367-A673-51ACB8012414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55ABC2-8F68-40CA-983C-3A398C64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73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 smtClean="0">
                <a:solidFill>
                  <a:srgbClr val="FF0000"/>
                </a:solidFill>
              </a:rPr>
              <a:t>Употреба великог почетног слова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364134" cy="2210267"/>
          </a:xfrm>
        </p:spPr>
        <p:txBody>
          <a:bodyPr>
            <a:normAutofit fontScale="62500" lnSpcReduction="20000"/>
          </a:bodyPr>
          <a:lstStyle/>
          <a:p>
            <a:r>
              <a:rPr lang="sr-Cyrl-RS" sz="5100" b="1" dirty="0" smtClean="0">
                <a:solidFill>
                  <a:srgbClr val="FF0000"/>
                </a:solidFill>
              </a:rPr>
              <a:t>Професор разредне наставе : Ружица Ристић</a:t>
            </a:r>
          </a:p>
          <a:p>
            <a:r>
              <a:rPr lang="sr-Cyrl-RS" sz="5100" b="1" dirty="0" smtClean="0">
                <a:solidFill>
                  <a:srgbClr val="FF0000"/>
                </a:solidFill>
              </a:rPr>
              <a:t>Основна школа,, Алекса Шантић“ , </a:t>
            </a:r>
            <a:r>
              <a:rPr lang="sr-Cyrl-RS" sz="5100" b="1" dirty="0" smtClean="0">
                <a:solidFill>
                  <a:srgbClr val="FF0000"/>
                </a:solidFill>
              </a:rPr>
              <a:t>Калуђерица.</a:t>
            </a:r>
            <a:endParaRPr lang="sr-Cyrl-RS" sz="5100" b="1" dirty="0" smtClean="0">
              <a:solidFill>
                <a:srgbClr val="FF0000"/>
              </a:solidFill>
            </a:endParaRPr>
          </a:p>
          <a:p>
            <a:r>
              <a:rPr lang="sr-Cyrl-RS" sz="5100" b="1" dirty="0" smtClean="0">
                <a:solidFill>
                  <a:srgbClr val="FF0000"/>
                </a:solidFill>
              </a:rPr>
              <a:t>Први разред</a:t>
            </a:r>
            <a:endParaRPr lang="en-US" sz="5100" b="1" dirty="0">
              <a:solidFill>
                <a:srgbClr val="FF000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939800" y="889000"/>
            <a:ext cx="1206500" cy="11811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1714500" y="1173163"/>
            <a:ext cx="1016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2578100" y="889000"/>
            <a:ext cx="1473200" cy="116205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7480300" y="889000"/>
            <a:ext cx="1358900" cy="11811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8185150" y="1276351"/>
            <a:ext cx="1308100" cy="1120775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9347200" y="1357314"/>
            <a:ext cx="1098550" cy="1273175"/>
          </a:xfrm>
          <a:prstGeom prst="hea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13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 fontScale="90000"/>
          </a:bodyPr>
          <a:lstStyle/>
          <a:p>
            <a:r>
              <a:rPr lang="sr-Cyrl-RS" sz="5400" b="1" dirty="0" smtClean="0">
                <a:solidFill>
                  <a:srgbClr val="FF0000"/>
                </a:solidFill>
              </a:rPr>
              <a:t>Шта смо научили?  Проверимо!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sr-Cyrl-RS" sz="3600" b="1" dirty="0" smtClean="0"/>
              <a:t>МИША ЈЕ ОТИШАО КОД АНЕ МАРИЋ.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М</a:t>
            </a:r>
            <a:r>
              <a:rPr lang="sr-Cyrl-RS" sz="3600" b="1" dirty="0" smtClean="0"/>
              <a:t>иша је отишао код </a:t>
            </a:r>
            <a:r>
              <a:rPr lang="sr-Cyrl-RS" sz="3600" b="1" dirty="0" smtClean="0">
                <a:solidFill>
                  <a:srgbClr val="FF0000"/>
                </a:solidFill>
              </a:rPr>
              <a:t>А</a:t>
            </a:r>
            <a:r>
              <a:rPr lang="sr-Cyrl-RS" sz="3600" b="1" dirty="0" smtClean="0"/>
              <a:t>не </a:t>
            </a:r>
            <a:r>
              <a:rPr lang="sr-Cyrl-RS" sz="3600" b="1" dirty="0" smtClean="0">
                <a:solidFill>
                  <a:srgbClr val="FF0000"/>
                </a:solidFill>
              </a:rPr>
              <a:t>М</a:t>
            </a:r>
            <a:r>
              <a:rPr lang="sr-Cyrl-RS" sz="3600" b="1" dirty="0" smtClean="0"/>
              <a:t>арић</a:t>
            </a:r>
            <a:r>
              <a:rPr lang="sr-Cyrl-RS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sr-Cyrl-R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3600" b="1" dirty="0" smtClean="0"/>
              <a:t>У НИШУ САМ УПОЗНАО БОЖОВИЋ ЈОВАНА.</a:t>
            </a:r>
          </a:p>
          <a:p>
            <a:pPr marL="0" indent="0">
              <a:buNone/>
            </a:pPr>
            <a:r>
              <a:rPr lang="sr-Cyrl-RS" sz="3600" b="1" dirty="0">
                <a:solidFill>
                  <a:srgbClr val="FF0000"/>
                </a:solidFill>
              </a:rPr>
              <a:t> </a:t>
            </a:r>
            <a:r>
              <a:rPr lang="sr-Cyrl-RS" sz="3600" b="1" dirty="0" smtClean="0">
                <a:solidFill>
                  <a:srgbClr val="FF0000"/>
                </a:solidFill>
              </a:rPr>
              <a:t>У Н</a:t>
            </a:r>
            <a:r>
              <a:rPr lang="sr-Cyrl-RS" sz="3600" b="1" dirty="0" smtClean="0"/>
              <a:t>ишу сам упознао </a:t>
            </a:r>
            <a:r>
              <a:rPr lang="sr-Cyrl-RS" sz="3600" b="1" dirty="0" smtClean="0">
                <a:solidFill>
                  <a:srgbClr val="FF0000"/>
                </a:solidFill>
              </a:rPr>
              <a:t>Б</a:t>
            </a:r>
            <a:r>
              <a:rPr lang="sr-Cyrl-RS" sz="3600" b="1" dirty="0" smtClean="0"/>
              <a:t>ожовић </a:t>
            </a:r>
            <a:r>
              <a:rPr lang="sr-Cyrl-RS" sz="3600" b="1" dirty="0" smtClean="0">
                <a:solidFill>
                  <a:srgbClr val="FF0000"/>
                </a:solidFill>
              </a:rPr>
              <a:t>Ј</a:t>
            </a:r>
            <a:r>
              <a:rPr lang="sr-Cyrl-RS" sz="3600" b="1" dirty="0" smtClean="0"/>
              <a:t>ована</a:t>
            </a:r>
            <a:r>
              <a:rPr lang="sr-Cyrl-RS" sz="36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r-Cyrl-R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3600" b="1" dirty="0" smtClean="0"/>
              <a:t>ДА ЛИ ЈЕ ЛУКА ЈАНКОВИЋ РОЂЕН У ЛОЗНИЦИ?</a:t>
            </a:r>
          </a:p>
          <a:p>
            <a:pPr marL="0" indent="0">
              <a:buNone/>
            </a:pPr>
            <a:r>
              <a:rPr lang="sr-Cyrl-RS" sz="3600" b="1" dirty="0" smtClean="0">
                <a:solidFill>
                  <a:srgbClr val="FF0000"/>
                </a:solidFill>
              </a:rPr>
              <a:t>Д</a:t>
            </a:r>
            <a:r>
              <a:rPr lang="sr-Cyrl-RS" sz="3600" b="1" dirty="0" smtClean="0"/>
              <a:t>а ли је </a:t>
            </a:r>
            <a:r>
              <a:rPr lang="sr-Cyrl-RS" sz="3600" b="1" dirty="0" smtClean="0">
                <a:solidFill>
                  <a:srgbClr val="FF0000"/>
                </a:solidFill>
              </a:rPr>
              <a:t>Л</a:t>
            </a:r>
            <a:r>
              <a:rPr lang="sr-Cyrl-RS" sz="3600" b="1" dirty="0" smtClean="0"/>
              <a:t>ука </a:t>
            </a:r>
            <a:r>
              <a:rPr lang="sr-Cyrl-RS" sz="3600" b="1" dirty="0" smtClean="0">
                <a:solidFill>
                  <a:srgbClr val="FF0000"/>
                </a:solidFill>
              </a:rPr>
              <a:t>Ј</a:t>
            </a:r>
            <a:r>
              <a:rPr lang="sr-Cyrl-RS" sz="3600" b="1" dirty="0" smtClean="0"/>
              <a:t>анковић рођен у </a:t>
            </a:r>
            <a:r>
              <a:rPr lang="sr-Cyrl-RS" sz="3600" b="1" dirty="0" smtClean="0">
                <a:solidFill>
                  <a:srgbClr val="FF0000"/>
                </a:solidFill>
              </a:rPr>
              <a:t>Л</a:t>
            </a:r>
            <a:r>
              <a:rPr lang="sr-Cyrl-RS" sz="3600" b="1" dirty="0" smtClean="0"/>
              <a:t>озници</a:t>
            </a:r>
            <a:r>
              <a:rPr lang="sr-Cyrl-R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511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Почетак реченице пишемо почетним великим словом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63700"/>
            <a:ext cx="10104966" cy="4864099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      </a:t>
            </a:r>
            <a:r>
              <a:rPr lang="sr-Cyrl-RS" sz="3300" dirty="0" smtClean="0">
                <a:solidFill>
                  <a:srgbClr val="FF0000"/>
                </a:solidFill>
              </a:rPr>
              <a:t>       </a:t>
            </a:r>
            <a:r>
              <a:rPr lang="sr-Cyrl-RS" sz="3300" b="1" dirty="0" smtClean="0">
                <a:solidFill>
                  <a:srgbClr val="FF0000"/>
                </a:solidFill>
              </a:rPr>
              <a:t>О</a:t>
            </a:r>
            <a:r>
              <a:rPr lang="sr-Cyrl-RS" sz="3300" b="1" dirty="0" smtClean="0"/>
              <a:t>во је звезда.                - почетак реченице</a:t>
            </a:r>
          </a:p>
          <a:p>
            <a:r>
              <a:rPr lang="sr-Cyrl-RS" sz="3300" b="1" dirty="0" smtClean="0"/>
              <a:t>                                                  - обавештајна реченица</a:t>
            </a:r>
          </a:p>
          <a:p>
            <a:endParaRPr lang="sr-Cyrl-RS" sz="3300" b="1" dirty="0"/>
          </a:p>
          <a:p>
            <a:r>
              <a:rPr lang="sr-Cyrl-RS" sz="3300" b="1" dirty="0" smtClean="0">
                <a:solidFill>
                  <a:srgbClr val="FF0000"/>
                </a:solidFill>
              </a:rPr>
              <a:t>         З</a:t>
            </a:r>
            <a:r>
              <a:rPr lang="sr-Cyrl-RS" sz="3300" b="1" dirty="0" smtClean="0"/>
              <a:t>везда је плаве боје.      - почетак реченице </a:t>
            </a:r>
          </a:p>
          <a:p>
            <a:r>
              <a:rPr lang="sr-Cyrl-RS" sz="3300" b="1" dirty="0"/>
              <a:t> </a:t>
            </a:r>
            <a:r>
              <a:rPr lang="sr-Cyrl-RS" sz="3300" b="1" dirty="0" smtClean="0"/>
              <a:t>                                                 -обавештајна реченица </a:t>
            </a:r>
          </a:p>
          <a:p>
            <a:endParaRPr lang="sr-Cyrl-RS" sz="3300" b="1" dirty="0" smtClean="0"/>
          </a:p>
          <a:p>
            <a:r>
              <a:rPr lang="sr-Cyrl-RS" sz="3300" b="1" dirty="0"/>
              <a:t> </a:t>
            </a:r>
            <a:r>
              <a:rPr lang="sr-Cyrl-RS" sz="3300" b="1" dirty="0" smtClean="0"/>
              <a:t>         </a:t>
            </a:r>
            <a:r>
              <a:rPr lang="sr-Cyrl-RS" sz="3300" b="1" dirty="0" smtClean="0">
                <a:solidFill>
                  <a:srgbClr val="FF0000"/>
                </a:solidFill>
              </a:rPr>
              <a:t>К</a:t>
            </a:r>
            <a:r>
              <a:rPr lang="sr-Cyrl-RS" sz="3300" b="1" dirty="0" smtClean="0"/>
              <a:t>акве је боје ова звезда?    - почетак реченице</a:t>
            </a:r>
          </a:p>
          <a:p>
            <a:r>
              <a:rPr lang="sr-Cyrl-RS" sz="3300" b="1" dirty="0"/>
              <a:t> </a:t>
            </a:r>
            <a:r>
              <a:rPr lang="sr-Cyrl-RS" sz="3300" b="1" dirty="0" smtClean="0"/>
              <a:t>                                                       - упитна реченица</a:t>
            </a:r>
            <a:endParaRPr lang="sr-Cyrl-RS" sz="3300" b="1" dirty="0"/>
          </a:p>
        </p:txBody>
      </p:sp>
      <p:sp>
        <p:nvSpPr>
          <p:cNvPr id="3" name="5-Point Star 2"/>
          <p:cNvSpPr/>
          <p:nvPr/>
        </p:nvSpPr>
        <p:spPr>
          <a:xfrm>
            <a:off x="1066800" y="1776413"/>
            <a:ext cx="774700" cy="6223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066800" y="4472782"/>
            <a:ext cx="863600" cy="889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244600" y="3124200"/>
            <a:ext cx="800100" cy="812800"/>
          </a:xfrm>
          <a:prstGeom prst="star5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770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8300"/>
            <a:ext cx="11019366" cy="1457325"/>
          </a:xfrm>
        </p:spPr>
        <p:txBody>
          <a:bodyPr>
            <a:noAutofit/>
          </a:bodyPr>
          <a:lstStyle/>
          <a:p>
            <a:r>
              <a:rPr lang="sr-Cyrl-RS" sz="6000" b="1" dirty="0" smtClean="0">
                <a:solidFill>
                  <a:schemeClr val="accent6">
                    <a:lumMod val="75000"/>
                  </a:schemeClr>
                </a:solidFill>
              </a:rPr>
              <a:t>Имена људи пишемо почетним великим словом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1099800" cy="4351338"/>
          </a:xfrm>
        </p:spPr>
        <p:txBody>
          <a:bodyPr>
            <a:normAutofit fontScale="70000" lnSpcReduction="20000"/>
          </a:bodyPr>
          <a:lstStyle/>
          <a:p>
            <a:r>
              <a:rPr lang="sr-Cyrl-RS" sz="3600" b="1" dirty="0" smtClean="0"/>
              <a:t>                  </a:t>
            </a:r>
          </a:p>
          <a:p>
            <a:r>
              <a:rPr lang="sr-Cyrl-RS" sz="5200" b="1" dirty="0"/>
              <a:t> </a:t>
            </a:r>
            <a:r>
              <a:rPr lang="sr-Cyrl-RS" sz="5200" b="1" dirty="0" smtClean="0"/>
              <a:t>                     </a:t>
            </a:r>
            <a:r>
              <a:rPr lang="sr-Cyrl-RS" sz="5200" b="1" dirty="0" smtClean="0">
                <a:solidFill>
                  <a:srgbClr val="FF0000"/>
                </a:solidFill>
              </a:rPr>
              <a:t>Н</a:t>
            </a:r>
            <a:r>
              <a:rPr lang="sr-Cyrl-RS" sz="5200" b="1" dirty="0" smtClean="0"/>
              <a:t>аш </a:t>
            </a:r>
            <a:r>
              <a:rPr lang="sr-Cyrl-RS" sz="5200" b="1" dirty="0" smtClean="0">
                <a:solidFill>
                  <a:srgbClr val="FF0000"/>
                </a:solidFill>
              </a:rPr>
              <a:t>Б</a:t>
            </a:r>
            <a:r>
              <a:rPr lang="sr-Cyrl-RS" sz="5200" b="1" dirty="0" smtClean="0"/>
              <a:t>орис има старијег брата. </a:t>
            </a:r>
          </a:p>
          <a:p>
            <a:r>
              <a:rPr lang="sr-Cyrl-RS" sz="5200" b="1" dirty="0"/>
              <a:t> </a:t>
            </a:r>
            <a:r>
              <a:rPr lang="sr-Cyrl-RS" sz="5200" b="1" dirty="0" smtClean="0"/>
              <a:t>                      - </a:t>
            </a:r>
            <a:r>
              <a:rPr lang="sr-Cyrl-RS" sz="5200" b="1" dirty="0"/>
              <a:t>о</a:t>
            </a:r>
            <a:r>
              <a:rPr lang="sr-Cyrl-RS" sz="5200" b="1" dirty="0" smtClean="0"/>
              <a:t>бавештајна реченица</a:t>
            </a:r>
          </a:p>
          <a:p>
            <a:r>
              <a:rPr lang="sr-Cyrl-RS" sz="5200" b="1" dirty="0"/>
              <a:t> </a:t>
            </a:r>
            <a:r>
              <a:rPr lang="sr-Cyrl-RS" sz="5200" b="1" dirty="0" smtClean="0"/>
              <a:t>                      - име Борис написано великим                словом   </a:t>
            </a:r>
          </a:p>
          <a:p>
            <a:endParaRPr lang="sr-Cyrl-RS" sz="5200" b="1" dirty="0"/>
          </a:p>
          <a:p>
            <a:r>
              <a:rPr lang="sr-Cyrl-RS" sz="5200" b="1" dirty="0" smtClean="0">
                <a:solidFill>
                  <a:srgbClr val="FF0000"/>
                </a:solidFill>
              </a:rPr>
              <a:t>К</a:t>
            </a:r>
            <a:r>
              <a:rPr lang="sr-Cyrl-RS" sz="5200" b="1" dirty="0" smtClean="0"/>
              <a:t>ако се зове </a:t>
            </a:r>
            <a:r>
              <a:rPr lang="sr-Cyrl-RS" sz="5200" b="1" dirty="0" err="1" smtClean="0">
                <a:solidFill>
                  <a:srgbClr val="FF0000"/>
                </a:solidFill>
              </a:rPr>
              <a:t>Б</a:t>
            </a:r>
            <a:r>
              <a:rPr lang="sr-Cyrl-RS" sz="5200" b="1" dirty="0" err="1" smtClean="0"/>
              <a:t>орисов</a:t>
            </a:r>
            <a:r>
              <a:rPr lang="sr-Cyrl-RS" sz="5200" b="1" dirty="0" smtClean="0"/>
              <a:t> брат?</a:t>
            </a:r>
          </a:p>
          <a:p>
            <a:r>
              <a:rPr lang="sr-Cyrl-RS" sz="5200" b="1" dirty="0"/>
              <a:t>о</a:t>
            </a:r>
            <a:r>
              <a:rPr lang="sr-Cyrl-RS" sz="5200" b="1" dirty="0" smtClean="0"/>
              <a:t>во је упитна реченица         </a:t>
            </a:r>
            <a:endParaRPr lang="en-US" sz="5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3787" y="2117902"/>
            <a:ext cx="1560513" cy="17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256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10943166" cy="1587500"/>
          </a:xfrm>
        </p:spPr>
        <p:txBody>
          <a:bodyPr>
            <a:noAutofit/>
          </a:bodyPr>
          <a:lstStyle/>
          <a:p>
            <a:r>
              <a:rPr lang="sr-Cyrl-RS" sz="5400" b="1" dirty="0" smtClean="0">
                <a:solidFill>
                  <a:schemeClr val="accent2">
                    <a:lumMod val="75000"/>
                  </a:schemeClr>
                </a:solidFill>
              </a:rPr>
              <a:t>Презимена људи пишемо великим почетним словом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 </a:t>
            </a:r>
            <a:r>
              <a:rPr lang="sr-Cyrl-RS" sz="40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sr-Cyrl-RS" sz="4000" b="1" dirty="0" smtClean="0"/>
              <a:t>н се презива </a:t>
            </a:r>
            <a:r>
              <a:rPr lang="sr-Cyrl-RS" sz="4000" b="1" dirty="0" smtClean="0">
                <a:solidFill>
                  <a:schemeClr val="accent2">
                    <a:lumMod val="75000"/>
                  </a:schemeClr>
                </a:solidFill>
              </a:rPr>
              <a:t>Ж</a:t>
            </a:r>
            <a:r>
              <a:rPr lang="sr-Cyrl-RS" sz="4000" b="1" dirty="0" smtClean="0"/>
              <a:t>ивковић.</a:t>
            </a:r>
          </a:p>
          <a:p>
            <a:r>
              <a:rPr lang="sr-Cyrl-RS" sz="4000" b="1" dirty="0"/>
              <a:t> </a:t>
            </a:r>
            <a:r>
              <a:rPr lang="sr-Cyrl-RS" sz="4000" b="1" dirty="0" smtClean="0"/>
              <a:t>        -почетак реченице</a:t>
            </a:r>
          </a:p>
          <a:p>
            <a:r>
              <a:rPr lang="sr-Cyrl-RS" sz="4000" b="1" dirty="0"/>
              <a:t> </a:t>
            </a:r>
            <a:r>
              <a:rPr lang="sr-Cyrl-RS" sz="4000" b="1" dirty="0" smtClean="0"/>
              <a:t>        - презиме Живковић</a:t>
            </a:r>
          </a:p>
          <a:p>
            <a:r>
              <a:rPr lang="sr-Cyrl-RS" sz="4000" b="1" dirty="0"/>
              <a:t> </a:t>
            </a:r>
            <a:r>
              <a:rPr lang="sr-Cyrl-RS" sz="4000" b="1" dirty="0" smtClean="0"/>
              <a:t>        - обавештајна реченица</a:t>
            </a:r>
          </a:p>
          <a:p>
            <a:r>
              <a:rPr lang="sr-Cyrl-RS" sz="4000" b="1" dirty="0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sr-Cyrl-RS" sz="4000" b="1" dirty="0" smtClean="0"/>
              <a:t>а ли се и он презива </a:t>
            </a:r>
            <a:r>
              <a:rPr lang="sr-Cyrl-RS" sz="4000" b="1" dirty="0" smtClean="0">
                <a:solidFill>
                  <a:schemeClr val="accent2">
                    <a:lumMod val="75000"/>
                  </a:schemeClr>
                </a:solidFill>
              </a:rPr>
              <a:t>Ж</a:t>
            </a:r>
            <a:r>
              <a:rPr lang="sr-Cyrl-RS" sz="4000" b="1" dirty="0" smtClean="0"/>
              <a:t>ивковић?</a:t>
            </a:r>
          </a:p>
          <a:p>
            <a:r>
              <a:rPr lang="sr-Cyrl-RS" sz="4000" b="1" dirty="0"/>
              <a:t> </a:t>
            </a:r>
            <a:r>
              <a:rPr lang="sr-Cyrl-RS" sz="4000" b="1" dirty="0" smtClean="0"/>
              <a:t>        - упитна реченица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34358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81000"/>
            <a:ext cx="12090400" cy="1549400"/>
          </a:xfrm>
        </p:spPr>
        <p:txBody>
          <a:bodyPr>
            <a:noAutofit/>
          </a:bodyPr>
          <a:lstStyle/>
          <a:p>
            <a:r>
              <a:rPr lang="sr-Cyrl-RS" sz="5400" b="1" dirty="0" smtClean="0">
                <a:solidFill>
                  <a:schemeClr val="accent4">
                    <a:lumMod val="75000"/>
                  </a:schemeClr>
                </a:solidFill>
              </a:rPr>
              <a:t>Називи места, градова и села пишемо великим почетним словом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524066" cy="4545011"/>
          </a:xfrm>
        </p:spPr>
        <p:txBody>
          <a:bodyPr>
            <a:normAutofit fontScale="85000" lnSpcReduction="20000"/>
          </a:bodyPr>
          <a:lstStyle/>
          <a:p>
            <a:r>
              <a:rPr lang="sr-Cyrl-RS" sz="4000" b="1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sr-Cyrl-RS" sz="4000" b="1" dirty="0" smtClean="0">
                <a:solidFill>
                  <a:schemeClr val="accent5">
                    <a:lumMod val="75000"/>
                  </a:schemeClr>
                </a:solidFill>
              </a:rPr>
              <a:t>Ж</a:t>
            </a:r>
            <a:r>
              <a:rPr lang="sr-Cyrl-RS" sz="4000" b="1" dirty="0" smtClean="0"/>
              <a:t>ивим у </a:t>
            </a:r>
            <a:r>
              <a:rPr lang="sr-Cyrl-R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</a:t>
            </a:r>
            <a:r>
              <a:rPr lang="sr-Cyrl-RS" sz="4000" b="1" dirty="0" smtClean="0"/>
              <a:t>алуђерици.</a:t>
            </a:r>
          </a:p>
          <a:p>
            <a:r>
              <a:rPr lang="sr-Cyrl-RS" sz="4000" b="1" dirty="0" smtClean="0"/>
              <a:t>- обавештајна реченица</a:t>
            </a:r>
          </a:p>
          <a:p>
            <a:r>
              <a:rPr lang="sr-Cyrl-RS" sz="4000" b="1" dirty="0" smtClean="0"/>
              <a:t>- назив места, насеља великим словом </a:t>
            </a:r>
          </a:p>
          <a:p>
            <a:endParaRPr lang="sr-Cyrl-RS" sz="4000" b="1" dirty="0" smtClean="0"/>
          </a:p>
          <a:p>
            <a:r>
              <a:rPr lang="sr-Cyrl-RS" sz="4000" b="1" dirty="0"/>
              <a:t> </a:t>
            </a:r>
            <a:r>
              <a:rPr lang="sr-Cyrl-RS" sz="4000" b="1" dirty="0" smtClean="0"/>
              <a:t>        </a:t>
            </a:r>
            <a:r>
              <a:rPr lang="sr-Cyrl-R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</a:t>
            </a:r>
            <a:r>
              <a:rPr lang="sr-Cyrl-RS" sz="4000" b="1" dirty="0" smtClean="0"/>
              <a:t>танујеш ли у </a:t>
            </a:r>
            <a:r>
              <a:rPr lang="sr-Cyrl-R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</a:t>
            </a:r>
            <a:r>
              <a:rPr lang="sr-Cyrl-RS" sz="4000" b="1" dirty="0" smtClean="0"/>
              <a:t>алуђерици?</a:t>
            </a:r>
          </a:p>
          <a:p>
            <a:r>
              <a:rPr lang="sr-Cyrl-RS" sz="4000" b="1" dirty="0" smtClean="0"/>
              <a:t>- упитна реченица</a:t>
            </a:r>
          </a:p>
          <a:p>
            <a:r>
              <a:rPr lang="sr-Cyrl-RS" sz="4000" b="1" dirty="0" smtClean="0"/>
              <a:t>-великим словом пишемо почетак реченице, </a:t>
            </a:r>
          </a:p>
          <a:p>
            <a:r>
              <a:rPr lang="sr-Cyrl-RS" sz="4000" b="1" dirty="0" smtClean="0"/>
              <a:t>- назив места и упитник на крају</a:t>
            </a:r>
          </a:p>
        </p:txBody>
      </p:sp>
    </p:spTree>
    <p:extLst>
      <p:ext uri="{BB962C8B-B14F-4D97-AF65-F5344CB8AC3E}">
        <p14:creationId xmlns:p14="http://schemas.microsoft.com/office/powerpoint/2010/main" xmlns="" val="1307345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5400" b="1" dirty="0"/>
              <a:t> </a:t>
            </a:r>
            <a:r>
              <a:rPr lang="sr-Cyrl-RS" sz="5400" b="1" dirty="0" smtClean="0"/>
              <a:t>                 </a:t>
            </a:r>
            <a:r>
              <a:rPr lang="sr-Cyrl-RS" sz="5400" b="1" dirty="0" smtClean="0">
                <a:solidFill>
                  <a:srgbClr val="C00000"/>
                </a:solidFill>
              </a:rPr>
              <a:t>Поновимо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Велико почетно слово пишемо:</a:t>
            </a:r>
          </a:p>
          <a:p>
            <a:r>
              <a:rPr lang="sr-Cyrl-RS" sz="4400" b="1" dirty="0" smtClean="0"/>
              <a:t>- на почетку реченице,</a:t>
            </a:r>
          </a:p>
          <a:p>
            <a:r>
              <a:rPr lang="sr-Cyrl-RS" sz="4400" b="1" dirty="0" smtClean="0"/>
              <a:t>- кад пишемо имена људи,</a:t>
            </a:r>
          </a:p>
          <a:p>
            <a:r>
              <a:rPr lang="sr-Cyrl-RS" sz="4400" b="1" dirty="0" smtClean="0"/>
              <a:t>- кад пишемо презимена људи и </a:t>
            </a:r>
          </a:p>
          <a:p>
            <a:r>
              <a:rPr lang="sr-Cyrl-RS" sz="4400" b="1" dirty="0" smtClean="0"/>
              <a:t>- кад пишемо називе, имена градова, насеља или села.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91302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</a:t>
            </a:r>
            <a:r>
              <a:rPr lang="sr-Cyrl-RS" sz="5400" b="1" dirty="0" smtClean="0">
                <a:solidFill>
                  <a:schemeClr val="accent6">
                    <a:lumMod val="75000"/>
                  </a:schemeClr>
                </a:solidFill>
              </a:rPr>
              <a:t>Мало да вежбамо 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130800"/>
          </a:xfrm>
        </p:spPr>
        <p:txBody>
          <a:bodyPr>
            <a:normAutofit fontScale="92500" lnSpcReduction="10000"/>
          </a:bodyPr>
          <a:lstStyle/>
          <a:p>
            <a:r>
              <a:rPr lang="sr-Cyrl-RS" sz="4000" b="1" dirty="0" smtClean="0"/>
              <a:t>УПОЗНАО САМ БОЈАНА.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У</a:t>
            </a:r>
            <a:r>
              <a:rPr lang="sr-Cyrl-RS" sz="4000" b="1" dirty="0" smtClean="0"/>
              <a:t>познао сам </a:t>
            </a:r>
            <a:r>
              <a:rPr lang="sr-Cyrl-RS" sz="4000" b="1" dirty="0" smtClean="0">
                <a:solidFill>
                  <a:srgbClr val="FF0000"/>
                </a:solidFill>
              </a:rPr>
              <a:t>Б</a:t>
            </a:r>
            <a:r>
              <a:rPr lang="sr-Cyrl-RS" sz="4000" b="1" dirty="0" smtClean="0"/>
              <a:t>ојана.</a:t>
            </a:r>
          </a:p>
          <a:p>
            <a:endParaRPr lang="sr-Cyrl-RS" sz="4000" b="1" dirty="0" smtClean="0"/>
          </a:p>
          <a:p>
            <a:r>
              <a:rPr lang="sr-Cyrl-RS" sz="4000" b="1" dirty="0" smtClean="0"/>
              <a:t>ЈУТРОС САМ ВИДЕЛА СОЊУ И НЕМАЊУ.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Ј</a:t>
            </a:r>
            <a:r>
              <a:rPr lang="sr-Cyrl-RS" sz="4000" b="1" dirty="0" smtClean="0"/>
              <a:t>утрос сам видела </a:t>
            </a:r>
            <a:r>
              <a:rPr lang="sr-Cyrl-RS" sz="4000" b="1" dirty="0" smtClean="0">
                <a:solidFill>
                  <a:srgbClr val="FF0000"/>
                </a:solidFill>
              </a:rPr>
              <a:t>С</a:t>
            </a:r>
            <a:r>
              <a:rPr lang="sr-Cyrl-RS" sz="4000" b="1" dirty="0" smtClean="0"/>
              <a:t>оњу и </a:t>
            </a:r>
            <a:r>
              <a:rPr lang="sr-Cyrl-RS" sz="4000" b="1" dirty="0" smtClean="0">
                <a:solidFill>
                  <a:srgbClr val="FF0000"/>
                </a:solidFill>
              </a:rPr>
              <a:t>Н</a:t>
            </a:r>
            <a:r>
              <a:rPr lang="sr-Cyrl-RS" sz="4000" b="1" dirty="0" smtClean="0"/>
              <a:t>емању.</a:t>
            </a:r>
          </a:p>
          <a:p>
            <a:endParaRPr lang="sr-Cyrl-RS" sz="4000" b="1" dirty="0"/>
          </a:p>
          <a:p>
            <a:r>
              <a:rPr lang="sr-Cyrl-RS" sz="4000" b="1" dirty="0" smtClean="0"/>
              <a:t>ПОЗНАЈЕШ ЛИ СИНИШУ?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П</a:t>
            </a:r>
            <a:r>
              <a:rPr lang="sr-Cyrl-RS" sz="4000" b="1" dirty="0" smtClean="0"/>
              <a:t>ознајеш ли </a:t>
            </a:r>
            <a:r>
              <a:rPr lang="sr-Cyrl-RS" sz="4000" b="1" dirty="0" smtClean="0">
                <a:solidFill>
                  <a:srgbClr val="FF0000"/>
                </a:solidFill>
              </a:rPr>
              <a:t>С</a:t>
            </a:r>
            <a:r>
              <a:rPr lang="sr-Cyrl-RS" sz="4000" b="1" dirty="0" smtClean="0"/>
              <a:t>инишу?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176321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105400"/>
          </a:xfrm>
        </p:spPr>
        <p:txBody>
          <a:bodyPr>
            <a:normAutofit fontScale="92500" lnSpcReduction="10000"/>
          </a:bodyPr>
          <a:lstStyle/>
          <a:p>
            <a:r>
              <a:rPr lang="sr-Cyrl-RS" sz="4000" b="1" dirty="0" smtClean="0"/>
              <a:t>ВИДЕО САМ ПАЈИЋА И ЂОКИЋА.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В</a:t>
            </a:r>
            <a:r>
              <a:rPr lang="sr-Cyrl-RS" sz="4000" b="1" dirty="0" smtClean="0"/>
              <a:t>идео сам </a:t>
            </a:r>
            <a:r>
              <a:rPr lang="sr-Cyrl-RS" sz="4000" b="1" dirty="0" smtClean="0">
                <a:solidFill>
                  <a:srgbClr val="FF0000"/>
                </a:solidFill>
              </a:rPr>
              <a:t>П</a:t>
            </a:r>
            <a:r>
              <a:rPr lang="sr-Cyrl-RS" sz="4000" b="1" dirty="0" smtClean="0"/>
              <a:t>ајића и </a:t>
            </a:r>
            <a:r>
              <a:rPr lang="sr-Cyrl-RS" sz="4000" b="1" dirty="0" smtClean="0">
                <a:solidFill>
                  <a:srgbClr val="FF0000"/>
                </a:solidFill>
              </a:rPr>
              <a:t>Ђ</a:t>
            </a:r>
            <a:r>
              <a:rPr lang="sr-Cyrl-RS" sz="4000" b="1" dirty="0" smtClean="0"/>
              <a:t>окића.</a:t>
            </a:r>
          </a:p>
          <a:p>
            <a:endParaRPr lang="sr-Cyrl-RS" sz="4000" b="1" dirty="0" smtClean="0"/>
          </a:p>
          <a:p>
            <a:r>
              <a:rPr lang="sr-Cyrl-RS" sz="4000" b="1" dirty="0" smtClean="0"/>
              <a:t>ЂОКОВИЋ ЈЕ ПОБЕДИО НАДАЛА.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Ђ</a:t>
            </a:r>
            <a:r>
              <a:rPr lang="sr-Cyrl-RS" sz="4000" b="1" dirty="0" smtClean="0"/>
              <a:t>оковић је победио </a:t>
            </a:r>
            <a:r>
              <a:rPr lang="sr-Cyrl-RS" sz="4000" b="1" dirty="0" smtClean="0">
                <a:solidFill>
                  <a:srgbClr val="FF0000"/>
                </a:solidFill>
              </a:rPr>
              <a:t>Н</a:t>
            </a:r>
            <a:r>
              <a:rPr lang="sr-Cyrl-RS" sz="4000" b="1" dirty="0" smtClean="0"/>
              <a:t>адала.</a:t>
            </a:r>
          </a:p>
          <a:p>
            <a:endParaRPr lang="sr-Cyrl-RS" sz="4000" b="1" dirty="0"/>
          </a:p>
          <a:p>
            <a:r>
              <a:rPr lang="sr-Cyrl-RS" sz="4000" b="1" dirty="0" smtClean="0"/>
              <a:t>КО ЈЕ БИО КОД ПОПОВИЋА?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К</a:t>
            </a:r>
            <a:r>
              <a:rPr lang="sr-Cyrl-RS" sz="4000" b="1" dirty="0" smtClean="0"/>
              <a:t>о је био код </a:t>
            </a:r>
            <a:r>
              <a:rPr lang="sr-Cyrl-RS" sz="4000" b="1" dirty="0" smtClean="0">
                <a:solidFill>
                  <a:srgbClr val="FF0000"/>
                </a:solidFill>
              </a:rPr>
              <a:t>П</a:t>
            </a:r>
            <a:r>
              <a:rPr lang="sr-Cyrl-RS" sz="4000" b="1" dirty="0" smtClean="0"/>
              <a:t>оповића?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42559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 fontScale="92500" lnSpcReduction="10000"/>
          </a:bodyPr>
          <a:lstStyle/>
          <a:p>
            <a:r>
              <a:rPr lang="sr-Cyrl-RS" sz="4000" b="1" dirty="0" smtClean="0"/>
              <a:t>БИО САМ У КРАЉЕВУ.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Б</a:t>
            </a:r>
            <a:r>
              <a:rPr lang="sr-Cyrl-RS" sz="4000" b="1" dirty="0" smtClean="0"/>
              <a:t>ио сам у </a:t>
            </a:r>
            <a:r>
              <a:rPr lang="sr-Cyrl-RS" sz="4000" b="1" dirty="0" smtClean="0">
                <a:solidFill>
                  <a:srgbClr val="FF0000"/>
                </a:solidFill>
              </a:rPr>
              <a:t>К</a:t>
            </a:r>
            <a:r>
              <a:rPr lang="sr-Cyrl-RS" sz="4000" b="1" dirty="0" smtClean="0"/>
              <a:t>раљеву.</a:t>
            </a:r>
          </a:p>
          <a:p>
            <a:endParaRPr lang="sr-Cyrl-RS" sz="4000" b="1" dirty="0"/>
          </a:p>
          <a:p>
            <a:r>
              <a:rPr lang="sr-Cyrl-RS" sz="4000" b="1" dirty="0" smtClean="0"/>
              <a:t>ПРОШЛИ СМО ЗРЕЊАНИН И КИКИНДУ.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П</a:t>
            </a:r>
            <a:r>
              <a:rPr lang="sr-Cyrl-RS" sz="4000" b="1" dirty="0" smtClean="0"/>
              <a:t>рошли смо </a:t>
            </a:r>
            <a:r>
              <a:rPr lang="sr-Cyrl-RS" sz="4000" b="1" dirty="0" smtClean="0">
                <a:solidFill>
                  <a:srgbClr val="FF0000"/>
                </a:solidFill>
              </a:rPr>
              <a:t>З</a:t>
            </a:r>
            <a:r>
              <a:rPr lang="sr-Cyrl-RS" sz="4000" b="1" dirty="0" smtClean="0"/>
              <a:t>рењанин и </a:t>
            </a:r>
            <a:r>
              <a:rPr lang="sr-Cyrl-RS" sz="4000" b="1" dirty="0" smtClean="0">
                <a:solidFill>
                  <a:srgbClr val="FF0000"/>
                </a:solidFill>
              </a:rPr>
              <a:t>К</a:t>
            </a:r>
            <a:r>
              <a:rPr lang="sr-Cyrl-RS" sz="4000" b="1" dirty="0" smtClean="0"/>
              <a:t>икинду.</a:t>
            </a:r>
          </a:p>
          <a:p>
            <a:endParaRPr lang="sr-Cyrl-RS" sz="4000" b="1" dirty="0"/>
          </a:p>
          <a:p>
            <a:r>
              <a:rPr lang="sr-Cyrl-RS" sz="4000" b="1" dirty="0" smtClean="0"/>
              <a:t>ДА ЛИ СИ РОЂЕН У БЕОГРАДУ?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Д</a:t>
            </a:r>
            <a:r>
              <a:rPr lang="sr-Cyrl-RS" sz="4000" b="1" dirty="0" smtClean="0"/>
              <a:t>а ли си рођен у </a:t>
            </a:r>
            <a:r>
              <a:rPr lang="sr-Cyrl-RS" sz="4000" b="1" dirty="0" smtClean="0">
                <a:solidFill>
                  <a:srgbClr val="FF0000"/>
                </a:solidFill>
              </a:rPr>
              <a:t>Б</a:t>
            </a:r>
            <a:r>
              <a:rPr lang="sr-Cyrl-RS" sz="4000" b="1" dirty="0" smtClean="0"/>
              <a:t>еограду?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06374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378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Употреба великог почетног слова</vt:lpstr>
      <vt:lpstr>Почетак реченице пишемо почетним великим словом</vt:lpstr>
      <vt:lpstr>Имена људи пишемо почетним великим словом</vt:lpstr>
      <vt:lpstr>Презимена људи пишемо великим почетним словом</vt:lpstr>
      <vt:lpstr>Називи места, градова и села пишемо великим почетним словом</vt:lpstr>
      <vt:lpstr>                  Поновимо</vt:lpstr>
      <vt:lpstr>              Мало да вежбамо </vt:lpstr>
      <vt:lpstr>Slide 8</vt:lpstr>
      <vt:lpstr>Slide 9</vt:lpstr>
      <vt:lpstr>Шта смо научили?  Проверимо!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Употреба великог почетног слова</dc:title>
  <dc:creator>Vladimir Ristic</dc:creator>
  <cp:lastModifiedBy>Nada</cp:lastModifiedBy>
  <cp:revision>20</cp:revision>
  <dcterms:created xsi:type="dcterms:W3CDTF">2016-04-22T06:45:30Z</dcterms:created>
  <dcterms:modified xsi:type="dcterms:W3CDTF">2017-11-18T02:05:32Z</dcterms:modified>
</cp:coreProperties>
</file>