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13-Aug-17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13-Aug-17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13-Aug-17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13-Aug-17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13-Aug-17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13-Aug-17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13-Aug-17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13-Aug-17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13-Aug-17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13-Aug-17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13-Aug-17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13-Aug-17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13-Aug-17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13-Aug-17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13-Aug-17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13-Aug-17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13-Aug-17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13-Aug-17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777" y="1060057"/>
            <a:ext cx="5567320" cy="3002145"/>
          </a:xfrm>
        </p:spPr>
        <p:txBody>
          <a:bodyPr/>
          <a:lstStyle/>
          <a:p>
            <a:r>
              <a:rPr lang="sr-Cyrl-RS" dirty="0" smtClean="0">
                <a:solidFill>
                  <a:srgbClr val="FFFF00"/>
                </a:solidFill>
              </a:rPr>
              <a:t>Управни говор</a:t>
            </a: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Српски језик</a:t>
            </a:r>
            <a:br>
              <a:rPr lang="sr-Cyrl-RS" dirty="0" smtClean="0"/>
            </a:br>
            <a:r>
              <a:rPr lang="sr-Cyrl-RS" dirty="0" smtClean="0"/>
              <a:t>трећи разред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1819" y="4207858"/>
            <a:ext cx="6522181" cy="1430942"/>
          </a:xfrm>
        </p:spPr>
        <p:txBody>
          <a:bodyPr/>
          <a:lstStyle/>
          <a:p>
            <a:r>
              <a:rPr lang="sr-Cyrl-RS" b="1" dirty="0" smtClean="0">
                <a:solidFill>
                  <a:srgbClr val="92D050"/>
                </a:solidFill>
              </a:rPr>
              <a:t>Основна школа ,, </a:t>
            </a:r>
            <a:r>
              <a:rPr lang="sr-Cyrl-RS" b="1" dirty="0" err="1" smtClean="0">
                <a:solidFill>
                  <a:srgbClr val="92D050"/>
                </a:solidFill>
              </a:rPr>
              <a:t>алекса</a:t>
            </a:r>
            <a:r>
              <a:rPr lang="sr-Cyrl-RS" b="1" dirty="0" smtClean="0">
                <a:solidFill>
                  <a:srgbClr val="92D050"/>
                </a:solidFill>
              </a:rPr>
              <a:t> </a:t>
            </a:r>
            <a:r>
              <a:rPr lang="sr-Cyrl-RS" b="1" dirty="0" err="1" smtClean="0">
                <a:solidFill>
                  <a:srgbClr val="92D050"/>
                </a:solidFill>
              </a:rPr>
              <a:t>шантић</a:t>
            </a:r>
            <a:r>
              <a:rPr lang="sr-Cyrl-RS" b="1" dirty="0" smtClean="0">
                <a:solidFill>
                  <a:srgbClr val="92D050"/>
                </a:solidFill>
              </a:rPr>
              <a:t>“ , калуђерица</a:t>
            </a:r>
          </a:p>
          <a:p>
            <a:r>
              <a:rPr lang="sr-Cyrl-RS" b="1" dirty="0" smtClean="0">
                <a:solidFill>
                  <a:srgbClr val="92D050"/>
                </a:solidFill>
              </a:rPr>
              <a:t>Професор разредне наставе: Ружица </a:t>
            </a:r>
            <a:r>
              <a:rPr lang="sr-Cyrl-RS" b="1" dirty="0" err="1" smtClean="0">
                <a:solidFill>
                  <a:srgbClr val="92D050"/>
                </a:solidFill>
              </a:rPr>
              <a:t>ристић</a:t>
            </a:r>
            <a:endParaRPr lang="en-US" b="1" dirty="0">
              <a:solidFill>
                <a:srgbClr val="92D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836" y="1197056"/>
            <a:ext cx="2321277" cy="2035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20" y="3414839"/>
            <a:ext cx="1550860" cy="276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4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890124"/>
            <a:ext cx="9518440" cy="1189529"/>
          </a:xfrm>
        </p:spPr>
        <p:txBody>
          <a:bodyPr/>
          <a:lstStyle/>
          <a:p>
            <a:r>
              <a:rPr lang="sr-Cyrl-RS" sz="3200" b="1" dirty="0" smtClean="0"/>
              <a:t>Вежбамо!</a:t>
            </a:r>
            <a:br>
              <a:rPr lang="sr-Cyrl-RS" sz="3200" b="1" dirty="0" smtClean="0"/>
            </a:br>
            <a:r>
              <a:rPr lang="sr-Cyrl-RS" sz="3200" b="1" dirty="0" smtClean="0"/>
              <a:t>Сав домаћи урадим у боравку рече Маша.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0584" y="2209126"/>
            <a:ext cx="10228333" cy="3429674"/>
          </a:xfrm>
        </p:spPr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rgbClr val="FFC000"/>
                </a:solidFill>
              </a:rPr>
              <a:t>Први начин</a:t>
            </a:r>
          </a:p>
          <a:p>
            <a:r>
              <a:rPr lang="sr-Cyrl-RS" sz="2800" b="1" dirty="0" smtClean="0">
                <a:solidFill>
                  <a:srgbClr val="FFC000"/>
                </a:solidFill>
              </a:rPr>
              <a:t>Маша рече : ,, сав домаћи урадим у боравку“.  </a:t>
            </a:r>
          </a:p>
          <a:p>
            <a:r>
              <a:rPr lang="sr-Cyrl-RS" sz="2800" b="1" dirty="0" smtClean="0">
                <a:solidFill>
                  <a:srgbClr val="00B050"/>
                </a:solidFill>
              </a:rPr>
              <a:t>Други начин</a:t>
            </a:r>
          </a:p>
          <a:p>
            <a:r>
              <a:rPr lang="sr-Cyrl-RS" sz="2800" b="1" dirty="0" smtClean="0">
                <a:solidFill>
                  <a:srgbClr val="00B050"/>
                </a:solidFill>
              </a:rPr>
              <a:t>,, </a:t>
            </a:r>
            <a:r>
              <a:rPr lang="sr-Cyrl-RS" sz="3200" b="1" dirty="0" smtClean="0">
                <a:solidFill>
                  <a:srgbClr val="00B050"/>
                </a:solidFill>
              </a:rPr>
              <a:t>с</a:t>
            </a:r>
            <a:r>
              <a:rPr lang="sr-Cyrl-RS" sz="2800" b="1" dirty="0" smtClean="0">
                <a:solidFill>
                  <a:srgbClr val="00B050"/>
                </a:solidFill>
              </a:rPr>
              <a:t>ав домаћи урадим у боравку“ , рече </a:t>
            </a:r>
            <a:r>
              <a:rPr lang="sr-Cyrl-RS" sz="3200" b="1" dirty="0" smtClean="0">
                <a:solidFill>
                  <a:srgbClr val="00B050"/>
                </a:solidFill>
              </a:rPr>
              <a:t>м</a:t>
            </a:r>
            <a:r>
              <a:rPr lang="sr-Cyrl-RS" sz="2800" b="1" dirty="0" smtClean="0">
                <a:solidFill>
                  <a:srgbClr val="00B050"/>
                </a:solidFill>
              </a:rPr>
              <a:t>аша. </a:t>
            </a:r>
          </a:p>
          <a:p>
            <a:r>
              <a:rPr lang="sr-Cyrl-RS" sz="2800" b="1" dirty="0" smtClean="0">
                <a:solidFill>
                  <a:srgbClr val="00B0F0"/>
                </a:solidFill>
              </a:rPr>
              <a:t>Трећи начин </a:t>
            </a:r>
          </a:p>
          <a:p>
            <a:r>
              <a:rPr lang="sr-Cyrl-RS" sz="2800" b="1" dirty="0" smtClean="0">
                <a:solidFill>
                  <a:srgbClr val="00B0F0"/>
                </a:solidFill>
              </a:rPr>
              <a:t>,, </a:t>
            </a:r>
            <a:r>
              <a:rPr lang="sr-Cyrl-RS" sz="3200" b="1" dirty="0" smtClean="0">
                <a:solidFill>
                  <a:srgbClr val="00B0F0"/>
                </a:solidFill>
              </a:rPr>
              <a:t>с</a:t>
            </a:r>
            <a:r>
              <a:rPr lang="sr-Cyrl-RS" sz="2800" b="1" dirty="0" smtClean="0">
                <a:solidFill>
                  <a:srgbClr val="00B0F0"/>
                </a:solidFill>
              </a:rPr>
              <a:t>ав домаћи“ , рече </a:t>
            </a:r>
            <a:r>
              <a:rPr lang="sr-Cyrl-RS" sz="3200" b="1" dirty="0" smtClean="0">
                <a:solidFill>
                  <a:srgbClr val="00B0F0"/>
                </a:solidFill>
              </a:rPr>
              <a:t>м</a:t>
            </a:r>
            <a:r>
              <a:rPr lang="sr-Cyrl-RS" sz="2800" b="1" dirty="0" smtClean="0">
                <a:solidFill>
                  <a:srgbClr val="00B0F0"/>
                </a:solidFill>
              </a:rPr>
              <a:t>аша, ,, урадим у боравку“.</a:t>
            </a:r>
            <a:endParaRPr lang="en-U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3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84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598811"/>
            <a:ext cx="8825658" cy="1739787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Управни </a:t>
            </a:r>
            <a:r>
              <a:rPr lang="ru-RU" sz="3200" b="1" dirty="0" smtClean="0">
                <a:solidFill>
                  <a:srgbClr val="FF0000"/>
                </a:solidFill>
              </a:rPr>
              <a:t>говор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2540899"/>
            <a:ext cx="8825658" cy="3097901"/>
          </a:xfrm>
        </p:spPr>
        <p:txBody>
          <a:bodyPr>
            <a:normAutofit lnSpcReduction="10000"/>
          </a:bodyPr>
          <a:lstStyle/>
          <a:p>
            <a:r>
              <a:rPr lang="ru-RU" sz="2800" b="1" dirty="0">
                <a:solidFill>
                  <a:schemeClr val="bg2"/>
                </a:solidFill>
              </a:rPr>
              <a:t>Речи написане тачно онако како их је неко изговорио називају се управни говор. Он се обележава наводницима</a:t>
            </a:r>
            <a:br>
              <a:rPr lang="ru-RU" sz="2800" b="1" dirty="0">
                <a:solidFill>
                  <a:schemeClr val="bg2"/>
                </a:solidFill>
              </a:rPr>
            </a:br>
            <a:r>
              <a:rPr lang="ru-RU" sz="2800" b="1" dirty="0">
                <a:solidFill>
                  <a:schemeClr val="bg2"/>
                </a:solidFill>
              </a:rPr>
              <a:t> („ ”). </a:t>
            </a:r>
            <a:br>
              <a:rPr lang="ru-RU" sz="2800" b="1" dirty="0">
                <a:solidFill>
                  <a:schemeClr val="bg2"/>
                </a:solidFill>
              </a:rPr>
            </a:br>
            <a:r>
              <a:rPr lang="ru-RU" sz="2800" b="1" dirty="0">
                <a:solidFill>
                  <a:schemeClr val="bg2"/>
                </a:solidFill>
              </a:rPr>
              <a:t>У књигама се управни говор обележава цртама (–). Туђе речи се могу записати на 3 начина.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36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566442"/>
            <a:ext cx="8831816" cy="1569855"/>
          </a:xfrm>
        </p:spPr>
        <p:txBody>
          <a:bodyPr/>
          <a:lstStyle/>
          <a:p>
            <a:r>
              <a:rPr lang="sr-Cyrl-RS" b="1" dirty="0" smtClean="0"/>
              <a:t>Овај дечак је нешто чуо. </a:t>
            </a:r>
            <a:r>
              <a:rPr lang="sr-Cyrl-RS" b="1" dirty="0" smtClean="0">
                <a:solidFill>
                  <a:srgbClr val="FF0000"/>
                </a:solidFill>
              </a:rPr>
              <a:t>Шта је то тачно он чуо?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0" y="3543300"/>
            <a:ext cx="9980613" cy="2476500"/>
          </a:xfrm>
        </p:spPr>
        <p:txBody>
          <a:bodyPr>
            <a:normAutofit/>
          </a:bodyPr>
          <a:lstStyle/>
          <a:p>
            <a:r>
              <a:rPr lang="sr-Cyrl-RS" sz="4400" b="1" dirty="0" smtClean="0"/>
              <a:t>Учитељица је рекла </a:t>
            </a:r>
            <a:r>
              <a:rPr lang="sr-Cyrl-RS" sz="44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sr-Cyrl-RS" sz="4400" b="1" dirty="0" smtClean="0">
                <a:solidFill>
                  <a:srgbClr val="FF0000"/>
                </a:solidFill>
              </a:rPr>
              <a:t>,, Долази нам нов ученик“.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63" y="2805965"/>
            <a:ext cx="4534005" cy="3285264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 rot="20824246">
            <a:off x="4835556" y="1615929"/>
            <a:ext cx="6511330" cy="203142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dirty="0" smtClean="0"/>
              <a:t>Долази нам нов ученик.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8225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169985"/>
          </a:xfrm>
        </p:spPr>
        <p:txBody>
          <a:bodyPr/>
          <a:lstStyle/>
          <a:p>
            <a:r>
              <a:rPr lang="sr-Cyrl-RS" b="1" dirty="0" smtClean="0"/>
              <a:t>Први начин писања управног говора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95916" y="2678464"/>
            <a:ext cx="10681486" cy="3341336"/>
          </a:xfrm>
        </p:spPr>
        <p:txBody>
          <a:bodyPr>
            <a:normAutofit/>
          </a:bodyPr>
          <a:lstStyle/>
          <a:p>
            <a:r>
              <a:rPr lang="sr-Cyrl-RS" sz="3200" b="1" dirty="0" smtClean="0"/>
              <a:t>Учитељица је рекла</a:t>
            </a:r>
            <a:r>
              <a:rPr lang="sr-Cyrl-RS" sz="3200" b="1" dirty="0" smtClean="0">
                <a:solidFill>
                  <a:srgbClr val="FF0000"/>
                </a:solidFill>
              </a:rPr>
              <a:t>: ,, Долази нам нов ученик“. </a:t>
            </a:r>
          </a:p>
          <a:p>
            <a:r>
              <a:rPr lang="sr-Cyrl-RS" sz="32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sr-Cyrl-RS" sz="3200" b="1" dirty="0"/>
              <a:t> </a:t>
            </a:r>
            <a:r>
              <a:rPr lang="sr-Cyrl-RS" sz="3200" b="1" dirty="0" smtClean="0"/>
              <a:t>пишчеве речи                        </a:t>
            </a:r>
            <a:r>
              <a:rPr lang="sr-Cyrl-RS" sz="3200" b="1" dirty="0" smtClean="0">
                <a:solidFill>
                  <a:srgbClr val="FF0000"/>
                </a:solidFill>
              </a:rPr>
              <a:t>управни говор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387150" y="4037926"/>
            <a:ext cx="445062" cy="760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7760262" y="4013650"/>
            <a:ext cx="32368" cy="793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26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915" y="873940"/>
            <a:ext cx="10738131" cy="2824121"/>
          </a:xfrm>
        </p:spPr>
        <p:txBody>
          <a:bodyPr/>
          <a:lstStyle/>
          <a:p>
            <a:r>
              <a:rPr lang="sr-Cyrl-RS" sz="3600" b="1" dirty="0" smtClean="0"/>
              <a:t>Сара ми рече </a:t>
            </a:r>
            <a:r>
              <a:rPr lang="sr-Cyrl-RS" sz="3600" b="1" dirty="0" smtClean="0">
                <a:solidFill>
                  <a:srgbClr val="FFFF00"/>
                </a:solidFill>
              </a:rPr>
              <a:t>:,, Пиши ми чим стигнеш“.  </a:t>
            </a:r>
            <a:br>
              <a:rPr lang="sr-Cyrl-RS" sz="3600" b="1" dirty="0" smtClean="0">
                <a:solidFill>
                  <a:srgbClr val="FFFF00"/>
                </a:solidFill>
              </a:rPr>
            </a:br>
            <a:r>
              <a:rPr lang="sr-Cyrl-RS" sz="3600" b="1" dirty="0">
                <a:solidFill>
                  <a:srgbClr val="FFFF00"/>
                </a:solidFill>
              </a:rPr>
              <a:t/>
            </a:r>
            <a:br>
              <a:rPr lang="sr-Cyrl-RS" sz="3600" b="1" dirty="0">
                <a:solidFill>
                  <a:srgbClr val="FFFF00"/>
                </a:solidFill>
              </a:rPr>
            </a:br>
            <a:r>
              <a:rPr lang="sr-Cyrl-RS" sz="3600" b="1" dirty="0" smtClean="0">
                <a:solidFill>
                  <a:srgbClr val="FFFF00"/>
                </a:solidFill>
              </a:rPr>
              <a:t/>
            </a:r>
            <a:br>
              <a:rPr lang="sr-Cyrl-RS" sz="3600" b="1" dirty="0" smtClean="0">
                <a:solidFill>
                  <a:srgbClr val="FFFF00"/>
                </a:solidFill>
              </a:rPr>
            </a:br>
            <a:r>
              <a:rPr lang="sr-Cyrl-RS" sz="3600" b="1" dirty="0" smtClean="0">
                <a:solidFill>
                  <a:srgbClr val="FFFF00"/>
                </a:solidFill>
              </a:rPr>
              <a:t> </a:t>
            </a:r>
            <a:r>
              <a:rPr lang="sr-Cyrl-RS" sz="3600" b="1" dirty="0" smtClean="0">
                <a:solidFill>
                  <a:schemeClr val="bg1"/>
                </a:solidFill>
              </a:rPr>
              <a:t>Пишчеве речи                 </a:t>
            </a:r>
            <a:r>
              <a:rPr lang="sr-Cyrl-RS" sz="3600" b="1" dirty="0" smtClean="0">
                <a:solidFill>
                  <a:srgbClr val="FFFF00"/>
                </a:solidFill>
              </a:rPr>
              <a:t>Управни говор</a:t>
            </a:r>
            <a:br>
              <a:rPr lang="sr-Cyrl-RS" sz="3600" b="1" dirty="0" smtClean="0">
                <a:solidFill>
                  <a:srgbClr val="FFFF00"/>
                </a:solidFill>
              </a:rPr>
            </a:b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9798" y="3576680"/>
            <a:ext cx="11199377" cy="2308688"/>
          </a:xfrm>
        </p:spPr>
        <p:txBody>
          <a:bodyPr>
            <a:noAutofit/>
          </a:bodyPr>
          <a:lstStyle/>
          <a:p>
            <a:r>
              <a:rPr lang="sr-Cyrl-RS" sz="2400" b="1" dirty="0" smtClean="0">
                <a:solidFill>
                  <a:schemeClr val="bg2"/>
                </a:solidFill>
              </a:rPr>
              <a:t>Запажамо!</a:t>
            </a:r>
          </a:p>
          <a:p>
            <a:r>
              <a:rPr lang="sr-Cyrl-RS" sz="2400" b="1" dirty="0" smtClean="0">
                <a:solidFill>
                  <a:schemeClr val="tx1"/>
                </a:solidFill>
              </a:rPr>
              <a:t>Код првог начина управног говора пишемо прво пишчеве речи ( Миша је рекао…Мама је викнула…Митар је питао…), након пишчевих речи записује се управни говор. Прво записујемо две тачке, и речи које је неко изговорио записујемо под наводницима. Прва реч увек се пише почетним великим словом.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853077" y="1634591"/>
            <a:ext cx="1658867" cy="9386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7169543" y="1666960"/>
            <a:ext cx="1343278" cy="9386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2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7" y="695915"/>
            <a:ext cx="10519917" cy="1076241"/>
          </a:xfrm>
        </p:spPr>
        <p:txBody>
          <a:bodyPr/>
          <a:lstStyle/>
          <a:p>
            <a:r>
              <a:rPr lang="sr-Cyrl-RS" b="1" dirty="0" smtClean="0"/>
              <a:t>Други начин писања управног говора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96009" y="3445347"/>
            <a:ext cx="10570405" cy="2687567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rgbClr val="FF0000"/>
                </a:solidFill>
              </a:rPr>
              <a:t>,, Долази нам нов ученик“, </a:t>
            </a:r>
            <a:r>
              <a:rPr lang="sr-Cyrl-RS" sz="3200" b="1" dirty="0" smtClean="0"/>
              <a:t>рекла је учитељица.</a:t>
            </a:r>
          </a:p>
          <a:p>
            <a:r>
              <a:rPr lang="sr-Cyrl-RS" sz="3200" b="1" dirty="0"/>
              <a:t> </a:t>
            </a:r>
            <a:endParaRPr lang="sr-Cyrl-RS" sz="3200" b="1" dirty="0" smtClean="0"/>
          </a:p>
          <a:p>
            <a:r>
              <a:rPr lang="sr-Cyrl-RS" sz="3200" b="1" dirty="0" smtClean="0"/>
              <a:t>  </a:t>
            </a:r>
            <a:r>
              <a:rPr lang="sr-Cyrl-RS" sz="3200" b="1" dirty="0" smtClean="0">
                <a:solidFill>
                  <a:srgbClr val="FF0000"/>
                </a:solidFill>
              </a:rPr>
              <a:t>,, Управни говор“ ,                </a:t>
            </a:r>
            <a:r>
              <a:rPr lang="sr-Cyrl-RS" sz="3200" b="1" dirty="0" smtClean="0"/>
              <a:t>пишчеве речи.</a:t>
            </a:r>
          </a:p>
          <a:p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7" y="1895222"/>
            <a:ext cx="2095500" cy="181927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459707" y="1494349"/>
            <a:ext cx="3050697" cy="1594131"/>
          </a:xfrm>
          <a:prstGeom prst="wedgeEllipseCallout">
            <a:avLst>
              <a:gd name="adj1" fmla="val -71761"/>
              <a:gd name="adj2" fmla="val -131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FFC000"/>
                </a:solidFill>
              </a:rPr>
              <a:t>Долази нам нов ученик.</a:t>
            </a:r>
            <a:endParaRPr lang="en-US" sz="2400" b="1" dirty="0">
              <a:solidFill>
                <a:srgbClr val="FFC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330506" y="4126938"/>
            <a:ext cx="1262358" cy="7606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7857366" y="4126938"/>
            <a:ext cx="1084333" cy="7606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24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598810"/>
            <a:ext cx="8825658" cy="2403335"/>
          </a:xfrm>
        </p:spPr>
        <p:txBody>
          <a:bodyPr/>
          <a:lstStyle/>
          <a:p>
            <a:r>
              <a:rPr lang="sr-Cyrl-RS" sz="3200" b="1" dirty="0" smtClean="0"/>
              <a:t>Други начин управног говора </a:t>
            </a:r>
            <a:br>
              <a:rPr lang="sr-Cyrl-RS" sz="3200" b="1" dirty="0" smtClean="0"/>
            </a:br>
            <a:r>
              <a:rPr lang="sr-Cyrl-RS" sz="3200" b="1" dirty="0" smtClean="0">
                <a:solidFill>
                  <a:srgbClr val="FFC000"/>
                </a:solidFill>
              </a:rPr>
              <a:t>Прво пишемо управни говор, речи које је неко изговорио</a:t>
            </a:r>
            <a:r>
              <a:rPr lang="sr-Cyrl-RS" sz="3200" b="1" dirty="0" smtClean="0">
                <a:solidFill>
                  <a:srgbClr val="00B050"/>
                </a:solidFill>
              </a:rPr>
              <a:t>, а затим пишчеве речи.</a:t>
            </a:r>
            <a:r>
              <a:rPr lang="sr-Cyrl-RS" dirty="0" smtClean="0">
                <a:solidFill>
                  <a:srgbClr val="00B050"/>
                </a:solidFill>
              </a:rPr>
              <a:t/>
            </a:r>
            <a:br>
              <a:rPr lang="sr-Cyrl-RS" dirty="0" smtClean="0">
                <a:solidFill>
                  <a:srgbClr val="00B050"/>
                </a:solidFill>
              </a:rPr>
            </a:b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3058789"/>
            <a:ext cx="9607452" cy="2580011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rgbClr val="FFFF00"/>
                </a:solidFill>
              </a:rPr>
              <a:t>,, </a:t>
            </a:r>
            <a:r>
              <a:rPr lang="sr-Cyrl-RS" sz="3600" b="1" dirty="0" smtClean="0">
                <a:solidFill>
                  <a:srgbClr val="FFFF00"/>
                </a:solidFill>
              </a:rPr>
              <a:t>П</a:t>
            </a:r>
            <a:r>
              <a:rPr lang="sr-Cyrl-RS" sz="3200" b="1" dirty="0" smtClean="0">
                <a:solidFill>
                  <a:srgbClr val="FFFF00"/>
                </a:solidFill>
              </a:rPr>
              <a:t>иши ми  чим стигнеш“ ,</a:t>
            </a:r>
            <a:r>
              <a:rPr lang="sr-Cyrl-RS" sz="3200" b="1" dirty="0" smtClean="0">
                <a:solidFill>
                  <a:srgbClr val="00B050"/>
                </a:solidFill>
              </a:rPr>
              <a:t> рече ми </a:t>
            </a:r>
            <a:r>
              <a:rPr lang="sr-Cyrl-RS" sz="3600" b="1" dirty="0" smtClean="0">
                <a:solidFill>
                  <a:srgbClr val="00B050"/>
                </a:solidFill>
              </a:rPr>
              <a:t>с</a:t>
            </a:r>
            <a:r>
              <a:rPr lang="sr-Cyrl-RS" sz="3200" b="1" dirty="0" smtClean="0">
                <a:solidFill>
                  <a:srgbClr val="00B050"/>
                </a:solidFill>
              </a:rPr>
              <a:t>ара.</a:t>
            </a:r>
          </a:p>
          <a:p>
            <a:endParaRPr lang="sr-Cyrl-RS" sz="3200" b="1" dirty="0">
              <a:solidFill>
                <a:srgbClr val="00B050"/>
              </a:solidFill>
            </a:endParaRPr>
          </a:p>
          <a:p>
            <a:r>
              <a:rPr lang="sr-Cyrl-RS" sz="3200" b="1" dirty="0" smtClean="0">
                <a:solidFill>
                  <a:srgbClr val="00B050"/>
                </a:solidFill>
              </a:rPr>
              <a:t>    </a:t>
            </a:r>
            <a:r>
              <a:rPr lang="sr-Cyrl-RS" sz="3200" b="1" dirty="0" smtClean="0">
                <a:solidFill>
                  <a:srgbClr val="FFC000"/>
                </a:solidFill>
              </a:rPr>
              <a:t>,, </a:t>
            </a:r>
            <a:r>
              <a:rPr lang="sr-Cyrl-RS" sz="4000" b="1" dirty="0" smtClean="0">
                <a:solidFill>
                  <a:srgbClr val="FFC000"/>
                </a:solidFill>
              </a:rPr>
              <a:t>У</a:t>
            </a:r>
            <a:r>
              <a:rPr lang="sr-Cyrl-RS" sz="3200" b="1" dirty="0" smtClean="0">
                <a:solidFill>
                  <a:srgbClr val="FFC000"/>
                </a:solidFill>
              </a:rPr>
              <a:t>правни говор“,              </a:t>
            </a:r>
            <a:r>
              <a:rPr lang="sr-Cyrl-RS" sz="3200" b="1" dirty="0" smtClean="0">
                <a:solidFill>
                  <a:srgbClr val="00B050"/>
                </a:solidFill>
              </a:rPr>
              <a:t>пишчеве речи.</a:t>
            </a: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196" y="1507141"/>
            <a:ext cx="1868755" cy="149500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2451887" y="3592864"/>
            <a:ext cx="1958272" cy="7687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8456177" y="3673784"/>
            <a:ext cx="833480" cy="6878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74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898217"/>
            <a:ext cx="10173895" cy="1796431"/>
          </a:xfrm>
        </p:spPr>
        <p:txBody>
          <a:bodyPr/>
          <a:lstStyle/>
          <a:p>
            <a:r>
              <a:rPr lang="sr-Cyrl-RS" sz="4000" b="1" dirty="0" smtClean="0"/>
              <a:t>Трећи начин писања управног говора </a:t>
            </a:r>
            <a:br>
              <a:rPr lang="sr-Cyrl-RS" sz="4000" b="1" dirty="0" smtClean="0"/>
            </a:br>
            <a:r>
              <a:rPr lang="sr-Cyrl-RS" sz="4000" b="1" dirty="0" smtClean="0"/>
              <a:t>правило</a:t>
            </a:r>
            <a:br>
              <a:rPr lang="sr-Cyrl-RS" sz="4000" b="1" dirty="0" smtClean="0"/>
            </a:br>
            <a:r>
              <a:rPr lang="sr-Cyrl-RS" sz="2800" b="1" dirty="0" smtClean="0">
                <a:solidFill>
                  <a:srgbClr val="FFFF00"/>
                </a:solidFill>
              </a:rPr>
              <a:t>,, Управни говор“, </a:t>
            </a:r>
            <a:r>
              <a:rPr lang="sr-Cyrl-RS" sz="2800" b="1" dirty="0" smtClean="0">
                <a:solidFill>
                  <a:srgbClr val="00B0F0"/>
                </a:solidFill>
              </a:rPr>
              <a:t>пишчеве речи</a:t>
            </a:r>
            <a:r>
              <a:rPr lang="sr-Cyrl-RS" sz="2800" b="1" dirty="0" smtClean="0">
                <a:solidFill>
                  <a:srgbClr val="FFFF00"/>
                </a:solidFill>
              </a:rPr>
              <a:t>, ,, управни говор“.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3900360"/>
            <a:ext cx="10173894" cy="1738439"/>
          </a:xfrm>
        </p:spPr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</a:rPr>
              <a:t>,,Долази нам“ , </a:t>
            </a:r>
            <a:r>
              <a:rPr lang="sr-Cyrl-RS" sz="2800" b="1" dirty="0" smtClean="0">
                <a:solidFill>
                  <a:srgbClr val="00B0F0"/>
                </a:solidFill>
              </a:rPr>
              <a:t>рече учитељица</a:t>
            </a:r>
            <a:r>
              <a:rPr lang="sr-Cyrl-RS" sz="2800" b="1" dirty="0" smtClean="0">
                <a:solidFill>
                  <a:srgbClr val="FFC000"/>
                </a:solidFill>
              </a:rPr>
              <a:t>, ,, нов ученик“. </a:t>
            </a:r>
          </a:p>
          <a:p>
            <a:endParaRPr lang="sr-Cyrl-RS" sz="2800" b="1" dirty="0">
              <a:solidFill>
                <a:srgbClr val="FFC000"/>
              </a:solidFill>
            </a:endParaRPr>
          </a:p>
          <a:p>
            <a:r>
              <a:rPr lang="sr-Cyrl-RS" sz="2400" b="1" dirty="0" smtClean="0">
                <a:solidFill>
                  <a:srgbClr val="FFC000"/>
                </a:solidFill>
              </a:rPr>
              <a:t>Управни говор            </a:t>
            </a:r>
            <a:r>
              <a:rPr lang="sr-Cyrl-RS" sz="2400" b="1" dirty="0" smtClean="0">
                <a:solidFill>
                  <a:srgbClr val="00B0F0"/>
                </a:solidFill>
              </a:rPr>
              <a:t>пишчеве речи               </a:t>
            </a:r>
            <a:r>
              <a:rPr lang="sr-Cyrl-RS" sz="2400" b="1" dirty="0" smtClean="0">
                <a:solidFill>
                  <a:srgbClr val="FFFF00"/>
                </a:solidFill>
              </a:rPr>
              <a:t>управни говор</a:t>
            </a:r>
            <a:endParaRPr lang="en-US" sz="2400" b="1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08" y="3054743"/>
            <a:ext cx="1633157" cy="90143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1885444" y="4435488"/>
            <a:ext cx="1238082" cy="6058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826265" y="4435488"/>
            <a:ext cx="8093" cy="5815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8925515" y="4435488"/>
            <a:ext cx="817296" cy="6058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Oval Callout 11"/>
          <p:cNvSpPr/>
          <p:nvPr/>
        </p:nvSpPr>
        <p:spPr>
          <a:xfrm>
            <a:off x="1885444" y="2655241"/>
            <a:ext cx="3895909" cy="894992"/>
          </a:xfrm>
          <a:prstGeom prst="wedgeEllipseCallout">
            <a:avLst>
              <a:gd name="adj1" fmla="val -51814"/>
              <a:gd name="adj2" fmla="val 20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rgbClr val="FFFF00"/>
                </a:solidFill>
              </a:rPr>
              <a:t>Долази нам нов ученик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31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906309"/>
            <a:ext cx="10068698" cy="2783660"/>
          </a:xfrm>
        </p:spPr>
        <p:txBody>
          <a:bodyPr/>
          <a:lstStyle/>
          <a:p>
            <a:r>
              <a:rPr lang="sr-Cyrl-RS" sz="3600" b="1" dirty="0" smtClean="0"/>
              <a:t>Трећи начин управног говора</a:t>
            </a:r>
            <a:r>
              <a:rPr lang="sr-Cyrl-RS" sz="3600" dirty="0" smtClean="0"/>
              <a:t/>
            </a:r>
            <a:br>
              <a:rPr lang="sr-Cyrl-RS" sz="3600" dirty="0" smtClean="0"/>
            </a:br>
            <a:r>
              <a:rPr lang="sr-Cyrl-RS" sz="3600" dirty="0"/>
              <a:t/>
            </a:r>
            <a:br>
              <a:rPr lang="sr-Cyrl-RS" sz="3600" dirty="0"/>
            </a:br>
            <a:r>
              <a:rPr lang="sr-Cyrl-RS" sz="3600" dirty="0" smtClean="0"/>
              <a:t/>
            </a:r>
            <a:br>
              <a:rPr lang="sr-Cyrl-RS" sz="3600" dirty="0" smtClean="0"/>
            </a:br>
            <a:r>
              <a:rPr lang="sr-Cyrl-RS" sz="3600" dirty="0"/>
              <a:t/>
            </a:r>
            <a:br>
              <a:rPr lang="sr-Cyrl-R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2032" y="3131618"/>
            <a:ext cx="10576290" cy="2507182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rgbClr val="FFC000"/>
                </a:solidFill>
              </a:rPr>
              <a:t>,, </a:t>
            </a:r>
            <a:r>
              <a:rPr lang="sr-Cyrl-RS" sz="3600" b="1" dirty="0" smtClean="0">
                <a:solidFill>
                  <a:srgbClr val="FFC000"/>
                </a:solidFill>
              </a:rPr>
              <a:t>П</a:t>
            </a:r>
            <a:r>
              <a:rPr lang="sr-Cyrl-RS" sz="3200" b="1" dirty="0" smtClean="0">
                <a:solidFill>
                  <a:srgbClr val="FFC000"/>
                </a:solidFill>
              </a:rPr>
              <a:t>иши ми“ , </a:t>
            </a:r>
            <a:r>
              <a:rPr lang="sr-Cyrl-RS" sz="3200" b="1" dirty="0" smtClean="0">
                <a:solidFill>
                  <a:srgbClr val="00B050"/>
                </a:solidFill>
              </a:rPr>
              <a:t>рече ми </a:t>
            </a:r>
            <a:r>
              <a:rPr lang="sr-Cyrl-RS" sz="3600" b="1" dirty="0" smtClean="0">
                <a:solidFill>
                  <a:srgbClr val="00B050"/>
                </a:solidFill>
              </a:rPr>
              <a:t>с</a:t>
            </a:r>
            <a:r>
              <a:rPr lang="sr-Cyrl-RS" sz="3200" b="1" dirty="0" smtClean="0">
                <a:solidFill>
                  <a:srgbClr val="00B050"/>
                </a:solidFill>
              </a:rPr>
              <a:t>ара</a:t>
            </a:r>
            <a:r>
              <a:rPr lang="sr-Cyrl-RS" sz="3600" b="1" dirty="0" smtClean="0">
                <a:solidFill>
                  <a:srgbClr val="FFFF00"/>
                </a:solidFill>
              </a:rPr>
              <a:t>, ,, </a:t>
            </a:r>
            <a:r>
              <a:rPr lang="sr-Cyrl-RS" sz="3200" b="1" dirty="0" smtClean="0">
                <a:solidFill>
                  <a:srgbClr val="FFFF00"/>
                </a:solidFill>
              </a:rPr>
              <a:t>чим стигнеш</a:t>
            </a:r>
            <a:r>
              <a:rPr lang="sr-Cyrl-RS" sz="3600" b="1" dirty="0" smtClean="0">
                <a:solidFill>
                  <a:srgbClr val="FFFF00"/>
                </a:solidFill>
              </a:rPr>
              <a:t>“. </a:t>
            </a:r>
          </a:p>
          <a:p>
            <a:endParaRPr lang="sr-Cyrl-RS" sz="3600" b="1" dirty="0">
              <a:solidFill>
                <a:srgbClr val="FFFF00"/>
              </a:solidFill>
            </a:endParaRPr>
          </a:p>
          <a:p>
            <a:r>
              <a:rPr lang="sr-Cyrl-RS" sz="2400" b="1" dirty="0" smtClean="0">
                <a:solidFill>
                  <a:srgbClr val="FFFF00"/>
                </a:solidFill>
              </a:rPr>
              <a:t>,, </a:t>
            </a:r>
            <a:r>
              <a:rPr lang="sr-Cyrl-RS" sz="2800" b="1" dirty="0" smtClean="0">
                <a:solidFill>
                  <a:srgbClr val="FFFF00"/>
                </a:solidFill>
              </a:rPr>
              <a:t>У</a:t>
            </a:r>
            <a:r>
              <a:rPr lang="sr-Cyrl-RS" sz="2400" b="1" dirty="0" smtClean="0">
                <a:solidFill>
                  <a:srgbClr val="FFFF00"/>
                </a:solidFill>
              </a:rPr>
              <a:t>правни говор“ ,      </a:t>
            </a:r>
            <a:r>
              <a:rPr lang="sr-Cyrl-RS" sz="2400" b="1" dirty="0" smtClean="0">
                <a:solidFill>
                  <a:srgbClr val="00B050"/>
                </a:solidFill>
              </a:rPr>
              <a:t>пишчеве речи         </a:t>
            </a:r>
            <a:r>
              <a:rPr lang="sr-Cyrl-RS" sz="2400" b="1" dirty="0" smtClean="0">
                <a:solidFill>
                  <a:srgbClr val="FFFF00"/>
                </a:solidFill>
              </a:rPr>
              <a:t>, ,, управни говор“.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17" y="1836218"/>
            <a:ext cx="1228725" cy="12954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298138" y="1594130"/>
            <a:ext cx="2864581" cy="793019"/>
          </a:xfrm>
          <a:prstGeom prst="wedgeEllipseCallout">
            <a:avLst>
              <a:gd name="adj1" fmla="val -61793"/>
              <a:gd name="adj2" fmla="val 553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rgbClr val="FFC000"/>
                </a:solidFill>
              </a:rPr>
              <a:t>Пиши ми </a:t>
            </a:r>
            <a:r>
              <a:rPr lang="sr-Cyrl-RS" sz="2000" b="1" dirty="0">
                <a:solidFill>
                  <a:srgbClr val="FFC000"/>
                </a:solidFill>
              </a:rPr>
              <a:t>ч</a:t>
            </a:r>
            <a:r>
              <a:rPr lang="sr-Cyrl-RS" sz="2000" b="1" dirty="0" smtClean="0">
                <a:solidFill>
                  <a:srgbClr val="FFC000"/>
                </a:solidFill>
              </a:rPr>
              <a:t>им стигнеш</a:t>
            </a:r>
            <a:endParaRPr lang="en-US" sz="2000" b="1" dirty="0">
              <a:solidFill>
                <a:srgbClr val="FFC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925904" y="3689969"/>
            <a:ext cx="825388" cy="7930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607781" y="3689969"/>
            <a:ext cx="8092" cy="7930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8771766" y="3754704"/>
            <a:ext cx="695915" cy="6797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8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110</TotalTime>
  <Words>301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 Boardroom</vt:lpstr>
      <vt:lpstr>Управни говор Српски језик трећи разред</vt:lpstr>
      <vt:lpstr>Управни говор   </vt:lpstr>
      <vt:lpstr>Овај дечак је нешто чуо. Шта је то тачно он чуо?</vt:lpstr>
      <vt:lpstr>Први начин писања управног говора</vt:lpstr>
      <vt:lpstr>Сара ми рече :,, Пиши ми чим стигнеш“.      Пишчеве речи                 Управни говор </vt:lpstr>
      <vt:lpstr>Други начин писања управног говора</vt:lpstr>
      <vt:lpstr>Други начин управног говора  Прво пишемо управни говор, речи које је неко изговорио, а затим пишчеве речи. </vt:lpstr>
      <vt:lpstr>Трећи начин писања управног говора  правило ,, Управни говор“, пишчеве речи, ,, управни говор“.</vt:lpstr>
      <vt:lpstr>Трећи начин управног говора    </vt:lpstr>
      <vt:lpstr>Вежбамо! Сав домаћи урадим у боравку рече Маша.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Управни говор Српски језик трећи разред</dc:title>
  <dc:creator>Vladimir Ristic</dc:creator>
  <cp:lastModifiedBy>Vladimir Ristic</cp:lastModifiedBy>
  <cp:revision>11</cp:revision>
  <dcterms:created xsi:type="dcterms:W3CDTF">2017-08-02T11:58:39Z</dcterms:created>
  <dcterms:modified xsi:type="dcterms:W3CDTF">2017-08-13T15:44:02Z</dcterms:modified>
</cp:coreProperties>
</file>