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CAD-C7E6-42CE-A01F-AE2A2C96DF3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4387-4EE5-4DF5-894D-FCA52BD288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CAD-C7E6-42CE-A01F-AE2A2C96DF3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4387-4EE5-4DF5-894D-FCA52BD28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CAD-C7E6-42CE-A01F-AE2A2C96DF3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4387-4EE5-4DF5-894D-FCA52BD28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CAD-C7E6-42CE-A01F-AE2A2C96DF3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4387-4EE5-4DF5-894D-FCA52BD28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CAD-C7E6-42CE-A01F-AE2A2C96DF3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484387-4EE5-4DF5-894D-FCA52BD288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CAD-C7E6-42CE-A01F-AE2A2C96DF3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4387-4EE5-4DF5-894D-FCA52BD28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CAD-C7E6-42CE-A01F-AE2A2C96DF3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4387-4EE5-4DF5-894D-FCA52BD28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CAD-C7E6-42CE-A01F-AE2A2C96DF3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4387-4EE5-4DF5-894D-FCA52BD28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CAD-C7E6-42CE-A01F-AE2A2C96DF3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4387-4EE5-4DF5-894D-FCA52BD28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CAD-C7E6-42CE-A01F-AE2A2C96DF3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4387-4EE5-4DF5-894D-FCA52BD28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CAD-C7E6-42CE-A01F-AE2A2C96DF3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4387-4EE5-4DF5-894D-FCA52BD28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539CAD-C7E6-42CE-A01F-AE2A2C96DF3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484387-4EE5-4DF5-894D-FCA52BD288A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ČOVEK- PRIRODNO I DRUŠTVENO BIĆE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sz="4800" b="1" dirty="0" smtClean="0"/>
              <a:t>TVOJE TELO</a:t>
            </a:r>
            <a:endParaRPr lang="en-US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01729">
            <a:off x="457201" y="642918"/>
            <a:ext cx="2328850" cy="79218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effectLst/>
                <a:latin typeface="Arial Black" pitchFamily="34" charset="0"/>
              </a:rPr>
              <a:t>SKELET</a:t>
            </a:r>
            <a:endParaRPr lang="en-US" sz="3200" dirty="0">
              <a:effectLst/>
              <a:latin typeface="Arial Black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1"/>
            <a:ext cx="3008313" cy="126205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cer\Desktop\im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82488" y="273050"/>
            <a:ext cx="4296874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6083320"/>
          </a:xfrm>
        </p:spPr>
        <p:txBody>
          <a:bodyPr>
            <a:normAutofit/>
          </a:bodyPr>
          <a:lstStyle/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Neke kosti služe za kretanje, a neke služe za zaštitu mekih delova tela(LOBANJA- štiti mozak, REBRA- štite pluća i druge organe)</a:t>
            </a:r>
            <a:br>
              <a:rPr lang="sr-Latn-RS" sz="2400" dirty="0" smtClean="0">
                <a:latin typeface="Arial" pitchFamily="34" charset="0"/>
                <a:cs typeface="Arial" pitchFamily="34" charset="0"/>
              </a:rPr>
            </a:br>
            <a:r>
              <a:rPr lang="sr-Latn-RS" sz="2400" dirty="0" smtClean="0">
                <a:latin typeface="Arial" pitchFamily="34" charset="0"/>
                <a:cs typeface="Arial" pitchFamily="34" charset="0"/>
              </a:rPr>
              <a:t>Kosti koje služe za kretanje mogu i same da se pokreću.</a:t>
            </a:r>
            <a:br>
              <a:rPr lang="sr-Latn-RS" sz="2400" dirty="0" smtClean="0">
                <a:latin typeface="Arial" pitchFamily="34" charset="0"/>
                <a:cs typeface="Arial" pitchFamily="34" charset="0"/>
              </a:rPr>
            </a:br>
            <a:r>
              <a:rPr lang="sr-Latn-RS" sz="2400" dirty="0" smtClean="0">
                <a:latin typeface="Arial" pitchFamily="34" charset="0"/>
                <a:cs typeface="Arial" pitchFamily="34" charset="0"/>
              </a:rPr>
              <a:t>Za njih su pričvršćeni MIŠIĆI. Stezanjem i opuštanjem mišića dolazi do pokretanja kostiju.</a:t>
            </a:r>
            <a:br>
              <a:rPr lang="sr-Latn-RS" sz="2400" dirty="0" smtClean="0">
                <a:latin typeface="Arial" pitchFamily="34" charset="0"/>
                <a:cs typeface="Arial" pitchFamily="34" charset="0"/>
              </a:rPr>
            </a:br>
            <a:r>
              <a:rPr lang="sr-Latn-RS" sz="2400" dirty="0" smtClean="0">
                <a:latin typeface="Arial" pitchFamily="34" charset="0"/>
                <a:cs typeface="Arial" pitchFamily="34" charset="0"/>
              </a:rPr>
              <a:t>Kosti udova su povezane ZGLOBOVIMA.</a:t>
            </a:r>
            <a:br>
              <a:rPr lang="sr-Latn-RS" sz="2400" dirty="0" smtClean="0">
                <a:latin typeface="Arial" pitchFamily="34" charset="0"/>
                <a:cs typeface="Arial" pitchFamily="34" charset="0"/>
              </a:rPr>
            </a:br>
            <a:r>
              <a:rPr lang="sr-Latn-RS" sz="2400" dirty="0" smtClean="0">
                <a:latin typeface="Arial" pitchFamily="34" charset="0"/>
                <a:cs typeface="Arial" pitchFamily="34" charset="0"/>
              </a:rPr>
              <a:t>TVOJEKOSTI TREBA DA OJAČAJU, A MIŠIĆI DA SE RAZVIJU- to ćeš postići PRAVILNOM i RAZNOVRSNOM ISHRANOM, BAVLJENJEM SPORTOM i BORAVKOM NA SVEŽEM VAZDUHU.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c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2071702" cy="1929272"/>
          </a:xfrm>
          <a:prstGeom prst="rect">
            <a:avLst/>
          </a:prstGeom>
          <a:noFill/>
        </p:spPr>
      </p:pic>
      <p:pic>
        <p:nvPicPr>
          <p:cNvPr id="4099" name="Picture 3" descr="C:\Users\Acer\Desktop\5f7dc9f721a6e6f6b69cb2d1b3d47c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7166"/>
            <a:ext cx="3342466" cy="2225677"/>
          </a:xfrm>
          <a:prstGeom prst="rect">
            <a:avLst/>
          </a:prstGeom>
          <a:noFill/>
        </p:spPr>
      </p:pic>
      <p:pic>
        <p:nvPicPr>
          <p:cNvPr id="4102" name="Picture 6" descr="C:\Users\Acer\Desktop\www.pharmamedica.rs_images_fotografije_Broj4_prelom-kuka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286124"/>
            <a:ext cx="3810000" cy="301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BALK-SKE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14290"/>
            <a:ext cx="3810000" cy="1522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115204" cy="1033450"/>
          </a:xfrm>
        </p:spPr>
        <p:txBody>
          <a:bodyPr/>
          <a:lstStyle/>
          <a:p>
            <a:r>
              <a:rPr lang="sr-Latn-RS" dirty="0" smtClean="0"/>
              <a:t>HRANIM SE I DIŠEM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1714488"/>
            <a:ext cx="8215370" cy="4643470"/>
          </a:xfrm>
        </p:spPr>
        <p:txBody>
          <a:bodyPr>
            <a:normAutofit/>
          </a:bodyPr>
          <a:lstStyle/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Hrana se u našim ustima sitni pomoću zuba., a jezik prevrće hranu natopljenu pljuvačkom.</a:t>
            </a:r>
          </a:p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Dok hrana prolazi kroz naše telo, iz nje se izdvajaju sastojci koji su potrebni za rast i razvoj. Nesvareni delovi hrane se izbacuju kroz analni otvor. </a:t>
            </a:r>
          </a:p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Važno je da se pravilno hraniš, jedeš redovno i DOBRO sažvaćeš zalogaj.</a:t>
            </a:r>
          </a:p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Higijena usta i zuba je veoma važnajer su usta i delovi između zuba dobro mesto za razvoj bakterija.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Gde hrana prolazi?</a:t>
            </a:r>
            <a:endParaRPr lang="en-US" dirty="0"/>
          </a:p>
        </p:txBody>
      </p:sp>
      <p:pic>
        <p:nvPicPr>
          <p:cNvPr id="6146" name="Picture 2" descr="C:\Users\Acer\Desktop\sistem-organa-za-varenje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80007"/>
            <a:ext cx="7072362" cy="5120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6154758"/>
          </a:xfrm>
        </p:spPr>
        <p:txBody>
          <a:bodyPr>
            <a:normAutofit/>
          </a:bodyPr>
          <a:lstStyle/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Kada DIŠEMO udišemo i izdišemo vazduh. Iz udahnutog vazduha, čoveku je neophodan kiseonik. Kada izdišemo izbacujemo ugljen- dioksid.</a:t>
            </a:r>
            <a:br>
              <a:rPr lang="sr-Latn-RS" sz="2400" dirty="0" smtClean="0">
                <a:latin typeface="Arial" pitchFamily="34" charset="0"/>
                <a:cs typeface="Arial" pitchFamily="34" charset="0"/>
              </a:rPr>
            </a:br>
            <a:r>
              <a:rPr lang="sr-Latn-RS" sz="2400" dirty="0" smtClean="0">
                <a:latin typeface="Arial" pitchFamily="34" charset="0"/>
                <a:cs typeface="Arial" pitchFamily="34" charset="0"/>
              </a:rPr>
              <a:t>Kada smo u zatvorenoj prostoriji postaje zagušljivo- troši se kiseonik, a prostorija se puni ugljen- dioksidom. U  takvoj prostoriji teško dišemo i brzo se zamaramo.Može doći do glavobolje zbog nedostatka kiseonika.</a:t>
            </a:r>
            <a:br>
              <a:rPr lang="sr-Latn-RS" sz="2400" dirty="0" smtClean="0">
                <a:latin typeface="Arial" pitchFamily="34" charset="0"/>
                <a:cs typeface="Arial" pitchFamily="34" charset="0"/>
              </a:rPr>
            </a:br>
            <a:r>
              <a:rPr lang="sr-Latn-RS" sz="2400" dirty="0" smtClean="0">
                <a:latin typeface="Arial" pitchFamily="34" charset="0"/>
                <a:cs typeface="Arial" pitchFamily="34" charset="0"/>
              </a:rPr>
              <a:t>VAŽNO JE REDOVNO PROVETRAVATI, jer zagađen vazduh štetno utiče na nas.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Dišemo...</a:t>
            </a:r>
            <a:endParaRPr lang="en-US" dirty="0"/>
          </a:p>
        </p:txBody>
      </p:sp>
      <p:pic>
        <p:nvPicPr>
          <p:cNvPr id="7170" name="Picture 2" descr="C:\Users\Acer\Desktop\преузимањ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1106" y="1542444"/>
            <a:ext cx="3782266" cy="4458323"/>
          </a:xfrm>
          <a:prstGeom prst="rect">
            <a:avLst/>
          </a:prstGeom>
          <a:noFill/>
        </p:spPr>
      </p:pic>
      <p:pic>
        <p:nvPicPr>
          <p:cNvPr id="7171" name="Picture 3" descr="C:\Users\Acer\Desktop\organi-za-disanje-5-6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571612"/>
            <a:ext cx="440055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43766" cy="1033450"/>
          </a:xfrm>
        </p:spPr>
        <p:txBody>
          <a:bodyPr/>
          <a:lstStyle/>
          <a:p>
            <a:r>
              <a:rPr lang="sr-Latn-RS" dirty="0" smtClean="0"/>
              <a:t>MOZAK, NERVI I ČULA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786" y="1785926"/>
            <a:ext cx="8072494" cy="4714908"/>
          </a:xfrm>
        </p:spPr>
        <p:txBody>
          <a:bodyPr/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Mozak je glavni upravljački centar našeg tela. On prima poruke i šalje uputstva ostalim delovima tela. Ta uputstva prvo stižu u kičmenu moždinu, odakle gustom mrežom nerava dolaze do svih delova tela.</a:t>
            </a: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Zahvaljujući ovom SLOŽENOM MEHANIZMU si u stanju da pišeš, crtaš, plešeš...</a:t>
            </a: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Mozak se nalazi u lobanji, a kičmena moždina u kičmi.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Acer\Desktop\nervous_system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8100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6083320"/>
          </a:xfrm>
        </p:spPr>
        <p:txBody>
          <a:bodyPr>
            <a:normAutofit fontScale="90000"/>
          </a:bodyPr>
          <a:lstStyle/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Sve što se dešava oko nas čovek saznaje putem čula.</a:t>
            </a:r>
            <a:br>
              <a:rPr lang="sr-Latn-RS" sz="2400" dirty="0" smtClean="0">
                <a:latin typeface="Arial" pitchFamily="34" charset="0"/>
                <a:cs typeface="Arial" pitchFamily="34" charset="0"/>
              </a:rPr>
            </a:br>
            <a:r>
              <a:rPr lang="sr-Latn-RS" sz="2400" dirty="0" smtClean="0">
                <a:latin typeface="Arial" pitchFamily="34" charset="0"/>
                <a:cs typeface="Arial" pitchFamily="34" charset="0"/>
              </a:rPr>
              <a:t>To su:</a:t>
            </a:r>
            <a:br>
              <a:rPr lang="sr-Latn-RS" sz="2400" dirty="0" smtClean="0">
                <a:latin typeface="Arial" pitchFamily="34" charset="0"/>
                <a:cs typeface="Arial" pitchFamily="34" charset="0"/>
              </a:rPr>
            </a:br>
            <a:r>
              <a:rPr lang="sr-Latn-RS" sz="2400" dirty="0" smtClean="0">
                <a:latin typeface="Arial" pitchFamily="34" charset="0"/>
                <a:cs typeface="Arial" pitchFamily="34" charset="0"/>
              </a:rPr>
              <a:t>- čulo vida</a:t>
            </a:r>
            <a:br>
              <a:rPr lang="sr-Latn-RS" sz="2400" dirty="0" smtClean="0">
                <a:latin typeface="Arial" pitchFamily="34" charset="0"/>
                <a:cs typeface="Arial" pitchFamily="34" charset="0"/>
              </a:rPr>
            </a:br>
            <a:r>
              <a:rPr lang="sr-Latn-RS" sz="2400" dirty="0" smtClean="0">
                <a:latin typeface="Arial" pitchFamily="34" charset="0"/>
                <a:cs typeface="Arial" pitchFamily="34" charset="0"/>
              </a:rPr>
              <a:t>- čulo sluha</a:t>
            </a:r>
            <a:br>
              <a:rPr lang="sr-Latn-RS" sz="2400" dirty="0" smtClean="0">
                <a:latin typeface="Arial" pitchFamily="34" charset="0"/>
                <a:cs typeface="Arial" pitchFamily="34" charset="0"/>
              </a:rPr>
            </a:br>
            <a:r>
              <a:rPr lang="sr-Latn-RS" sz="2400" dirty="0" smtClean="0">
                <a:latin typeface="Arial" pitchFamily="34" charset="0"/>
                <a:cs typeface="Arial" pitchFamily="34" charset="0"/>
              </a:rPr>
              <a:t>- čulo mirisa</a:t>
            </a:r>
            <a:br>
              <a:rPr lang="sr-Latn-RS" sz="2400" dirty="0" smtClean="0">
                <a:latin typeface="Arial" pitchFamily="34" charset="0"/>
                <a:cs typeface="Arial" pitchFamily="34" charset="0"/>
              </a:rPr>
            </a:br>
            <a:r>
              <a:rPr lang="sr-Latn-RS" sz="2400" dirty="0" smtClean="0">
                <a:latin typeface="Arial" pitchFamily="34" charset="0"/>
                <a:cs typeface="Arial" pitchFamily="34" charset="0"/>
              </a:rPr>
              <a:t>- čulo ukusa</a:t>
            </a:r>
            <a:br>
              <a:rPr lang="sr-Latn-RS" sz="2400" dirty="0" smtClean="0">
                <a:latin typeface="Arial" pitchFamily="34" charset="0"/>
                <a:cs typeface="Arial" pitchFamily="34" charset="0"/>
              </a:rPr>
            </a:br>
            <a:r>
              <a:rPr lang="sr-Latn-RS" sz="2400" dirty="0" smtClean="0">
                <a:latin typeface="Arial" pitchFamily="34" charset="0"/>
                <a:cs typeface="Arial" pitchFamily="34" charset="0"/>
              </a:rPr>
              <a:t>- čulo dodira</a:t>
            </a:r>
            <a:br>
              <a:rPr lang="sr-Latn-RS" sz="2400" dirty="0" smtClean="0">
                <a:latin typeface="Arial" pitchFamily="34" charset="0"/>
                <a:cs typeface="Arial" pitchFamily="34" charset="0"/>
              </a:rPr>
            </a:br>
            <a:r>
              <a:rPr lang="sr-Latn-RS" sz="2400" dirty="0" smtClean="0">
                <a:latin typeface="Arial" pitchFamily="34" charset="0"/>
                <a:cs typeface="Arial" pitchFamily="34" charset="0"/>
              </a:rPr>
              <a:t>Zahvaljujući očima, ušima, nosu, jeziku i koži čovek prima različite informacije- uticaje iz spoljašnje sredine. Čula su nervima povezana sa mozgom koji prepoznaje šta smo videli, čuli, osetili, dodirnuli i kaže nam kako treba da reagujemo. ( ako ruku približimo vrelom šporetu, mozak će nas opomenuti da sklonimo jer ćemo se opeći) </a:t>
            </a:r>
            <a:br>
              <a:rPr lang="sr-Latn-RS" sz="2400" dirty="0" smtClean="0">
                <a:latin typeface="Arial" pitchFamily="34" charset="0"/>
                <a:cs typeface="Arial" pitchFamily="34" charset="0"/>
              </a:rPr>
            </a:br>
            <a:r>
              <a:rPr lang="sr-Latn-RS" sz="2400" dirty="0" smtClean="0">
                <a:latin typeface="Arial" pitchFamily="34" charset="0"/>
                <a:cs typeface="Arial" pitchFamily="34" charset="0"/>
              </a:rPr>
              <a:t>Čula su veoma značajna za nas zbog toga ih treba čuvati i negovati. Oči treba čuvati od dima i prašine, suze održavaju oko čistim i pomažu da se izbaci prašina.</a:t>
            </a:r>
            <a:br>
              <a:rPr lang="sr-Latn-RS" sz="2400" dirty="0" smtClean="0">
                <a:latin typeface="Arial" pitchFamily="34" charset="0"/>
                <a:cs typeface="Arial" pitchFamily="34" charset="0"/>
              </a:rPr>
            </a:br>
            <a:r>
              <a:rPr lang="sr-Latn-RS" sz="2400" dirty="0" smtClean="0">
                <a:latin typeface="Arial" pitchFamily="34" charset="0"/>
                <a:cs typeface="Arial" pitchFamily="34" charset="0"/>
              </a:rPr>
              <a:t>Zapaljenje uha i prejaki zvukovi mogu ošetiti tvoj sluh.</a:t>
            </a:r>
            <a:br>
              <a:rPr lang="sr-Latn-RS" sz="2400" dirty="0" smtClean="0">
                <a:latin typeface="Arial" pitchFamily="34" charset="0"/>
                <a:cs typeface="Arial" pitchFamily="34" charset="0"/>
              </a:rPr>
            </a:br>
            <a:r>
              <a:rPr lang="sr-Latn-RS" sz="2400" dirty="0" smtClean="0">
                <a:latin typeface="Arial" pitchFamily="34" charset="0"/>
                <a:cs typeface="Arial" pitchFamily="34" charset="0"/>
              </a:rPr>
              <a:t>Nos uvek mora biti čist.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6011882"/>
          </a:xfrm>
        </p:spPr>
        <p:txBody>
          <a:bodyPr>
            <a:normAutofit/>
          </a:bodyPr>
          <a:lstStyle/>
          <a:p>
            <a:r>
              <a:rPr lang="sr-Latn-RS" sz="4000" dirty="0" smtClean="0">
                <a:effectLst/>
                <a:latin typeface="Arial" pitchFamily="34" charset="0"/>
                <a:cs typeface="Arial" pitchFamily="34" charset="0"/>
              </a:rPr>
              <a:t>Čovek je deo žive prirode. Kao i druga živa bića- ON SE RAĐA, RASTE, RAZVIJA, HRANI, DIŠE, RAZMNOŽAVA, STARI i UMIRE.</a:t>
            </a:r>
            <a:endParaRPr lang="en-US" sz="40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Desktop\bez-kog-cula-ne-bi-mogao-da-ziv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732" y="857232"/>
            <a:ext cx="7975038" cy="52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esktop\Cochlear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4110736" cy="2357454"/>
          </a:xfrm>
          <a:prstGeom prst="rect">
            <a:avLst/>
          </a:prstGeom>
          <a:noFill/>
        </p:spPr>
      </p:pic>
      <p:pic>
        <p:nvPicPr>
          <p:cNvPr id="10243" name="Picture 3" descr="C:\Users\Acer\Desktop\220px-Image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71876"/>
            <a:ext cx="2095500" cy="2228850"/>
          </a:xfrm>
          <a:prstGeom prst="rect">
            <a:avLst/>
          </a:prstGeom>
          <a:noFill/>
        </p:spPr>
      </p:pic>
      <p:pic>
        <p:nvPicPr>
          <p:cNvPr id="10244" name="Picture 4" descr="C:\Users\Acer\Desktop\koza - kozni siste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857232"/>
            <a:ext cx="2381250" cy="328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43766" cy="819136"/>
          </a:xfrm>
        </p:spPr>
        <p:txBody>
          <a:bodyPr/>
          <a:lstStyle/>
          <a:p>
            <a:r>
              <a:rPr lang="sr-Latn-RS" dirty="0" smtClean="0"/>
              <a:t>KRV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428736"/>
            <a:ext cx="7786742" cy="5000660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latin typeface="Arial" pitchFamily="34" charset="0"/>
                <a:cs typeface="Arial" pitchFamily="34" charset="0"/>
              </a:rPr>
              <a:t>Hranljive sastojke i kiseonik po našem telu prenosi tečnost koja se naziva krv. Krv teče kroz krvne sudove ( tanke cevčice) uz pomoć srca.</a:t>
            </a:r>
          </a:p>
          <a:p>
            <a:r>
              <a:rPr lang="sr-Latn-RS" sz="2800" dirty="0" smtClean="0">
                <a:latin typeface="Arial" pitchFamily="34" charset="0"/>
                <a:cs typeface="Arial" pitchFamily="34" charset="0"/>
              </a:rPr>
              <a:t>Srce se neprekidno širi i skuplja kao pumpa- prima i potiskuje krv.</a:t>
            </a:r>
          </a:p>
          <a:p>
            <a:r>
              <a:rPr lang="sr-Latn-RS" sz="2800" dirty="0" smtClean="0">
                <a:latin typeface="Arial" pitchFamily="34" charset="0"/>
                <a:cs typeface="Arial" pitchFamily="34" charset="0"/>
              </a:rPr>
              <a:t>žZahvaljujući tome hranljivi satojci i kiseonik stižu do najudaljenijih i najssitnijih delova našeg tela.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esktop\holestero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175000" cy="2844800"/>
          </a:xfrm>
          <a:prstGeom prst="rect">
            <a:avLst/>
          </a:prstGeom>
          <a:noFill/>
        </p:spPr>
      </p:pic>
      <p:pic>
        <p:nvPicPr>
          <p:cNvPr id="11267" name="Picture 3" descr="C:\Users\Acer\Desktop\kardiosistem-300x2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43050"/>
            <a:ext cx="3786214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115204" cy="1033450"/>
          </a:xfrm>
        </p:spPr>
        <p:txBody>
          <a:bodyPr/>
          <a:lstStyle/>
          <a:p>
            <a:r>
              <a:rPr lang="sr-Latn-RS" dirty="0" smtClean="0">
                <a:effectLst/>
              </a:rPr>
              <a:t>GDE SVE ZAVRŠAVA?</a:t>
            </a:r>
            <a:endParaRPr lang="en-US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2000240"/>
            <a:ext cx="8215370" cy="4143404"/>
          </a:xfrm>
        </p:spPr>
        <p:txBody>
          <a:bodyPr>
            <a:normAutofit/>
          </a:bodyPr>
          <a:lstStyle/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Zahvaljujući bubrezima i bešici iz našeg organizma se IZLUČUJU sve nepotrebne materije i štetni sastojci. Oni se nalaze u urinu.</a:t>
            </a:r>
          </a:p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Da bi bubrezi radili kako treba potrebno je piti dovoljno vode koja će pomoći bubrezima da sve to izbace.</a:t>
            </a:r>
          </a:p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Na bubrege štetno utiče slana i začinjena hrana.</a:t>
            </a:r>
          </a:p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Ako pogledaš svoju kožu kroz lupu- videćeš sitne rupice- pore. Kroz pore izlazi znoj sa štetnim sastojcima. Znači- štetni sastojci se izbacuju i znojenjem.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Desktop\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301038" cy="5857916"/>
          </a:xfrm>
        </p:spPr>
        <p:txBody>
          <a:bodyPr/>
          <a:lstStyle/>
          <a:p>
            <a:r>
              <a:rPr lang="sr-Latn-RS" dirty="0" smtClean="0"/>
              <a:t>1. U čemu je značaj kože?</a:t>
            </a:r>
            <a:br>
              <a:rPr lang="sr-Latn-RS" dirty="0" smtClean="0"/>
            </a:br>
            <a:r>
              <a:rPr lang="sr-Latn-RS" dirty="0" smtClean="0"/>
              <a:t>2. Šta je važno za pravilan rast i razvoj?</a:t>
            </a:r>
            <a:br>
              <a:rPr lang="sr-Latn-RS" dirty="0" smtClean="0"/>
            </a:br>
            <a:r>
              <a:rPr lang="sr-Latn-RS" dirty="0" smtClean="0"/>
              <a:t>3. Šta znaš o organima koji su važni za disanje?</a:t>
            </a:r>
            <a:br>
              <a:rPr lang="sr-Latn-RS" dirty="0" smtClean="0"/>
            </a:br>
            <a:r>
              <a:rPr lang="sr-Latn-RS" dirty="0" smtClean="0"/>
              <a:t>4. Zašto za mozak kažemo da je upravljački centar?</a:t>
            </a:r>
            <a:br>
              <a:rPr lang="sr-Latn-RS" dirty="0" smtClean="0"/>
            </a:br>
            <a:r>
              <a:rPr lang="sr-Latn-RS" dirty="0" smtClean="0"/>
              <a:t>5. </a:t>
            </a:r>
            <a:r>
              <a:rPr lang="sr-Latn-RS" smtClean="0"/>
              <a:t>Zašto treba piti dovoljno vode?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6972328" cy="890574"/>
          </a:xfrm>
        </p:spPr>
        <p:txBody>
          <a:bodyPr/>
          <a:lstStyle/>
          <a:p>
            <a:r>
              <a:rPr lang="sr-Latn-RS" dirty="0" smtClean="0"/>
              <a:t>ČOVEK MISLI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latin typeface="Arial" pitchFamily="34" charset="0"/>
                <a:cs typeface="Arial" pitchFamily="34" charset="0"/>
              </a:rPr>
              <a:t>Čovek razmišlja, planira, uči i pamti. ( Razmisli i isplanira šta treba da uradi da bi postigao neki cilj- kako da položi ispit?!)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0"/>
            <a:ext cx="7929618" cy="2143116"/>
          </a:xfrm>
        </p:spPr>
        <p:txBody>
          <a:bodyPr/>
          <a:lstStyle/>
          <a:p>
            <a:r>
              <a:rPr lang="sr-Latn-RS" dirty="0" smtClean="0"/>
              <a:t>ČOVEK GOVORI I ŽIVI U ZAJEDNICI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Ljudi su od uvek bili upućeni jedni na druge. ( u početku su zajedno tražili i nabavljali hranu) Počeli su da se sporazumevaju najpre pokretima i glasovima. Počeo je postepeno da se razvija GOVOR. Govorom je počeo da prenosi svoje MISLI, ISKUSTVA drugima. GOVOR mu je olakšao život u zajednici. (Iako se sporazumevaju životinje ne govore- ne razmenjuju misli i ne govore o svojim OSEĆANJIMA.</a:t>
            </a: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Čovek IMA POTREBU da živi zajedno sa drugim ljudima. PORODICA je osnovna LJUDSKA ZAJEDNICA. </a:t>
            </a: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Čovek živi i u drugim zajednicama: ODELJENJE, KLUB, GRAD, DRŽAVA su takođe zajednice ljudi.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ČOVEK JE ODGOVORAN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r-Latn-RS" sz="2800" dirty="0" smtClean="0">
                <a:latin typeface="Arial" pitchFamily="34" charset="0"/>
                <a:cs typeface="Arial" pitchFamily="34" charset="0"/>
              </a:rPr>
              <a:t>Zbog toga što je biće koje razmišlja, čovek ima ODGOVORNOST prema životu i neživoj prirodi. Važno je da budemo brižni i pažljivi prema svemu što nas okružuje.</a:t>
            </a:r>
          </a:p>
          <a:p>
            <a:r>
              <a:rPr lang="sr-Latn-RS" sz="2800" dirty="0" smtClean="0">
                <a:latin typeface="Arial" pitchFamily="34" charset="0"/>
                <a:cs typeface="Arial" pitchFamily="34" charset="0"/>
              </a:rPr>
              <a:t>Odgovoran odnos trba da imamo prema drugim ljudima, ali i prema predmetima: knjigama, igračkama...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ČOVEK RADI I STVARA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Da bi iamo sve što mu je potrebno za život- čovek radi: proizvodi odeću, hranu, različite predmete, prenosi znanje drugima, leči ljude, životinje....</a:t>
            </a:r>
          </a:p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BROJNI PRONALASCI su omogućili da naš život bude lepši i lakši.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Po čemu se razlikuju ova deca?</a:t>
            </a:r>
            <a:endParaRPr lang="en-US" dirty="0"/>
          </a:p>
        </p:txBody>
      </p:sp>
      <p:pic>
        <p:nvPicPr>
          <p:cNvPr id="1026" name="Picture 2" descr="C:\Users\Ac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60903"/>
            <a:ext cx="7149938" cy="4211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KOŽA NAS ŠTITI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6900890" cy="3635858"/>
          </a:xfrm>
        </p:spPr>
        <p:txBody>
          <a:bodyPr>
            <a:noAutofit/>
          </a:bodyPr>
          <a:lstStyle/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Naše telo prekriva KOŽA. Njena uloga je da štiti telo od štetnih uticaja iz okoline i usporava gubitak vode- pomaže nam da ODRŽIMO telesnu temperaturu.</a:t>
            </a:r>
          </a:p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Mnogo je važno da se koža pravilno neguje. Prejako sunce je veoma štetno za kožu.( leti je važno skloniti se sa prejakog sunca, a ukoliko nisi u mogućnosti da se skloniš treba da imaš odeću dugih rukava i nogavica.</a:t>
            </a:r>
          </a:p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MLADEŽE NA KOŽI TREBA REDOVNO DA KONTROLIŠEŠ KOD KOŽNOG LEKARA!!!!!!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186642" cy="1104888"/>
          </a:xfrm>
        </p:spPr>
        <p:txBody>
          <a:bodyPr/>
          <a:lstStyle/>
          <a:p>
            <a:r>
              <a:rPr lang="sr-Latn-RS" dirty="0" smtClean="0"/>
              <a:t>STOJIM I KREĆEM 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857364"/>
            <a:ext cx="7858180" cy="4572032"/>
          </a:xfrm>
        </p:spPr>
        <p:txBody>
          <a:bodyPr/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Kosti su čvrsti delovi našeg tela. Beba se rađa sa 270-300( malih i mekih) kostiju, a neke kosti tokom života srastu tako da odrastao čovek ima oko 200 kostiju.</a:t>
            </a: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Sve kosti su međusobno povezane i čine KOSTUR- SKELET.</a:t>
            </a: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Kostur- skelet je oslonac našeg tela. Najvažniji deo skeleta je KIČMA. Ona se sastoji iz niza PRŠLJENOVA.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Acer\Desktop\im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304802"/>
            <a:ext cx="1338258" cy="1822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104</TotalTime>
  <Words>795</Words>
  <Application>Microsoft Office PowerPoint</Application>
  <PresentationFormat>On-screen Show (4:3)</PresentationFormat>
  <Paragraphs>49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Apex</vt:lpstr>
      <vt:lpstr>ČOVEK- PRIRODNO I DRUŠTVENO BIĆE</vt:lpstr>
      <vt:lpstr>Čovek je deo žive prirode. Kao i druga živa bića- ON SE RAĐA, RASTE, RAZVIJA, HRANI, DIŠE, RAZMNOŽAVA, STARI i UMIRE.</vt:lpstr>
      <vt:lpstr>ČOVEK MISLI</vt:lpstr>
      <vt:lpstr>ČOVEK GOVORI I ŽIVI U ZAJEDNICI</vt:lpstr>
      <vt:lpstr>ČOVEK JE ODGOVORAN</vt:lpstr>
      <vt:lpstr>ČOVEK RADI I STVARA</vt:lpstr>
      <vt:lpstr>Po čemu se razlikuju ova deca?</vt:lpstr>
      <vt:lpstr>KOŽA NAS ŠTITI</vt:lpstr>
      <vt:lpstr>STOJIM I KREĆEM SE</vt:lpstr>
      <vt:lpstr>SKELET</vt:lpstr>
      <vt:lpstr>Neke kosti služe za kretanje, a neke služe za zaštitu mekih delova tela(LOBANJA- štiti mozak, REBRA- štite pluća i druge organe) Kosti koje služe za kretanje mogu i same da se pokreću. Za njih su pričvršćeni MIŠIĆI. Stezanjem i opuštanjem mišića dolazi do pokretanja kostiju. Kosti udova su povezane ZGLOBOVIMA. TVOJEKOSTI TREBA DA OJAČAJU, A MIŠIĆI DA SE RAZVIJU- to ćeš postići PRAVILNOM i RAZNOVRSNOM ISHRANOM, BAVLJENJEM SPORTOM i BORAVKOM NA SVEŽEM VAZDUHU.</vt:lpstr>
      <vt:lpstr>Slide 12</vt:lpstr>
      <vt:lpstr>Slide 13</vt:lpstr>
      <vt:lpstr>HRANIM SE I DIŠEM</vt:lpstr>
      <vt:lpstr>Gde hrana prolazi?</vt:lpstr>
      <vt:lpstr>Kada DIŠEMO udišemo i izdišemo vazduh. Iz udahnutog vazduha, čoveku je neophodan kiseonik. Kada izdišemo izbacujemo ugljen- dioksid. Kada smo u zatvorenoj prostoriji postaje zagušljivo- troši se kiseonik, a prostorija se puni ugljen- dioksidom. U  takvoj prostoriji teško dišemo i brzo se zamaramo.Može doći do glavobolje zbog nedostatka kiseonika. VAŽNO JE REDOVNO PROVETRAVATI, jer zagađen vazduh štetno utiče na nas.</vt:lpstr>
      <vt:lpstr>Dišemo...</vt:lpstr>
      <vt:lpstr>MOZAK, NERVI I ČULA</vt:lpstr>
      <vt:lpstr>Sve što se dešava oko nas čovek saznaje putem čula. To su: - čulo vida - čulo sluha - čulo mirisa - čulo ukusa - čulo dodira Zahvaljujući očima, ušima, nosu, jeziku i koži čovek prima različite informacije- uticaje iz spoljašnje sredine. Čula su nervima povezana sa mozgom koji prepoznaje šta smo videli, čuli, osetili, dodirnuli i kaže nam kako treba da reagujemo. ( ako ruku približimo vrelom šporetu, mozak će nas opomenuti da sklonimo jer ćemo se opeći)  Čula su veoma značajna za nas zbog toga ih treba čuvati i negovati. Oči treba čuvati od dima i prašine, suze održavaju oko čistim i pomažu da se izbaci prašina. Zapaljenje uha i prejaki zvukovi mogu ošetiti tvoj sluh. Nos uvek mora biti čist.</vt:lpstr>
      <vt:lpstr>Slide 20</vt:lpstr>
      <vt:lpstr>Slide 21</vt:lpstr>
      <vt:lpstr>KRV</vt:lpstr>
      <vt:lpstr>Slide 23</vt:lpstr>
      <vt:lpstr>GDE SVE ZAVRŠAVA?</vt:lpstr>
      <vt:lpstr>Slide 25</vt:lpstr>
      <vt:lpstr>1. U čemu je značaj kože? 2. Šta je važno za pravilan rast i razvoj? 3. Šta znaš o organima koji su važni za disanje? 4. Zašto za mozak kažemo da je upravljački centar? 5. Zašto treba piti dovoljno vode?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ČOVEK- PRIRODNO I DRUŠTVENO BIĆE</dc:title>
  <dc:creator>Acer</dc:creator>
  <cp:lastModifiedBy>Acer</cp:lastModifiedBy>
  <cp:revision>15</cp:revision>
  <dcterms:created xsi:type="dcterms:W3CDTF">2016-03-30T06:10:08Z</dcterms:created>
  <dcterms:modified xsi:type="dcterms:W3CDTF">2016-03-30T07:55:04Z</dcterms:modified>
</cp:coreProperties>
</file>