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3C1D-EFA9-4E1F-BA71-BF15D594CA19}" type="datetimeFigureOut">
              <a:rPr lang="sr-Latn-RS" smtClean="0"/>
              <a:t>15.2.2018.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4DB3-644F-4B1A-8538-0B389E5953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119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3C1D-EFA9-4E1F-BA71-BF15D594CA19}" type="datetimeFigureOut">
              <a:rPr lang="sr-Latn-RS" smtClean="0"/>
              <a:t>15.2.2018.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4DB3-644F-4B1A-8538-0B389E5953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3145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3C1D-EFA9-4E1F-BA71-BF15D594CA19}" type="datetimeFigureOut">
              <a:rPr lang="sr-Latn-RS" smtClean="0"/>
              <a:t>15.2.2018.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4DB3-644F-4B1A-8538-0B389E5953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055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3C1D-EFA9-4E1F-BA71-BF15D594CA19}" type="datetimeFigureOut">
              <a:rPr lang="sr-Latn-RS" smtClean="0"/>
              <a:t>15.2.2018.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4DB3-644F-4B1A-8538-0B389E5953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9750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3C1D-EFA9-4E1F-BA71-BF15D594CA19}" type="datetimeFigureOut">
              <a:rPr lang="sr-Latn-RS" smtClean="0"/>
              <a:t>15.2.2018.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4DB3-644F-4B1A-8538-0B389E5953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8046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3C1D-EFA9-4E1F-BA71-BF15D594CA19}" type="datetimeFigureOut">
              <a:rPr lang="sr-Latn-RS" smtClean="0"/>
              <a:t>15.2.2018.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4DB3-644F-4B1A-8538-0B389E5953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68780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3C1D-EFA9-4E1F-BA71-BF15D594CA19}" type="datetimeFigureOut">
              <a:rPr lang="sr-Latn-RS" smtClean="0"/>
              <a:t>15.2.2018.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4DB3-644F-4B1A-8538-0B389E5953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2507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3C1D-EFA9-4E1F-BA71-BF15D594CA19}" type="datetimeFigureOut">
              <a:rPr lang="sr-Latn-RS" smtClean="0"/>
              <a:t>15.2.2018.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4DB3-644F-4B1A-8538-0B389E5953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3256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3C1D-EFA9-4E1F-BA71-BF15D594CA19}" type="datetimeFigureOut">
              <a:rPr lang="sr-Latn-RS" smtClean="0"/>
              <a:t>15.2.2018.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4DB3-644F-4B1A-8538-0B389E5953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77380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3C1D-EFA9-4E1F-BA71-BF15D594CA19}" type="datetimeFigureOut">
              <a:rPr lang="sr-Latn-RS" smtClean="0"/>
              <a:t>15.2.2018.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4DB3-644F-4B1A-8538-0B389E5953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72304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3C1D-EFA9-4E1F-BA71-BF15D594CA19}" type="datetimeFigureOut">
              <a:rPr lang="sr-Latn-RS" smtClean="0"/>
              <a:t>15.2.2018.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4DB3-644F-4B1A-8538-0B389E5953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3600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33C1D-EFA9-4E1F-BA71-BF15D594CA19}" type="datetimeFigureOut">
              <a:rPr lang="sr-Latn-RS" smtClean="0"/>
              <a:t>15.2.2018.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C4DB3-644F-4B1A-8538-0B389E5953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067933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0" y="1847850"/>
            <a:ext cx="7353300" cy="31623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904790" y="5661248"/>
            <a:ext cx="2375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i="1" dirty="0">
                <a:solidFill>
                  <a:schemeClr val="bg1"/>
                </a:solidFill>
              </a:rPr>
              <a:t>Весна Јовановић</a:t>
            </a:r>
            <a:endParaRPr lang="sr-Latn-RS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22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359585" y="4583208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" name="Cube 2"/>
          <p:cNvSpPr/>
          <p:nvPr/>
        </p:nvSpPr>
        <p:spPr>
          <a:xfrm>
            <a:off x="359585" y="4087536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Cube 3"/>
          <p:cNvSpPr/>
          <p:nvPr/>
        </p:nvSpPr>
        <p:spPr>
          <a:xfrm>
            <a:off x="359585" y="3647104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Cube 4"/>
          <p:cNvSpPr/>
          <p:nvPr/>
        </p:nvSpPr>
        <p:spPr>
          <a:xfrm>
            <a:off x="359585" y="3143048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Cube 5"/>
          <p:cNvSpPr/>
          <p:nvPr/>
        </p:nvSpPr>
        <p:spPr>
          <a:xfrm>
            <a:off x="359585" y="2638992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Cube 6"/>
          <p:cNvSpPr/>
          <p:nvPr/>
        </p:nvSpPr>
        <p:spPr>
          <a:xfrm>
            <a:off x="359585" y="2134936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Cube 8"/>
          <p:cNvSpPr/>
          <p:nvPr/>
        </p:nvSpPr>
        <p:spPr>
          <a:xfrm>
            <a:off x="363327" y="1616985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Cube 9"/>
          <p:cNvSpPr/>
          <p:nvPr/>
        </p:nvSpPr>
        <p:spPr>
          <a:xfrm>
            <a:off x="359585" y="1198293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Cube 10"/>
          <p:cNvSpPr/>
          <p:nvPr/>
        </p:nvSpPr>
        <p:spPr>
          <a:xfrm>
            <a:off x="359585" y="694776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Cube 11"/>
          <p:cNvSpPr/>
          <p:nvPr/>
        </p:nvSpPr>
        <p:spPr>
          <a:xfrm>
            <a:off x="363327" y="190720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3" name="Cube 22"/>
          <p:cNvSpPr/>
          <p:nvPr/>
        </p:nvSpPr>
        <p:spPr>
          <a:xfrm>
            <a:off x="1619672" y="4583208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4" name="Rectangle 23"/>
          <p:cNvSpPr/>
          <p:nvPr/>
        </p:nvSpPr>
        <p:spPr>
          <a:xfrm>
            <a:off x="363326" y="5231280"/>
            <a:ext cx="39206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4000" dirty="0" smtClean="0"/>
              <a:t>10   +   </a:t>
            </a:r>
            <a:r>
              <a:rPr lang="sr-Cyrl-RS" sz="4000" dirty="0"/>
              <a:t>9</a:t>
            </a:r>
            <a:r>
              <a:rPr lang="sr-Latn-RS" sz="4000" dirty="0" smtClean="0"/>
              <a:t>  =  1</a:t>
            </a:r>
            <a:r>
              <a:rPr lang="sr-Cyrl-RS" sz="4000" dirty="0" smtClean="0"/>
              <a:t>9</a:t>
            </a:r>
            <a:endParaRPr lang="sr-Latn-RS" sz="4000" dirty="0"/>
          </a:p>
        </p:txBody>
      </p:sp>
      <p:sp>
        <p:nvSpPr>
          <p:cNvPr id="25" name="Rectangle 24"/>
          <p:cNvSpPr/>
          <p:nvPr/>
        </p:nvSpPr>
        <p:spPr>
          <a:xfrm>
            <a:off x="467544" y="5939166"/>
            <a:ext cx="1944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4000" dirty="0" smtClean="0"/>
              <a:t>1</a:t>
            </a:r>
            <a:r>
              <a:rPr lang="sr-Cyrl-RS" sz="4000" dirty="0" smtClean="0"/>
              <a:t>Д </a:t>
            </a:r>
            <a:r>
              <a:rPr lang="sr-Cyrl-RS" sz="4000" dirty="0"/>
              <a:t>9</a:t>
            </a:r>
            <a:r>
              <a:rPr lang="sr-Cyrl-RS" sz="4000" dirty="0" smtClean="0"/>
              <a:t>Ј</a:t>
            </a:r>
            <a:endParaRPr lang="sr-Latn-RS" sz="4000" dirty="0"/>
          </a:p>
        </p:txBody>
      </p:sp>
      <p:sp>
        <p:nvSpPr>
          <p:cNvPr id="26" name="Rectangle 25"/>
          <p:cNvSpPr/>
          <p:nvPr/>
        </p:nvSpPr>
        <p:spPr>
          <a:xfrm>
            <a:off x="2915816" y="838792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600" dirty="0" smtClean="0"/>
              <a:t>      </a:t>
            </a:r>
            <a:r>
              <a:rPr lang="sr-Latn-RS" sz="3600" dirty="0" smtClean="0"/>
              <a:t>1</a:t>
            </a:r>
            <a:r>
              <a:rPr lang="sr-Cyrl-RS" sz="3600" dirty="0" smtClean="0"/>
              <a:t>9 чита се : </a:t>
            </a:r>
            <a:r>
              <a:rPr lang="sr-Cyrl-RS" sz="3600" dirty="0" smtClean="0">
                <a:solidFill>
                  <a:srgbClr val="FF0000"/>
                </a:solidFill>
              </a:rPr>
              <a:t>деветнаест</a:t>
            </a:r>
            <a:endParaRPr lang="sr-Latn-RS" sz="36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71404" y="1846365"/>
            <a:ext cx="18950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4000" dirty="0" smtClean="0"/>
              <a:t>1</a:t>
            </a:r>
            <a:r>
              <a:rPr lang="sr-Cyrl-RS" sz="4000" dirty="0" smtClean="0"/>
              <a:t>9-9=10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851920" y="3053038"/>
            <a:ext cx="667019" cy="8280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9" name="Rectangle 28"/>
          <p:cNvSpPr/>
          <p:nvPr/>
        </p:nvSpPr>
        <p:spPr>
          <a:xfrm>
            <a:off x="3851920" y="3174696"/>
            <a:ext cx="9702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200" dirty="0" smtClean="0"/>
              <a:t>19</a:t>
            </a:r>
            <a:endParaRPr lang="sr-Latn-RS" sz="3200" dirty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4518939" y="3143048"/>
            <a:ext cx="413101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518939" y="3287064"/>
            <a:ext cx="413101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932040" y="2949885"/>
            <a:ext cx="534435" cy="5040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5" name="Rectangle 34"/>
          <p:cNvSpPr/>
          <p:nvPr/>
        </p:nvSpPr>
        <p:spPr>
          <a:xfrm>
            <a:off x="4932040" y="2932986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2800" dirty="0" smtClean="0"/>
              <a:t>10</a:t>
            </a:r>
            <a:endParaRPr lang="sr-Latn-RS" sz="2800" dirty="0"/>
          </a:p>
        </p:txBody>
      </p:sp>
      <p:sp>
        <p:nvSpPr>
          <p:cNvPr id="36" name="Rectangle 35"/>
          <p:cNvSpPr/>
          <p:nvPr/>
        </p:nvSpPr>
        <p:spPr>
          <a:xfrm>
            <a:off x="4932040" y="3539092"/>
            <a:ext cx="534435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7" name="Rectangle 36"/>
          <p:cNvSpPr/>
          <p:nvPr/>
        </p:nvSpPr>
        <p:spPr>
          <a:xfrm>
            <a:off x="5010587" y="3489239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/>
              <a:t>9</a:t>
            </a:r>
            <a:endParaRPr lang="sr-Latn-RS" sz="3200" dirty="0"/>
          </a:p>
        </p:txBody>
      </p:sp>
      <p:sp>
        <p:nvSpPr>
          <p:cNvPr id="30" name="Cube 29"/>
          <p:cNvSpPr/>
          <p:nvPr/>
        </p:nvSpPr>
        <p:spPr>
          <a:xfrm>
            <a:off x="1619672" y="4099585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2" name="Cube 31"/>
          <p:cNvSpPr/>
          <p:nvPr/>
        </p:nvSpPr>
        <p:spPr>
          <a:xfrm>
            <a:off x="1619672" y="3607398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8" name="Cube 37"/>
          <p:cNvSpPr/>
          <p:nvPr/>
        </p:nvSpPr>
        <p:spPr>
          <a:xfrm>
            <a:off x="1619672" y="3111399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9" name="Cube 38"/>
          <p:cNvSpPr/>
          <p:nvPr/>
        </p:nvSpPr>
        <p:spPr>
          <a:xfrm>
            <a:off x="1619672" y="2608950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932040" y="4707809"/>
            <a:ext cx="1728192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796136" y="4099585"/>
            <a:ext cx="0" cy="152759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5085303" y="3996073"/>
            <a:ext cx="5806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4800" dirty="0" smtClean="0"/>
              <a:t>Д</a:t>
            </a:r>
            <a:endParaRPr lang="sr-Latn-RS" sz="4800" dirty="0"/>
          </a:p>
        </p:txBody>
      </p:sp>
      <p:sp>
        <p:nvSpPr>
          <p:cNvPr id="43" name="Rectangle 42"/>
          <p:cNvSpPr/>
          <p:nvPr/>
        </p:nvSpPr>
        <p:spPr>
          <a:xfrm>
            <a:off x="5909960" y="4032385"/>
            <a:ext cx="6840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4800" dirty="0"/>
              <a:t>Ј</a:t>
            </a:r>
            <a:endParaRPr lang="sr-Latn-RS" sz="4800" dirty="0"/>
          </a:p>
        </p:txBody>
      </p:sp>
      <p:sp>
        <p:nvSpPr>
          <p:cNvPr id="44" name="Rectangle 43"/>
          <p:cNvSpPr/>
          <p:nvPr/>
        </p:nvSpPr>
        <p:spPr>
          <a:xfrm>
            <a:off x="5254719" y="4714269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6000" dirty="0"/>
              <a:t>1</a:t>
            </a:r>
            <a:endParaRPr lang="sr-Latn-RS" sz="6000" dirty="0"/>
          </a:p>
        </p:txBody>
      </p:sp>
      <p:sp>
        <p:nvSpPr>
          <p:cNvPr id="45" name="Rectangle 44"/>
          <p:cNvSpPr/>
          <p:nvPr/>
        </p:nvSpPr>
        <p:spPr>
          <a:xfrm>
            <a:off x="5838051" y="4775352"/>
            <a:ext cx="4820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6000" dirty="0" smtClean="0"/>
              <a:t>9</a:t>
            </a:r>
            <a:endParaRPr lang="sr-Latn-RS" sz="6000" dirty="0"/>
          </a:p>
        </p:txBody>
      </p:sp>
      <p:sp>
        <p:nvSpPr>
          <p:cNvPr id="46" name="Rounded Rectangle 45"/>
          <p:cNvSpPr/>
          <p:nvPr/>
        </p:nvSpPr>
        <p:spPr>
          <a:xfrm>
            <a:off x="5199257" y="4910227"/>
            <a:ext cx="1383487" cy="67499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7" name="Rectangle 46"/>
          <p:cNvSpPr/>
          <p:nvPr/>
        </p:nvSpPr>
        <p:spPr>
          <a:xfrm>
            <a:off x="5796136" y="5729932"/>
            <a:ext cx="10262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600" dirty="0" smtClean="0"/>
              <a:t>број</a:t>
            </a:r>
            <a:endParaRPr lang="sr-Latn-RS" sz="3600" dirty="0"/>
          </a:p>
        </p:txBody>
      </p:sp>
      <p:sp>
        <p:nvSpPr>
          <p:cNvPr id="48" name="Rectangle 47"/>
          <p:cNvSpPr/>
          <p:nvPr/>
        </p:nvSpPr>
        <p:spPr>
          <a:xfrm>
            <a:off x="6804248" y="4956804"/>
            <a:ext cx="159037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/>
              <a:t>ц</a:t>
            </a:r>
            <a:r>
              <a:rPr lang="sr-Cyrl-RS" sz="2800" dirty="0" smtClean="0"/>
              <a:t>ифра</a:t>
            </a:r>
          </a:p>
          <a:p>
            <a:r>
              <a:rPr lang="sr-Cyrl-RS" sz="2800" dirty="0" smtClean="0"/>
              <a:t>јединица</a:t>
            </a:r>
            <a:endParaRPr lang="sr-Latn-RS" sz="2800" dirty="0"/>
          </a:p>
        </p:txBody>
      </p:sp>
      <p:sp>
        <p:nvSpPr>
          <p:cNvPr id="49" name="Rectangle 48"/>
          <p:cNvSpPr/>
          <p:nvPr/>
        </p:nvSpPr>
        <p:spPr>
          <a:xfrm>
            <a:off x="3788249" y="5108169"/>
            <a:ext cx="158735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/>
              <a:t>ц</a:t>
            </a:r>
            <a:r>
              <a:rPr lang="sr-Cyrl-RS" sz="2800" dirty="0" smtClean="0"/>
              <a:t>ифра</a:t>
            </a:r>
          </a:p>
          <a:p>
            <a:r>
              <a:rPr lang="sr-Cyrl-RS" sz="2800" dirty="0" smtClean="0"/>
              <a:t>десетица</a:t>
            </a:r>
            <a:endParaRPr lang="sr-Latn-RS" sz="2800" dirty="0"/>
          </a:p>
        </p:txBody>
      </p:sp>
      <p:cxnSp>
        <p:nvCxnSpPr>
          <p:cNvPr id="50" name="Straight Arrow Connector 49"/>
          <p:cNvCxnSpPr>
            <a:stCxn id="46" idx="1"/>
          </p:cNvCxnSpPr>
          <p:nvPr/>
        </p:nvCxnSpPr>
        <p:spPr>
          <a:xfrm flipH="1">
            <a:off x="4792017" y="5247725"/>
            <a:ext cx="407240" cy="70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6" idx="3"/>
          </p:cNvCxnSpPr>
          <p:nvPr/>
        </p:nvCxnSpPr>
        <p:spPr>
          <a:xfrm flipV="1">
            <a:off x="6582744" y="5238013"/>
            <a:ext cx="432048" cy="9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ube 51"/>
          <p:cNvSpPr/>
          <p:nvPr/>
        </p:nvSpPr>
        <p:spPr>
          <a:xfrm>
            <a:off x="1626568" y="2134936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838051" y="5491405"/>
            <a:ext cx="307225" cy="4770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ube 52"/>
          <p:cNvSpPr/>
          <p:nvPr/>
        </p:nvSpPr>
        <p:spPr>
          <a:xfrm>
            <a:off x="1626568" y="1616985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4" name="Cube 53"/>
          <p:cNvSpPr/>
          <p:nvPr/>
        </p:nvSpPr>
        <p:spPr>
          <a:xfrm>
            <a:off x="1626568" y="1119350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5" name="Cube 54"/>
          <p:cNvSpPr/>
          <p:nvPr/>
        </p:nvSpPr>
        <p:spPr>
          <a:xfrm>
            <a:off x="1626568" y="682342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1408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23" grpId="0" animBg="1"/>
      <p:bldP spid="28" grpId="0" animBg="1"/>
      <p:bldP spid="29" grpId="0"/>
      <p:bldP spid="34" grpId="0" animBg="1"/>
      <p:bldP spid="35" grpId="0"/>
      <p:bldP spid="36" grpId="0" animBg="1"/>
      <p:bldP spid="37" grpId="0"/>
      <p:bldP spid="30" grpId="0" animBg="1"/>
      <p:bldP spid="32" grpId="0" animBg="1"/>
      <p:bldP spid="38" grpId="0" animBg="1"/>
      <p:bldP spid="39" grpId="0" animBg="1"/>
      <p:bldP spid="42" grpId="0"/>
      <p:bldP spid="43" grpId="0"/>
      <p:bldP spid="44" grpId="0"/>
      <p:bldP spid="45" grpId="0"/>
      <p:bldP spid="46" grpId="0" animBg="1"/>
      <p:bldP spid="47" grpId="0"/>
      <p:bldP spid="48" grpId="0"/>
      <p:bldP spid="49" grpId="0"/>
      <p:bldP spid="52" grpId="0" animBg="1"/>
      <p:bldP spid="53" grpId="0" animBg="1"/>
      <p:bldP spid="54" grpId="0" animBg="1"/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359585" y="4583208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" name="Cube 2"/>
          <p:cNvSpPr/>
          <p:nvPr/>
        </p:nvSpPr>
        <p:spPr>
          <a:xfrm>
            <a:off x="359585" y="4087536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Cube 3"/>
          <p:cNvSpPr/>
          <p:nvPr/>
        </p:nvSpPr>
        <p:spPr>
          <a:xfrm>
            <a:off x="359585" y="3647104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Cube 4"/>
          <p:cNvSpPr/>
          <p:nvPr/>
        </p:nvSpPr>
        <p:spPr>
          <a:xfrm>
            <a:off x="359585" y="3143048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Cube 5"/>
          <p:cNvSpPr/>
          <p:nvPr/>
        </p:nvSpPr>
        <p:spPr>
          <a:xfrm>
            <a:off x="359585" y="2638992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Cube 6"/>
          <p:cNvSpPr/>
          <p:nvPr/>
        </p:nvSpPr>
        <p:spPr>
          <a:xfrm>
            <a:off x="359585" y="2134936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Cube 8"/>
          <p:cNvSpPr/>
          <p:nvPr/>
        </p:nvSpPr>
        <p:spPr>
          <a:xfrm>
            <a:off x="363327" y="1616985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Cube 9"/>
          <p:cNvSpPr/>
          <p:nvPr/>
        </p:nvSpPr>
        <p:spPr>
          <a:xfrm>
            <a:off x="359585" y="1198293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Cube 10"/>
          <p:cNvSpPr/>
          <p:nvPr/>
        </p:nvSpPr>
        <p:spPr>
          <a:xfrm>
            <a:off x="359585" y="694776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Cube 11"/>
          <p:cNvSpPr/>
          <p:nvPr/>
        </p:nvSpPr>
        <p:spPr>
          <a:xfrm>
            <a:off x="363327" y="190720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3" name="Cube 22"/>
          <p:cNvSpPr/>
          <p:nvPr/>
        </p:nvSpPr>
        <p:spPr>
          <a:xfrm>
            <a:off x="1619672" y="4583208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4" name="Rectangle 23"/>
          <p:cNvSpPr/>
          <p:nvPr/>
        </p:nvSpPr>
        <p:spPr>
          <a:xfrm>
            <a:off x="363326" y="5231280"/>
            <a:ext cx="39206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4000" dirty="0" smtClean="0"/>
              <a:t>10   +   </a:t>
            </a:r>
            <a:r>
              <a:rPr lang="sr-Cyrl-RS" sz="4000" dirty="0" smtClean="0"/>
              <a:t>10</a:t>
            </a:r>
            <a:r>
              <a:rPr lang="sr-Latn-RS" sz="4000" dirty="0" smtClean="0"/>
              <a:t>  =  </a:t>
            </a:r>
            <a:r>
              <a:rPr lang="sr-Cyrl-RS" sz="4000" dirty="0" smtClean="0"/>
              <a:t>20</a:t>
            </a:r>
            <a:endParaRPr lang="sr-Latn-RS" sz="4000" dirty="0"/>
          </a:p>
        </p:txBody>
      </p:sp>
      <p:sp>
        <p:nvSpPr>
          <p:cNvPr id="25" name="Rectangle 24"/>
          <p:cNvSpPr/>
          <p:nvPr/>
        </p:nvSpPr>
        <p:spPr>
          <a:xfrm>
            <a:off x="467544" y="5939166"/>
            <a:ext cx="35283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4000" dirty="0" smtClean="0"/>
              <a:t>1</a:t>
            </a:r>
            <a:r>
              <a:rPr lang="sr-Cyrl-RS" sz="4000" dirty="0" smtClean="0"/>
              <a:t>Д +  1 Д = 2Д</a:t>
            </a:r>
            <a:endParaRPr lang="sr-Latn-RS" sz="4000" dirty="0"/>
          </a:p>
        </p:txBody>
      </p:sp>
      <p:sp>
        <p:nvSpPr>
          <p:cNvPr id="26" name="Rectangle 25"/>
          <p:cNvSpPr/>
          <p:nvPr/>
        </p:nvSpPr>
        <p:spPr>
          <a:xfrm>
            <a:off x="2915816" y="838792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600" dirty="0" smtClean="0"/>
              <a:t>      20  чита се : </a:t>
            </a:r>
            <a:r>
              <a:rPr lang="sr-Cyrl-RS" sz="3600" dirty="0" smtClean="0">
                <a:solidFill>
                  <a:srgbClr val="FF0000"/>
                </a:solidFill>
              </a:rPr>
              <a:t>двадесет</a:t>
            </a:r>
            <a:endParaRPr lang="sr-Latn-RS" sz="36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71404" y="1846365"/>
            <a:ext cx="22701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4000" dirty="0" smtClean="0"/>
              <a:t>20-10 =10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851920" y="3053038"/>
            <a:ext cx="667019" cy="8280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9" name="Rectangle 28"/>
          <p:cNvSpPr/>
          <p:nvPr/>
        </p:nvSpPr>
        <p:spPr>
          <a:xfrm>
            <a:off x="3851920" y="3174696"/>
            <a:ext cx="9702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200" dirty="0" smtClean="0"/>
              <a:t>2</a:t>
            </a:r>
            <a:r>
              <a:rPr lang="sr-Cyrl-RS" sz="3200" dirty="0"/>
              <a:t>0</a:t>
            </a:r>
            <a:endParaRPr lang="sr-Latn-RS" sz="3200" dirty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4518939" y="3143048"/>
            <a:ext cx="413101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518939" y="3287064"/>
            <a:ext cx="413101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932040" y="2949885"/>
            <a:ext cx="534435" cy="5040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5" name="Rectangle 34"/>
          <p:cNvSpPr/>
          <p:nvPr/>
        </p:nvSpPr>
        <p:spPr>
          <a:xfrm>
            <a:off x="4932040" y="2932986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2800" dirty="0" smtClean="0"/>
              <a:t>10</a:t>
            </a:r>
            <a:endParaRPr lang="sr-Latn-RS" sz="2800" dirty="0"/>
          </a:p>
        </p:txBody>
      </p:sp>
      <p:sp>
        <p:nvSpPr>
          <p:cNvPr id="36" name="Rectangle 35"/>
          <p:cNvSpPr/>
          <p:nvPr/>
        </p:nvSpPr>
        <p:spPr>
          <a:xfrm>
            <a:off x="4932040" y="3539092"/>
            <a:ext cx="534435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7" name="Rectangle 36"/>
          <p:cNvSpPr/>
          <p:nvPr/>
        </p:nvSpPr>
        <p:spPr>
          <a:xfrm>
            <a:off x="4932040" y="3473278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 smtClean="0"/>
              <a:t>10</a:t>
            </a:r>
            <a:endParaRPr lang="sr-Latn-RS" sz="3200" dirty="0"/>
          </a:p>
        </p:txBody>
      </p:sp>
      <p:sp>
        <p:nvSpPr>
          <p:cNvPr id="30" name="Cube 29"/>
          <p:cNvSpPr/>
          <p:nvPr/>
        </p:nvSpPr>
        <p:spPr>
          <a:xfrm>
            <a:off x="1617269" y="4087535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2" name="Cube 31"/>
          <p:cNvSpPr/>
          <p:nvPr/>
        </p:nvSpPr>
        <p:spPr>
          <a:xfrm>
            <a:off x="1619672" y="3621252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8" name="Cube 37"/>
          <p:cNvSpPr/>
          <p:nvPr/>
        </p:nvSpPr>
        <p:spPr>
          <a:xfrm>
            <a:off x="1626568" y="3110698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9" name="Cube 38"/>
          <p:cNvSpPr/>
          <p:nvPr/>
        </p:nvSpPr>
        <p:spPr>
          <a:xfrm>
            <a:off x="1619672" y="2608950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932040" y="4707809"/>
            <a:ext cx="1728192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796136" y="4099585"/>
            <a:ext cx="0" cy="152759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5085303" y="3996073"/>
            <a:ext cx="5806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4800" dirty="0" smtClean="0"/>
              <a:t>Д</a:t>
            </a:r>
            <a:endParaRPr lang="sr-Latn-RS" sz="4800" dirty="0"/>
          </a:p>
        </p:txBody>
      </p:sp>
      <p:sp>
        <p:nvSpPr>
          <p:cNvPr id="43" name="Rectangle 42"/>
          <p:cNvSpPr/>
          <p:nvPr/>
        </p:nvSpPr>
        <p:spPr>
          <a:xfrm>
            <a:off x="5909960" y="4032385"/>
            <a:ext cx="6840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4800" dirty="0"/>
              <a:t>Ј</a:t>
            </a:r>
            <a:endParaRPr lang="sr-Latn-RS" sz="4800" dirty="0"/>
          </a:p>
        </p:txBody>
      </p:sp>
      <p:sp>
        <p:nvSpPr>
          <p:cNvPr id="44" name="Rectangle 43"/>
          <p:cNvSpPr/>
          <p:nvPr/>
        </p:nvSpPr>
        <p:spPr>
          <a:xfrm>
            <a:off x="5254719" y="4714269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6000" dirty="0"/>
              <a:t>2</a:t>
            </a:r>
            <a:endParaRPr lang="sr-Latn-RS" sz="6000" dirty="0"/>
          </a:p>
        </p:txBody>
      </p:sp>
      <p:sp>
        <p:nvSpPr>
          <p:cNvPr id="45" name="Rectangle 44"/>
          <p:cNvSpPr/>
          <p:nvPr/>
        </p:nvSpPr>
        <p:spPr>
          <a:xfrm>
            <a:off x="5838051" y="4775352"/>
            <a:ext cx="4820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6000" dirty="0"/>
              <a:t>0</a:t>
            </a:r>
            <a:endParaRPr lang="sr-Latn-RS" sz="6000" dirty="0"/>
          </a:p>
        </p:txBody>
      </p:sp>
      <p:sp>
        <p:nvSpPr>
          <p:cNvPr id="46" name="Rounded Rectangle 45"/>
          <p:cNvSpPr/>
          <p:nvPr/>
        </p:nvSpPr>
        <p:spPr>
          <a:xfrm>
            <a:off x="5199257" y="4910227"/>
            <a:ext cx="1383487" cy="67499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7" name="Rectangle 46"/>
          <p:cNvSpPr/>
          <p:nvPr/>
        </p:nvSpPr>
        <p:spPr>
          <a:xfrm>
            <a:off x="5796136" y="5729932"/>
            <a:ext cx="10262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600" dirty="0" smtClean="0"/>
              <a:t>број</a:t>
            </a:r>
            <a:endParaRPr lang="sr-Latn-RS" sz="3600" dirty="0"/>
          </a:p>
        </p:txBody>
      </p:sp>
      <p:sp>
        <p:nvSpPr>
          <p:cNvPr id="48" name="Rectangle 47"/>
          <p:cNvSpPr/>
          <p:nvPr/>
        </p:nvSpPr>
        <p:spPr>
          <a:xfrm>
            <a:off x="6804248" y="4956804"/>
            <a:ext cx="159037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/>
              <a:t>ц</a:t>
            </a:r>
            <a:r>
              <a:rPr lang="sr-Cyrl-RS" sz="2800" dirty="0" smtClean="0"/>
              <a:t>ифра</a:t>
            </a:r>
          </a:p>
          <a:p>
            <a:r>
              <a:rPr lang="sr-Cyrl-RS" sz="2800" dirty="0" smtClean="0"/>
              <a:t>јединица</a:t>
            </a:r>
            <a:endParaRPr lang="sr-Latn-RS" sz="2800" dirty="0"/>
          </a:p>
        </p:txBody>
      </p:sp>
      <p:sp>
        <p:nvSpPr>
          <p:cNvPr id="49" name="Rectangle 48"/>
          <p:cNvSpPr/>
          <p:nvPr/>
        </p:nvSpPr>
        <p:spPr>
          <a:xfrm>
            <a:off x="3788249" y="5108169"/>
            <a:ext cx="158735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/>
              <a:t>ц</a:t>
            </a:r>
            <a:r>
              <a:rPr lang="sr-Cyrl-RS" sz="2800" dirty="0" smtClean="0"/>
              <a:t>ифра</a:t>
            </a:r>
          </a:p>
          <a:p>
            <a:r>
              <a:rPr lang="sr-Cyrl-RS" sz="2800" dirty="0" smtClean="0"/>
              <a:t>десетица</a:t>
            </a:r>
            <a:endParaRPr lang="sr-Latn-RS" sz="2800" dirty="0"/>
          </a:p>
        </p:txBody>
      </p:sp>
      <p:cxnSp>
        <p:nvCxnSpPr>
          <p:cNvPr id="50" name="Straight Arrow Connector 49"/>
          <p:cNvCxnSpPr>
            <a:stCxn id="46" idx="1"/>
          </p:cNvCxnSpPr>
          <p:nvPr/>
        </p:nvCxnSpPr>
        <p:spPr>
          <a:xfrm flipH="1">
            <a:off x="4792017" y="5247725"/>
            <a:ext cx="407240" cy="7091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6" idx="3"/>
          </p:cNvCxnSpPr>
          <p:nvPr/>
        </p:nvCxnSpPr>
        <p:spPr>
          <a:xfrm flipV="1">
            <a:off x="6582744" y="5238013"/>
            <a:ext cx="432048" cy="971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ube 51"/>
          <p:cNvSpPr/>
          <p:nvPr/>
        </p:nvSpPr>
        <p:spPr>
          <a:xfrm>
            <a:off x="1619672" y="2134936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838051" y="5491405"/>
            <a:ext cx="307225" cy="47705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ube 52"/>
          <p:cNvSpPr/>
          <p:nvPr/>
        </p:nvSpPr>
        <p:spPr>
          <a:xfrm>
            <a:off x="1617269" y="1616985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4" name="Cube 53"/>
          <p:cNvSpPr/>
          <p:nvPr/>
        </p:nvSpPr>
        <p:spPr>
          <a:xfrm>
            <a:off x="1619672" y="1161087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5" name="Cube 54"/>
          <p:cNvSpPr/>
          <p:nvPr/>
        </p:nvSpPr>
        <p:spPr>
          <a:xfrm>
            <a:off x="1626568" y="694776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6" name="Cube 55"/>
          <p:cNvSpPr/>
          <p:nvPr/>
        </p:nvSpPr>
        <p:spPr>
          <a:xfrm>
            <a:off x="1626568" y="190720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7" name="Cube 56"/>
          <p:cNvSpPr/>
          <p:nvPr/>
        </p:nvSpPr>
        <p:spPr>
          <a:xfrm>
            <a:off x="1613527" y="4591592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8" name="Cube 57"/>
          <p:cNvSpPr/>
          <p:nvPr/>
        </p:nvSpPr>
        <p:spPr>
          <a:xfrm>
            <a:off x="1613527" y="4095920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9" name="Cube 58"/>
          <p:cNvSpPr/>
          <p:nvPr/>
        </p:nvSpPr>
        <p:spPr>
          <a:xfrm>
            <a:off x="1613527" y="3655488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0" name="Cube 59"/>
          <p:cNvSpPr/>
          <p:nvPr/>
        </p:nvSpPr>
        <p:spPr>
          <a:xfrm>
            <a:off x="1613527" y="3151432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1" name="Cube 60"/>
          <p:cNvSpPr/>
          <p:nvPr/>
        </p:nvSpPr>
        <p:spPr>
          <a:xfrm>
            <a:off x="1613527" y="2647376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2" name="Cube 61"/>
          <p:cNvSpPr/>
          <p:nvPr/>
        </p:nvSpPr>
        <p:spPr>
          <a:xfrm>
            <a:off x="1613527" y="2143320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3" name="Cube 62"/>
          <p:cNvSpPr/>
          <p:nvPr/>
        </p:nvSpPr>
        <p:spPr>
          <a:xfrm>
            <a:off x="1617269" y="1625369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4" name="Cube 63"/>
          <p:cNvSpPr/>
          <p:nvPr/>
        </p:nvSpPr>
        <p:spPr>
          <a:xfrm>
            <a:off x="1613527" y="1206677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5" name="Cube 64"/>
          <p:cNvSpPr/>
          <p:nvPr/>
        </p:nvSpPr>
        <p:spPr>
          <a:xfrm>
            <a:off x="1613527" y="703160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6" name="Cube 65"/>
          <p:cNvSpPr/>
          <p:nvPr/>
        </p:nvSpPr>
        <p:spPr>
          <a:xfrm>
            <a:off x="1617269" y="199104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1168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0"/>
                            </p:stCondLst>
                            <p:childTnLst>
                              <p:par>
                                <p:cTn id="8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000"/>
                            </p:stCondLst>
                            <p:childTnLst>
                              <p:par>
                                <p:cTn id="9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000"/>
                            </p:stCondLst>
                            <p:childTnLst>
                              <p:par>
                                <p:cTn id="9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7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73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2000"/>
                            </p:stCondLst>
                            <p:childTnLst>
                              <p:par>
                                <p:cTn id="17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3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3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8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3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3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30000"/>
                            </p:stCondLst>
                            <p:childTnLst>
                              <p:par>
                                <p:cTn id="19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32000"/>
                            </p:stCondLst>
                            <p:childTnLst>
                              <p:par>
                                <p:cTn id="23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2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36000"/>
                            </p:stCondLst>
                            <p:childTnLst>
                              <p:par>
                                <p:cTn id="237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2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40000"/>
                            </p:stCondLst>
                            <p:childTnLst>
                              <p:par>
                                <p:cTn id="2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23" grpId="0" animBg="1"/>
      <p:bldP spid="28" grpId="0" animBg="1"/>
      <p:bldP spid="29" grpId="0"/>
      <p:bldP spid="34" grpId="0" animBg="1"/>
      <p:bldP spid="35" grpId="0"/>
      <p:bldP spid="36" grpId="0" animBg="1"/>
      <p:bldP spid="37" grpId="0"/>
      <p:bldP spid="30" grpId="0" animBg="1"/>
      <p:bldP spid="32" grpId="0" animBg="1"/>
      <p:bldP spid="38" grpId="0" animBg="1"/>
      <p:bldP spid="39" grpId="0" animBg="1"/>
      <p:bldP spid="42" grpId="0"/>
      <p:bldP spid="43" grpId="0"/>
      <p:bldP spid="44" grpId="0"/>
      <p:bldP spid="45" grpId="0"/>
      <p:bldP spid="46" grpId="0" animBg="1"/>
      <p:bldP spid="47" grpId="0"/>
      <p:bldP spid="48" grpId="0"/>
      <p:bldP spid="49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rojevna prava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47244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67000" y="304800"/>
            <a:ext cx="685800" cy="6096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CS" sz="3200" dirty="0"/>
              <a:t>9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381000" y="304800"/>
            <a:ext cx="685800" cy="609600"/>
          </a:xfrm>
          <a:prstGeom prst="rect">
            <a:avLst/>
          </a:prstGeom>
          <a:solidFill>
            <a:srgbClr val="7030A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CS" sz="3200" dirty="0"/>
              <a:t>6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3429000" y="304800"/>
            <a:ext cx="685800" cy="60960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CS" sz="3200" dirty="0"/>
              <a:t>2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191000" y="304800"/>
            <a:ext cx="6858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CS" sz="3200" dirty="0"/>
              <a:t>5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1143000" y="304800"/>
            <a:ext cx="685800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CS" sz="3200" dirty="0"/>
              <a:t>8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5715000" y="304800"/>
            <a:ext cx="6858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CS" sz="3200" dirty="0"/>
              <a:t>1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7239000" y="304800"/>
            <a:ext cx="685800" cy="609600"/>
          </a:xfrm>
          <a:prstGeom prst="rec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CS" sz="3200" dirty="0"/>
              <a:t>3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6477000" y="304800"/>
            <a:ext cx="685800" cy="609600"/>
          </a:xfrm>
          <a:prstGeom prst="rect">
            <a:avLst/>
          </a:prstGeom>
          <a:solidFill>
            <a:srgbClr val="00206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CS" sz="3200" dirty="0"/>
              <a:t>7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4953000" y="304800"/>
            <a:ext cx="685800" cy="609600"/>
          </a:xfrm>
          <a:prstGeom prst="rect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CS" sz="3200" dirty="0"/>
              <a:t>4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1905000" y="304800"/>
            <a:ext cx="685800" cy="609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CS" sz="3200" dirty="0"/>
              <a:t>0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0" y="2514600"/>
            <a:ext cx="304800" cy="609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CS" sz="3200" dirty="0"/>
              <a:t>0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381000" y="2514600"/>
            <a:ext cx="3810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CS" sz="3200" dirty="0"/>
              <a:t>1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838200" y="2514600"/>
            <a:ext cx="381000" cy="609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CS" sz="3200" dirty="0"/>
              <a:t>2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1295400" y="25146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CS" sz="3200" dirty="0"/>
              <a:t>3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1752600" y="2514600"/>
            <a:ext cx="381000" cy="609600"/>
          </a:xfrm>
          <a:prstGeom prst="rect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CS" sz="3200" dirty="0"/>
              <a:t>4</a:t>
            </a:r>
            <a:endParaRPr lang="en-US" sz="3200" dirty="0"/>
          </a:p>
        </p:txBody>
      </p:sp>
      <p:sp>
        <p:nvSpPr>
          <p:cNvPr id="19" name="Rectangle 18"/>
          <p:cNvSpPr/>
          <p:nvPr/>
        </p:nvSpPr>
        <p:spPr>
          <a:xfrm>
            <a:off x="2209800" y="2514600"/>
            <a:ext cx="3048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CS" sz="3200" dirty="0"/>
              <a:t>5</a:t>
            </a:r>
            <a:endParaRPr lang="en-US" sz="3200" dirty="0"/>
          </a:p>
        </p:txBody>
      </p:sp>
      <p:sp>
        <p:nvSpPr>
          <p:cNvPr id="20" name="Rectangle 19"/>
          <p:cNvSpPr/>
          <p:nvPr/>
        </p:nvSpPr>
        <p:spPr>
          <a:xfrm>
            <a:off x="2590800" y="2514600"/>
            <a:ext cx="304800" cy="609600"/>
          </a:xfrm>
          <a:prstGeom prst="rect">
            <a:avLst/>
          </a:prstGeom>
          <a:solidFill>
            <a:srgbClr val="7030A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CS" sz="3200" dirty="0"/>
              <a:t>6</a:t>
            </a:r>
            <a:endParaRPr lang="en-US" sz="3200" dirty="0"/>
          </a:p>
        </p:txBody>
      </p:sp>
      <p:sp>
        <p:nvSpPr>
          <p:cNvPr id="21" name="Rectangle 20"/>
          <p:cNvSpPr/>
          <p:nvPr/>
        </p:nvSpPr>
        <p:spPr>
          <a:xfrm>
            <a:off x="2971800" y="2514600"/>
            <a:ext cx="381000" cy="609600"/>
          </a:xfrm>
          <a:prstGeom prst="rect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CS" sz="3200" dirty="0"/>
              <a:t>7</a:t>
            </a:r>
            <a:endParaRPr lang="en-US" sz="3200" dirty="0"/>
          </a:p>
        </p:txBody>
      </p:sp>
      <p:sp>
        <p:nvSpPr>
          <p:cNvPr id="22" name="Rectangle 21"/>
          <p:cNvSpPr/>
          <p:nvPr/>
        </p:nvSpPr>
        <p:spPr>
          <a:xfrm>
            <a:off x="3429000" y="2514600"/>
            <a:ext cx="381000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CS" sz="3200" dirty="0"/>
              <a:t>8</a:t>
            </a:r>
            <a:endParaRPr lang="en-US" sz="3200" dirty="0"/>
          </a:p>
        </p:txBody>
      </p:sp>
      <p:sp>
        <p:nvSpPr>
          <p:cNvPr id="23" name="Rectangle 22"/>
          <p:cNvSpPr/>
          <p:nvPr/>
        </p:nvSpPr>
        <p:spPr>
          <a:xfrm>
            <a:off x="3886200" y="2514600"/>
            <a:ext cx="381000" cy="60960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CS" sz="3200" dirty="0"/>
              <a:t>9</a:t>
            </a:r>
            <a:endParaRPr lang="en-US" sz="3200" dirty="0"/>
          </a:p>
        </p:txBody>
      </p:sp>
      <p:pic>
        <p:nvPicPr>
          <p:cNvPr id="4119" name="Picture 2" descr="brojevna prava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828800"/>
            <a:ext cx="44196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1905000" y="990600"/>
            <a:ext cx="685800" cy="685800"/>
          </a:xfrm>
          <a:prstGeom prst="rect">
            <a:avLst/>
          </a:prstGeom>
          <a:solidFill>
            <a:srgbClr val="7030A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/>
              <a:t>1</a:t>
            </a:r>
            <a:r>
              <a:rPr lang="sr-Cyrl-CS" sz="3200" dirty="0"/>
              <a:t>6</a:t>
            </a:r>
            <a:endParaRPr lang="en-US" sz="3200" dirty="0"/>
          </a:p>
        </p:txBody>
      </p:sp>
      <p:sp>
        <p:nvSpPr>
          <p:cNvPr id="27" name="Rectangle 26"/>
          <p:cNvSpPr/>
          <p:nvPr/>
        </p:nvSpPr>
        <p:spPr>
          <a:xfrm>
            <a:off x="1143000" y="990600"/>
            <a:ext cx="685800" cy="68580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/>
              <a:t>1</a:t>
            </a:r>
            <a:r>
              <a:rPr lang="sr-Cyrl-CS" sz="3200" dirty="0"/>
              <a:t>2</a:t>
            </a:r>
            <a:endParaRPr lang="en-US" sz="3200" dirty="0"/>
          </a:p>
        </p:txBody>
      </p:sp>
      <p:sp>
        <p:nvSpPr>
          <p:cNvPr id="28" name="Rectangle 27"/>
          <p:cNvSpPr/>
          <p:nvPr/>
        </p:nvSpPr>
        <p:spPr>
          <a:xfrm>
            <a:off x="381000" y="990600"/>
            <a:ext cx="685800" cy="685800"/>
          </a:xfrm>
          <a:prstGeom prst="rect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/>
              <a:t>1</a:t>
            </a:r>
            <a:r>
              <a:rPr lang="sr-Cyrl-CS" sz="3200" dirty="0"/>
              <a:t>4</a:t>
            </a:r>
            <a:endParaRPr lang="en-US" sz="3200" dirty="0"/>
          </a:p>
        </p:txBody>
      </p:sp>
      <p:sp>
        <p:nvSpPr>
          <p:cNvPr id="29" name="Rectangle 28"/>
          <p:cNvSpPr/>
          <p:nvPr/>
        </p:nvSpPr>
        <p:spPr>
          <a:xfrm>
            <a:off x="2667000" y="990600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/>
              <a:t>1</a:t>
            </a:r>
            <a:r>
              <a:rPr lang="sr-Cyrl-CS" sz="3200" dirty="0"/>
              <a:t>1</a:t>
            </a:r>
            <a:endParaRPr lang="en-US" sz="3200" dirty="0"/>
          </a:p>
        </p:txBody>
      </p:sp>
      <p:sp>
        <p:nvSpPr>
          <p:cNvPr id="30" name="Rectangle 29"/>
          <p:cNvSpPr/>
          <p:nvPr/>
        </p:nvSpPr>
        <p:spPr>
          <a:xfrm>
            <a:off x="3429000" y="990600"/>
            <a:ext cx="685800" cy="685800"/>
          </a:xfrm>
          <a:prstGeom prst="rect">
            <a:avLst/>
          </a:prstGeom>
          <a:solidFill>
            <a:srgbClr val="00206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/>
              <a:t>1</a:t>
            </a:r>
            <a:r>
              <a:rPr lang="sr-Cyrl-CS" sz="3200" dirty="0"/>
              <a:t>7</a:t>
            </a:r>
            <a:endParaRPr lang="en-US" sz="3200" dirty="0"/>
          </a:p>
        </p:txBody>
      </p:sp>
      <p:sp>
        <p:nvSpPr>
          <p:cNvPr id="31" name="Rectangle 30"/>
          <p:cNvSpPr/>
          <p:nvPr/>
        </p:nvSpPr>
        <p:spPr>
          <a:xfrm>
            <a:off x="4191000" y="990600"/>
            <a:ext cx="685800" cy="685800"/>
          </a:xfrm>
          <a:prstGeom prst="rec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/>
              <a:t>1</a:t>
            </a:r>
            <a:r>
              <a:rPr lang="sr-Cyrl-CS" sz="3200" dirty="0"/>
              <a:t>3</a:t>
            </a:r>
            <a:endParaRPr lang="en-US" sz="3200" dirty="0"/>
          </a:p>
        </p:txBody>
      </p:sp>
      <p:sp>
        <p:nvSpPr>
          <p:cNvPr id="32" name="Rectangle 31"/>
          <p:cNvSpPr/>
          <p:nvPr/>
        </p:nvSpPr>
        <p:spPr>
          <a:xfrm>
            <a:off x="7239000" y="990600"/>
            <a:ext cx="6858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/>
              <a:t>1</a:t>
            </a:r>
            <a:r>
              <a:rPr lang="sr-Cyrl-CS" sz="3200" dirty="0"/>
              <a:t>5</a:t>
            </a:r>
            <a:endParaRPr lang="en-US" sz="3200" dirty="0"/>
          </a:p>
        </p:txBody>
      </p:sp>
      <p:sp>
        <p:nvSpPr>
          <p:cNvPr id="33" name="Rectangle 32"/>
          <p:cNvSpPr/>
          <p:nvPr/>
        </p:nvSpPr>
        <p:spPr>
          <a:xfrm>
            <a:off x="6477000" y="990600"/>
            <a:ext cx="685800" cy="609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/>
              <a:t>1</a:t>
            </a:r>
            <a:r>
              <a:rPr lang="sr-Cyrl-CS" sz="3200" dirty="0"/>
              <a:t>0</a:t>
            </a:r>
            <a:endParaRPr lang="en-US" sz="3200" dirty="0"/>
          </a:p>
        </p:txBody>
      </p:sp>
      <p:sp>
        <p:nvSpPr>
          <p:cNvPr id="34" name="Rectangle 33"/>
          <p:cNvSpPr/>
          <p:nvPr/>
        </p:nvSpPr>
        <p:spPr>
          <a:xfrm>
            <a:off x="5715000" y="990600"/>
            <a:ext cx="685800" cy="6858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/>
              <a:t>1</a:t>
            </a:r>
            <a:r>
              <a:rPr lang="sr-Cyrl-CS" sz="3200" dirty="0"/>
              <a:t>9</a:t>
            </a:r>
            <a:endParaRPr lang="en-US" sz="3200" dirty="0"/>
          </a:p>
        </p:txBody>
      </p:sp>
      <p:sp>
        <p:nvSpPr>
          <p:cNvPr id="35" name="Rectangle 34"/>
          <p:cNvSpPr/>
          <p:nvPr/>
        </p:nvSpPr>
        <p:spPr>
          <a:xfrm>
            <a:off x="4953000" y="990600"/>
            <a:ext cx="6858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/>
              <a:t>1</a:t>
            </a:r>
            <a:r>
              <a:rPr lang="sr-Cyrl-CS" sz="3200" dirty="0"/>
              <a:t>8</a:t>
            </a:r>
            <a:endParaRPr lang="en-US" sz="3200" dirty="0"/>
          </a:p>
        </p:txBody>
      </p:sp>
      <p:sp>
        <p:nvSpPr>
          <p:cNvPr id="36" name="Rectangle 35"/>
          <p:cNvSpPr/>
          <p:nvPr/>
        </p:nvSpPr>
        <p:spPr>
          <a:xfrm>
            <a:off x="4343400" y="2514600"/>
            <a:ext cx="381000" cy="609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</a:t>
            </a:r>
            <a:r>
              <a:rPr lang="sr-Cyrl-CS" sz="1400" dirty="0"/>
              <a:t>0</a:t>
            </a:r>
            <a:endParaRPr lang="en-US" sz="1400" dirty="0"/>
          </a:p>
        </p:txBody>
      </p:sp>
      <p:sp>
        <p:nvSpPr>
          <p:cNvPr id="37" name="Rectangle 36"/>
          <p:cNvSpPr/>
          <p:nvPr/>
        </p:nvSpPr>
        <p:spPr>
          <a:xfrm>
            <a:off x="4800600" y="2514600"/>
            <a:ext cx="3810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</a:t>
            </a:r>
            <a:r>
              <a:rPr lang="sr-Cyrl-CS" sz="1400" dirty="0"/>
              <a:t>1</a:t>
            </a:r>
            <a:endParaRPr lang="en-US" sz="1400" dirty="0"/>
          </a:p>
        </p:txBody>
      </p:sp>
      <p:sp>
        <p:nvSpPr>
          <p:cNvPr id="38" name="Rectangle 37"/>
          <p:cNvSpPr/>
          <p:nvPr/>
        </p:nvSpPr>
        <p:spPr>
          <a:xfrm>
            <a:off x="8001000" y="685800"/>
            <a:ext cx="685800" cy="60960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CS" sz="3200" dirty="0"/>
              <a:t>2</a:t>
            </a:r>
            <a:r>
              <a:rPr lang="en-US" sz="3200" dirty="0"/>
              <a:t>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257800" y="2514600"/>
            <a:ext cx="381000" cy="60960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</a:rPr>
              <a:t>1</a:t>
            </a:r>
            <a:r>
              <a:rPr lang="sr-Cyrl-CS" sz="1400" b="1" dirty="0">
                <a:solidFill>
                  <a:schemeClr val="tx1"/>
                </a:solidFill>
              </a:rPr>
              <a:t>2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715000" y="25146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</a:rPr>
              <a:t>1</a:t>
            </a:r>
            <a:r>
              <a:rPr lang="sr-Cyrl-CS" sz="1400" b="1" dirty="0">
                <a:solidFill>
                  <a:schemeClr val="tx1"/>
                </a:solidFill>
              </a:rPr>
              <a:t>3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172200" y="2514600"/>
            <a:ext cx="381000" cy="609600"/>
          </a:xfrm>
          <a:prstGeom prst="rect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</a:rPr>
              <a:t>1</a:t>
            </a:r>
            <a:r>
              <a:rPr lang="sr-Cyrl-CS" sz="1400" b="1" dirty="0">
                <a:solidFill>
                  <a:schemeClr val="tx1"/>
                </a:solidFill>
              </a:rPr>
              <a:t>4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553200" y="2514600"/>
            <a:ext cx="3810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</a:rPr>
              <a:t>1</a:t>
            </a:r>
            <a:r>
              <a:rPr lang="sr-Cyrl-CS" sz="1400" b="1" dirty="0">
                <a:solidFill>
                  <a:schemeClr val="tx1"/>
                </a:solidFill>
              </a:rPr>
              <a:t>5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934200" y="2514600"/>
            <a:ext cx="381000" cy="609600"/>
          </a:xfrm>
          <a:prstGeom prst="rect">
            <a:avLst/>
          </a:prstGeom>
          <a:solidFill>
            <a:srgbClr val="7030A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</a:rPr>
              <a:t>1</a:t>
            </a:r>
            <a:r>
              <a:rPr lang="sr-Cyrl-CS" sz="1400" b="1" dirty="0">
                <a:solidFill>
                  <a:schemeClr val="tx1"/>
                </a:solidFill>
              </a:rPr>
              <a:t>6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315200" y="2514600"/>
            <a:ext cx="381000" cy="609600"/>
          </a:xfrm>
          <a:prstGeom prst="rect">
            <a:avLst/>
          </a:prstGeom>
          <a:solidFill>
            <a:srgbClr val="00206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</a:rPr>
              <a:t>1</a:t>
            </a:r>
            <a:r>
              <a:rPr lang="sr-Cyrl-CS" sz="1400" b="1" dirty="0">
                <a:solidFill>
                  <a:schemeClr val="tx1"/>
                </a:solidFill>
              </a:rPr>
              <a:t>7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696200" y="2514600"/>
            <a:ext cx="381000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b="1" dirty="0"/>
              <a:t>1</a:t>
            </a:r>
            <a:r>
              <a:rPr lang="sr-Cyrl-CS" sz="1400" b="1" dirty="0"/>
              <a:t>8</a:t>
            </a:r>
            <a:endParaRPr lang="en-US" sz="1400" b="1" dirty="0"/>
          </a:p>
        </p:txBody>
      </p:sp>
      <p:sp>
        <p:nvSpPr>
          <p:cNvPr id="46" name="Rectangle 45"/>
          <p:cNvSpPr/>
          <p:nvPr/>
        </p:nvSpPr>
        <p:spPr>
          <a:xfrm>
            <a:off x="8077200" y="2514600"/>
            <a:ext cx="381000" cy="6096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b="1" dirty="0"/>
              <a:t>1</a:t>
            </a:r>
            <a:r>
              <a:rPr lang="sr-Cyrl-CS" sz="1400" b="1" dirty="0"/>
              <a:t>9</a:t>
            </a:r>
            <a:endParaRPr lang="en-US" sz="1400" b="1" dirty="0"/>
          </a:p>
        </p:txBody>
      </p:sp>
      <p:sp>
        <p:nvSpPr>
          <p:cNvPr id="47" name="Rectangle 46"/>
          <p:cNvSpPr/>
          <p:nvPr/>
        </p:nvSpPr>
        <p:spPr>
          <a:xfrm>
            <a:off x="8458200" y="2514600"/>
            <a:ext cx="381000" cy="60960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r-Cyrl-CS" sz="1400" b="1" dirty="0"/>
              <a:t>2</a:t>
            </a:r>
            <a:r>
              <a:rPr lang="en-US" sz="1400" b="1" dirty="0"/>
              <a:t>0</a:t>
            </a: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228600" y="3886200"/>
            <a:ext cx="7772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r-Cyrl-CS" sz="4800" dirty="0">
                <a:latin typeface="Calibri" pitchFamily="34" charset="0"/>
              </a:rPr>
              <a:t>Поређај бројеве на праву.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0631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9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10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8600"/>
                            </p:stCondLst>
                            <p:childTnLst>
                              <p:par>
                                <p:cTn id="1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800"/>
                            </p:stCondLst>
                            <p:childTnLst>
                              <p:par>
                                <p:cTn id="118" presetID="2" presetClass="exit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1300"/>
                            </p:stCondLst>
                            <p:childTnLst>
                              <p:par>
                                <p:cTn id="1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3300"/>
                            </p:stCondLst>
                            <p:childTnLst>
                              <p:par>
                                <p:cTn id="128" presetID="2" presetClass="exit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29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5300"/>
                            </p:stCondLst>
                            <p:childTnLst>
                              <p:par>
                                <p:cTn id="1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17300"/>
                            </p:stCondLst>
                            <p:childTnLst>
                              <p:par>
                                <p:cTn id="138" presetID="2" presetClass="exit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3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9300"/>
                            </p:stCondLst>
                            <p:childTnLst>
                              <p:par>
                                <p:cTn id="1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21300"/>
                            </p:stCondLst>
                            <p:childTnLst>
                              <p:par>
                                <p:cTn id="148" presetID="2" presetClass="exit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4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23300"/>
                            </p:stCondLst>
                            <p:childTnLst>
                              <p:par>
                                <p:cTn id="1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25300"/>
                            </p:stCondLst>
                            <p:childTnLst>
                              <p:par>
                                <p:cTn id="158" presetID="2" presetClass="exit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59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27300"/>
                            </p:stCondLst>
                            <p:childTnLst>
                              <p:par>
                                <p:cTn id="16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29300"/>
                            </p:stCondLst>
                            <p:childTnLst>
                              <p:par>
                                <p:cTn id="168" presetID="2" presetClass="exit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6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31300"/>
                            </p:stCondLst>
                            <p:childTnLst>
                              <p:par>
                                <p:cTn id="17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33300"/>
                            </p:stCondLst>
                            <p:childTnLst>
                              <p:par>
                                <p:cTn id="178" presetID="2" presetClass="exit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7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35300"/>
                            </p:stCondLst>
                            <p:childTnLst>
                              <p:par>
                                <p:cTn id="18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37300"/>
                            </p:stCondLst>
                            <p:childTnLst>
                              <p:par>
                                <p:cTn id="188" presetID="2" presetClass="exit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89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39300"/>
                            </p:stCondLst>
                            <p:childTnLst>
                              <p:par>
                                <p:cTn id="19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 nodeType="afterGroup">
                            <p:stCondLst>
                              <p:cond delay="41300"/>
                            </p:stCondLst>
                            <p:childTnLst>
                              <p:par>
                                <p:cTn id="198" presetID="2" presetClass="exit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9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43300"/>
                            </p:stCondLst>
                            <p:childTnLst>
                              <p:par>
                                <p:cTn id="20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 nodeType="afterGroup">
                            <p:stCondLst>
                              <p:cond delay="45300"/>
                            </p:stCondLst>
                            <p:childTnLst>
                              <p:par>
                                <p:cTn id="208" presetID="2" presetClass="exit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0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 nodeType="afterGroup">
                            <p:stCondLst>
                              <p:cond delay="47300"/>
                            </p:stCondLst>
                            <p:childTnLst>
                              <p:par>
                                <p:cTn id="2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49300"/>
                            </p:stCondLst>
                            <p:childTnLst>
                              <p:par>
                                <p:cTn id="21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19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51300"/>
                            </p:stCondLst>
                            <p:childTnLst>
                              <p:par>
                                <p:cTn id="2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 nodeType="afterGroup">
                            <p:stCondLst>
                              <p:cond delay="53300"/>
                            </p:stCondLst>
                            <p:childTnLst>
                              <p:par>
                                <p:cTn id="22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2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53800"/>
                            </p:stCondLst>
                            <p:childTnLst>
                              <p:par>
                                <p:cTn id="2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 nodeType="afterGroup">
                            <p:stCondLst>
                              <p:cond delay="55800"/>
                            </p:stCondLst>
                            <p:childTnLst>
                              <p:par>
                                <p:cTn id="23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39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 nodeType="afterGroup">
                            <p:stCondLst>
                              <p:cond delay="57800"/>
                            </p:stCondLst>
                            <p:childTnLst>
                              <p:par>
                                <p:cTn id="2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59800"/>
                            </p:stCondLst>
                            <p:childTnLst>
                              <p:par>
                                <p:cTn id="24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49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 nodeType="afterGroup">
                            <p:stCondLst>
                              <p:cond delay="61800"/>
                            </p:stCondLst>
                            <p:childTnLst>
                              <p:par>
                                <p:cTn id="2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 nodeType="afterGroup">
                            <p:stCondLst>
                              <p:cond delay="63800"/>
                            </p:stCondLst>
                            <p:childTnLst>
                              <p:par>
                                <p:cTn id="25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59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65800"/>
                            </p:stCondLst>
                            <p:childTnLst>
                              <p:par>
                                <p:cTn id="2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67800"/>
                            </p:stCondLst>
                            <p:childTnLst>
                              <p:par>
                                <p:cTn id="26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69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 nodeType="afterGroup">
                            <p:stCondLst>
                              <p:cond delay="69800"/>
                            </p:stCondLst>
                            <p:childTnLst>
                              <p:par>
                                <p:cTn id="2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 nodeType="afterGroup">
                            <p:stCondLst>
                              <p:cond delay="71800"/>
                            </p:stCondLst>
                            <p:childTnLst>
                              <p:par>
                                <p:cTn id="27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79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 nodeType="afterGroup">
                            <p:stCondLst>
                              <p:cond delay="73800"/>
                            </p:stCondLst>
                            <p:childTnLst>
                              <p:par>
                                <p:cTn id="2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75800"/>
                            </p:stCondLst>
                            <p:childTnLst>
                              <p:par>
                                <p:cTn id="28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89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 nodeType="afterGroup">
                            <p:stCondLst>
                              <p:cond delay="77800"/>
                            </p:stCondLst>
                            <p:childTnLst>
                              <p:par>
                                <p:cTn id="2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 nodeType="afterGroup">
                            <p:stCondLst>
                              <p:cond delay="79800"/>
                            </p:stCondLst>
                            <p:childTnLst>
                              <p:par>
                                <p:cTn id="29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9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 nodeType="afterGroup">
                            <p:stCondLst>
                              <p:cond delay="80300"/>
                            </p:stCondLst>
                            <p:childTnLst>
                              <p:par>
                                <p:cTn id="30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 nodeType="afterGroup">
                            <p:stCondLst>
                              <p:cond delay="82300"/>
                            </p:stCondLst>
                            <p:childTnLst>
                              <p:par>
                                <p:cTn id="30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09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 nodeType="afterGroup">
                            <p:stCondLst>
                              <p:cond delay="84300"/>
                            </p:stCondLst>
                            <p:childTnLst>
                              <p:par>
                                <p:cTn id="3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 nodeType="afterGroup">
                            <p:stCondLst>
                              <p:cond delay="86300"/>
                            </p:stCondLst>
                            <p:childTnLst>
                              <p:par>
                                <p:cTn id="31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19" dur="2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2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 nodeType="afterGroup">
                            <p:stCondLst>
                              <p:cond delay="88300"/>
                            </p:stCondLst>
                            <p:childTnLst>
                              <p:par>
                                <p:cTn id="3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 nodeType="afterGroup">
                            <p:stCondLst>
                              <p:cond delay="90300"/>
                            </p:stCondLst>
                            <p:childTnLst>
                              <p:par>
                                <p:cTn id="32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9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0800"/>
                            </p:stCondLst>
                            <p:childTnLst>
                              <p:par>
                                <p:cTn id="333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4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6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8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0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2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4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6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8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60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62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64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66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8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70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72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74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3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/>
      <p:bldP spid="4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359585" y="4583208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" name="Cube 2"/>
          <p:cNvSpPr/>
          <p:nvPr/>
        </p:nvSpPr>
        <p:spPr>
          <a:xfrm>
            <a:off x="359585" y="4087536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Cube 3"/>
          <p:cNvSpPr/>
          <p:nvPr/>
        </p:nvSpPr>
        <p:spPr>
          <a:xfrm>
            <a:off x="359585" y="3647104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Cube 4"/>
          <p:cNvSpPr/>
          <p:nvPr/>
        </p:nvSpPr>
        <p:spPr>
          <a:xfrm>
            <a:off x="359585" y="3143048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Cube 5"/>
          <p:cNvSpPr/>
          <p:nvPr/>
        </p:nvSpPr>
        <p:spPr>
          <a:xfrm>
            <a:off x="359585" y="2638992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Cube 6"/>
          <p:cNvSpPr/>
          <p:nvPr/>
        </p:nvSpPr>
        <p:spPr>
          <a:xfrm>
            <a:off x="359585" y="2134936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Cube 8"/>
          <p:cNvSpPr/>
          <p:nvPr/>
        </p:nvSpPr>
        <p:spPr>
          <a:xfrm>
            <a:off x="363327" y="1616985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Cube 9"/>
          <p:cNvSpPr/>
          <p:nvPr/>
        </p:nvSpPr>
        <p:spPr>
          <a:xfrm>
            <a:off x="359585" y="1198293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Cube 10"/>
          <p:cNvSpPr/>
          <p:nvPr/>
        </p:nvSpPr>
        <p:spPr>
          <a:xfrm>
            <a:off x="359585" y="694776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Cube 11"/>
          <p:cNvSpPr/>
          <p:nvPr/>
        </p:nvSpPr>
        <p:spPr>
          <a:xfrm>
            <a:off x="363327" y="190720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3" name="Cube 22"/>
          <p:cNvSpPr/>
          <p:nvPr/>
        </p:nvSpPr>
        <p:spPr>
          <a:xfrm>
            <a:off x="1619672" y="4583208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4" name="Rectangle 23"/>
          <p:cNvSpPr/>
          <p:nvPr/>
        </p:nvSpPr>
        <p:spPr>
          <a:xfrm>
            <a:off x="363326" y="5231280"/>
            <a:ext cx="39206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4000" dirty="0" smtClean="0"/>
              <a:t>10   +   1   =  11</a:t>
            </a:r>
            <a:endParaRPr lang="sr-Latn-RS" sz="4000" dirty="0"/>
          </a:p>
        </p:txBody>
      </p:sp>
      <p:sp>
        <p:nvSpPr>
          <p:cNvPr id="25" name="Rectangle 24"/>
          <p:cNvSpPr/>
          <p:nvPr/>
        </p:nvSpPr>
        <p:spPr>
          <a:xfrm>
            <a:off x="467544" y="5939166"/>
            <a:ext cx="1944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/>
              <a:t>   </a:t>
            </a:r>
            <a:r>
              <a:rPr lang="sr-Latn-RS" sz="4000" dirty="0" smtClean="0"/>
              <a:t>1</a:t>
            </a:r>
            <a:r>
              <a:rPr lang="sr-Cyrl-RS" sz="4000" dirty="0" smtClean="0"/>
              <a:t>Д 1Ј</a:t>
            </a:r>
            <a:endParaRPr lang="sr-Latn-RS" sz="4000" dirty="0"/>
          </a:p>
        </p:txBody>
      </p:sp>
      <p:sp>
        <p:nvSpPr>
          <p:cNvPr id="26" name="Rectangle 25"/>
          <p:cNvSpPr/>
          <p:nvPr/>
        </p:nvSpPr>
        <p:spPr>
          <a:xfrm>
            <a:off x="2915816" y="838792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600" dirty="0" smtClean="0"/>
              <a:t>      </a:t>
            </a:r>
            <a:r>
              <a:rPr lang="sr-Latn-RS" sz="3600" dirty="0" smtClean="0"/>
              <a:t>11</a:t>
            </a:r>
            <a:r>
              <a:rPr lang="sr-Cyrl-RS" sz="3600" dirty="0" smtClean="0"/>
              <a:t> чита се : </a:t>
            </a:r>
            <a:r>
              <a:rPr lang="sr-Cyrl-RS" sz="3600" dirty="0" smtClean="0">
                <a:solidFill>
                  <a:srgbClr val="FF0000"/>
                </a:solidFill>
              </a:rPr>
              <a:t>једанаест</a:t>
            </a:r>
            <a:endParaRPr lang="sr-Latn-RS" sz="36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71404" y="1846365"/>
            <a:ext cx="18950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4000" dirty="0" smtClean="0"/>
              <a:t>1</a:t>
            </a:r>
            <a:r>
              <a:rPr lang="sr-Cyrl-RS" sz="4000" dirty="0" smtClean="0"/>
              <a:t>1-1=10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851920" y="3053038"/>
            <a:ext cx="667019" cy="8280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9" name="Rectangle 28"/>
          <p:cNvSpPr/>
          <p:nvPr/>
        </p:nvSpPr>
        <p:spPr>
          <a:xfrm>
            <a:off x="3851920" y="3174696"/>
            <a:ext cx="9702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200" dirty="0" smtClean="0"/>
              <a:t>11</a:t>
            </a:r>
            <a:endParaRPr lang="sr-Latn-RS" sz="3200" dirty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4518939" y="3143048"/>
            <a:ext cx="413101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518939" y="3287064"/>
            <a:ext cx="413101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932040" y="2949885"/>
            <a:ext cx="534435" cy="5040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5" name="Rectangle 34"/>
          <p:cNvSpPr/>
          <p:nvPr/>
        </p:nvSpPr>
        <p:spPr>
          <a:xfrm>
            <a:off x="4932040" y="2932986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2800" dirty="0" smtClean="0"/>
              <a:t>10</a:t>
            </a:r>
            <a:endParaRPr lang="sr-Latn-RS" sz="2800" dirty="0"/>
          </a:p>
        </p:txBody>
      </p:sp>
      <p:sp>
        <p:nvSpPr>
          <p:cNvPr id="36" name="Rectangle 35"/>
          <p:cNvSpPr/>
          <p:nvPr/>
        </p:nvSpPr>
        <p:spPr>
          <a:xfrm>
            <a:off x="4932040" y="3539092"/>
            <a:ext cx="534435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7" name="Rectangle 36"/>
          <p:cNvSpPr/>
          <p:nvPr/>
        </p:nvSpPr>
        <p:spPr>
          <a:xfrm>
            <a:off x="5010587" y="3489239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3200" dirty="0" smtClean="0"/>
              <a:t>1</a:t>
            </a:r>
            <a:endParaRPr lang="sr-Latn-RS" sz="3200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4932040" y="4907244"/>
            <a:ext cx="1728192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796136" y="4411572"/>
            <a:ext cx="0" cy="152759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132729" y="4428963"/>
            <a:ext cx="415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Д</a:t>
            </a:r>
            <a:endParaRPr lang="sr-Latn-RS" sz="2800" dirty="0"/>
          </a:p>
        </p:txBody>
      </p:sp>
      <p:sp>
        <p:nvSpPr>
          <p:cNvPr id="47" name="Rectangle 46"/>
          <p:cNvSpPr/>
          <p:nvPr/>
        </p:nvSpPr>
        <p:spPr>
          <a:xfrm>
            <a:off x="5976156" y="4428963"/>
            <a:ext cx="6840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dirty="0"/>
              <a:t>Ј</a:t>
            </a:r>
            <a:endParaRPr lang="sr-Latn-RS" sz="2800" dirty="0"/>
          </a:p>
        </p:txBody>
      </p:sp>
      <p:sp>
        <p:nvSpPr>
          <p:cNvPr id="48" name="Rectangle 47"/>
          <p:cNvSpPr/>
          <p:nvPr/>
        </p:nvSpPr>
        <p:spPr>
          <a:xfrm>
            <a:off x="5217067" y="4907244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/>
              <a:t>1</a:t>
            </a:r>
            <a:endParaRPr lang="sr-Latn-RS" sz="3200" dirty="0"/>
          </a:p>
        </p:txBody>
      </p:sp>
      <p:sp>
        <p:nvSpPr>
          <p:cNvPr id="49" name="Rectangle 48"/>
          <p:cNvSpPr/>
          <p:nvPr/>
        </p:nvSpPr>
        <p:spPr>
          <a:xfrm>
            <a:off x="5976156" y="4938892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/>
              <a:t>1</a:t>
            </a:r>
            <a:endParaRPr lang="sr-Latn-RS" sz="3200" dirty="0"/>
          </a:p>
        </p:txBody>
      </p:sp>
      <p:sp>
        <p:nvSpPr>
          <p:cNvPr id="50" name="Rounded Rectangle 49"/>
          <p:cNvSpPr/>
          <p:nvPr/>
        </p:nvSpPr>
        <p:spPr>
          <a:xfrm>
            <a:off x="5132729" y="4952183"/>
            <a:ext cx="1383487" cy="5398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52" name="Straight Arrow Connector 51"/>
          <p:cNvCxnSpPr>
            <a:stCxn id="50" idx="2"/>
          </p:cNvCxnSpPr>
          <p:nvPr/>
        </p:nvCxnSpPr>
        <p:spPr>
          <a:xfrm>
            <a:off x="5824473" y="5492019"/>
            <a:ext cx="348211" cy="3132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5909960" y="5905557"/>
            <a:ext cx="606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/>
              <a:t>број</a:t>
            </a:r>
            <a:endParaRPr lang="sr-Latn-RS" dirty="0"/>
          </a:p>
        </p:txBody>
      </p:sp>
      <p:sp>
        <p:nvSpPr>
          <p:cNvPr id="54" name="Rectangle 53"/>
          <p:cNvSpPr/>
          <p:nvPr/>
        </p:nvSpPr>
        <p:spPr>
          <a:xfrm>
            <a:off x="6804248" y="4956804"/>
            <a:ext cx="10888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/>
              <a:t>ц</a:t>
            </a:r>
            <a:r>
              <a:rPr lang="sr-Cyrl-RS" dirty="0" smtClean="0"/>
              <a:t>ифра</a:t>
            </a:r>
          </a:p>
          <a:p>
            <a:r>
              <a:rPr lang="sr-Cyrl-RS" dirty="0" smtClean="0"/>
              <a:t>јединица</a:t>
            </a:r>
            <a:endParaRPr lang="sr-Latn-RS" dirty="0"/>
          </a:p>
        </p:txBody>
      </p:sp>
      <p:sp>
        <p:nvSpPr>
          <p:cNvPr id="55" name="Rectangle 54"/>
          <p:cNvSpPr/>
          <p:nvPr/>
        </p:nvSpPr>
        <p:spPr>
          <a:xfrm>
            <a:off x="4010709" y="5037435"/>
            <a:ext cx="1088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/>
              <a:t>ц</a:t>
            </a:r>
            <a:r>
              <a:rPr lang="sr-Cyrl-RS" dirty="0" smtClean="0"/>
              <a:t>ифра</a:t>
            </a:r>
          </a:p>
          <a:p>
            <a:r>
              <a:rPr lang="sr-Cyrl-RS" dirty="0" smtClean="0"/>
              <a:t>десетица</a:t>
            </a:r>
            <a:endParaRPr lang="sr-Latn-RS" dirty="0"/>
          </a:p>
        </p:txBody>
      </p:sp>
      <p:cxnSp>
        <p:nvCxnSpPr>
          <p:cNvPr id="57" name="Straight Arrow Connector 56"/>
          <p:cNvCxnSpPr>
            <a:stCxn id="50" idx="1"/>
          </p:cNvCxnSpPr>
          <p:nvPr/>
        </p:nvCxnSpPr>
        <p:spPr>
          <a:xfrm flipH="1">
            <a:off x="4725489" y="5222101"/>
            <a:ext cx="407240" cy="138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0" idx="3"/>
          </p:cNvCxnSpPr>
          <p:nvPr/>
        </p:nvCxnSpPr>
        <p:spPr>
          <a:xfrm>
            <a:off x="6516216" y="5222101"/>
            <a:ext cx="432048" cy="57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38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75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750"/>
                            </p:stCondLst>
                            <p:childTnLst>
                              <p:par>
                                <p:cTn id="70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9750"/>
                            </p:stCondLst>
                            <p:childTnLst>
                              <p:par>
                                <p:cTn id="76" presetID="42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750"/>
                            </p:stCondLst>
                            <p:childTnLst>
                              <p:par>
                                <p:cTn id="8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6750"/>
                            </p:stCondLst>
                            <p:childTnLst>
                              <p:par>
                                <p:cTn id="88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1750"/>
                            </p:stCondLst>
                            <p:childTnLst>
                              <p:par>
                                <p:cTn id="9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2750"/>
                            </p:stCondLst>
                            <p:childTnLst>
                              <p:par>
                                <p:cTn id="9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7250"/>
                            </p:stCondLst>
                            <p:childTnLst>
                              <p:par>
                                <p:cTn id="1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8250"/>
                            </p:stCondLst>
                            <p:childTnLst>
                              <p:par>
                                <p:cTn id="1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9250"/>
                            </p:stCondLst>
                            <p:childTnLst>
                              <p:par>
                                <p:cTn id="1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0250"/>
                            </p:stCondLst>
                            <p:childTnLst>
                              <p:par>
                                <p:cTn id="1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1250"/>
                            </p:stCondLst>
                            <p:childTnLst>
                              <p:par>
                                <p:cTn id="1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23" grpId="0" animBg="1"/>
      <p:bldP spid="28" grpId="0" animBg="1"/>
      <p:bldP spid="29" grpId="0"/>
      <p:bldP spid="34" grpId="0" animBg="1"/>
      <p:bldP spid="35" grpId="0"/>
      <p:bldP spid="36" grpId="0" animBg="1"/>
      <p:bldP spid="37" grpId="0"/>
      <p:bldP spid="46" grpId="0"/>
      <p:bldP spid="47" grpId="0"/>
      <p:bldP spid="48" grpId="0"/>
      <p:bldP spid="49" grpId="0"/>
      <p:bldP spid="50" grpId="0" animBg="1"/>
      <p:bldP spid="53" grpId="0"/>
      <p:bldP spid="54" grpId="0"/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359585" y="4583208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" name="Cube 2"/>
          <p:cNvSpPr/>
          <p:nvPr/>
        </p:nvSpPr>
        <p:spPr>
          <a:xfrm>
            <a:off x="359585" y="4087536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Cube 3"/>
          <p:cNvSpPr/>
          <p:nvPr/>
        </p:nvSpPr>
        <p:spPr>
          <a:xfrm>
            <a:off x="359585" y="3647104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Cube 4"/>
          <p:cNvSpPr/>
          <p:nvPr/>
        </p:nvSpPr>
        <p:spPr>
          <a:xfrm>
            <a:off x="359585" y="3143048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Cube 5"/>
          <p:cNvSpPr/>
          <p:nvPr/>
        </p:nvSpPr>
        <p:spPr>
          <a:xfrm>
            <a:off x="359585" y="2638992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Cube 6"/>
          <p:cNvSpPr/>
          <p:nvPr/>
        </p:nvSpPr>
        <p:spPr>
          <a:xfrm>
            <a:off x="359585" y="2134936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Cube 8"/>
          <p:cNvSpPr/>
          <p:nvPr/>
        </p:nvSpPr>
        <p:spPr>
          <a:xfrm>
            <a:off x="363327" y="1616985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Cube 9"/>
          <p:cNvSpPr/>
          <p:nvPr/>
        </p:nvSpPr>
        <p:spPr>
          <a:xfrm>
            <a:off x="359585" y="1198293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Cube 10"/>
          <p:cNvSpPr/>
          <p:nvPr/>
        </p:nvSpPr>
        <p:spPr>
          <a:xfrm>
            <a:off x="359585" y="694776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Cube 11"/>
          <p:cNvSpPr/>
          <p:nvPr/>
        </p:nvSpPr>
        <p:spPr>
          <a:xfrm>
            <a:off x="363327" y="190720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3" name="Cube 22"/>
          <p:cNvSpPr/>
          <p:nvPr/>
        </p:nvSpPr>
        <p:spPr>
          <a:xfrm>
            <a:off x="1619672" y="4583208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4" name="Rectangle 23"/>
          <p:cNvSpPr/>
          <p:nvPr/>
        </p:nvSpPr>
        <p:spPr>
          <a:xfrm>
            <a:off x="363326" y="5231280"/>
            <a:ext cx="39206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4000" dirty="0" smtClean="0"/>
              <a:t>10   +   </a:t>
            </a:r>
            <a:r>
              <a:rPr lang="sr-Cyrl-RS" sz="4000" dirty="0" smtClean="0"/>
              <a:t>2</a:t>
            </a:r>
            <a:r>
              <a:rPr lang="sr-Latn-RS" sz="4000" dirty="0" smtClean="0"/>
              <a:t>   =  1</a:t>
            </a:r>
            <a:r>
              <a:rPr lang="sr-Cyrl-RS" sz="4000" dirty="0" smtClean="0"/>
              <a:t>2</a:t>
            </a:r>
            <a:endParaRPr lang="sr-Latn-RS" sz="4000" dirty="0"/>
          </a:p>
        </p:txBody>
      </p:sp>
      <p:sp>
        <p:nvSpPr>
          <p:cNvPr id="25" name="Rectangle 24"/>
          <p:cNvSpPr/>
          <p:nvPr/>
        </p:nvSpPr>
        <p:spPr>
          <a:xfrm>
            <a:off x="467544" y="5939166"/>
            <a:ext cx="1944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/>
              <a:t>  </a:t>
            </a:r>
            <a:r>
              <a:rPr lang="sr-Latn-RS" sz="4000" dirty="0" smtClean="0"/>
              <a:t>1</a:t>
            </a:r>
            <a:r>
              <a:rPr lang="sr-Cyrl-RS" sz="4000" dirty="0" smtClean="0"/>
              <a:t>Д 2Ј</a:t>
            </a:r>
            <a:endParaRPr lang="sr-Latn-RS" sz="4000" dirty="0"/>
          </a:p>
        </p:txBody>
      </p:sp>
      <p:sp>
        <p:nvSpPr>
          <p:cNvPr id="26" name="Rectangle 25"/>
          <p:cNvSpPr/>
          <p:nvPr/>
        </p:nvSpPr>
        <p:spPr>
          <a:xfrm>
            <a:off x="2915816" y="838792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600" dirty="0" smtClean="0"/>
              <a:t>      </a:t>
            </a:r>
            <a:r>
              <a:rPr lang="sr-Latn-RS" sz="3600" dirty="0" smtClean="0"/>
              <a:t>1</a:t>
            </a:r>
            <a:r>
              <a:rPr lang="sr-Cyrl-RS" sz="3600" dirty="0" smtClean="0"/>
              <a:t>2 чита се : </a:t>
            </a:r>
            <a:r>
              <a:rPr lang="sr-Cyrl-RS" sz="3600" dirty="0" smtClean="0">
                <a:solidFill>
                  <a:srgbClr val="FF0000"/>
                </a:solidFill>
              </a:rPr>
              <a:t>дванаест</a:t>
            </a:r>
            <a:endParaRPr lang="sr-Latn-RS" sz="36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71404" y="1846365"/>
            <a:ext cx="18950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4000" dirty="0" smtClean="0"/>
              <a:t>1</a:t>
            </a:r>
            <a:r>
              <a:rPr lang="sr-Cyrl-RS" sz="4000" dirty="0" smtClean="0"/>
              <a:t>2-2=10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851920" y="3053038"/>
            <a:ext cx="667019" cy="828092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851920" y="3174696"/>
            <a:ext cx="9702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200" dirty="0" smtClean="0"/>
              <a:t>12</a:t>
            </a:r>
            <a:endParaRPr lang="sr-Latn-RS" sz="3200" dirty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4518939" y="3143048"/>
            <a:ext cx="413101" cy="14401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518939" y="3287064"/>
            <a:ext cx="413101" cy="36004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932040" y="2949885"/>
            <a:ext cx="534435" cy="5040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5" name="Rectangle 34"/>
          <p:cNvSpPr/>
          <p:nvPr/>
        </p:nvSpPr>
        <p:spPr>
          <a:xfrm>
            <a:off x="4932040" y="2932986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2800" dirty="0" smtClean="0"/>
              <a:t>10</a:t>
            </a:r>
            <a:endParaRPr lang="sr-Latn-RS" sz="2800" dirty="0"/>
          </a:p>
        </p:txBody>
      </p:sp>
      <p:sp>
        <p:nvSpPr>
          <p:cNvPr id="36" name="Rectangle 35"/>
          <p:cNvSpPr/>
          <p:nvPr/>
        </p:nvSpPr>
        <p:spPr>
          <a:xfrm>
            <a:off x="4932040" y="3539092"/>
            <a:ext cx="534435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7" name="Rectangle 36"/>
          <p:cNvSpPr/>
          <p:nvPr/>
        </p:nvSpPr>
        <p:spPr>
          <a:xfrm>
            <a:off x="5010587" y="3489239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/>
              <a:t>2</a:t>
            </a:r>
            <a:endParaRPr lang="sr-Latn-RS" sz="3200" dirty="0"/>
          </a:p>
        </p:txBody>
      </p:sp>
      <p:sp>
        <p:nvSpPr>
          <p:cNvPr id="30" name="Cube 29"/>
          <p:cNvSpPr/>
          <p:nvPr/>
        </p:nvSpPr>
        <p:spPr>
          <a:xfrm>
            <a:off x="1619672" y="4043148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32" name="Straight Connector 31"/>
          <p:cNvCxnSpPr/>
          <p:nvPr/>
        </p:nvCxnSpPr>
        <p:spPr>
          <a:xfrm>
            <a:off x="4932040" y="4907244"/>
            <a:ext cx="1728192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796136" y="4411572"/>
            <a:ext cx="0" cy="152759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132729" y="4428963"/>
            <a:ext cx="415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Д</a:t>
            </a:r>
            <a:endParaRPr lang="sr-Latn-RS" sz="2800" dirty="0"/>
          </a:p>
        </p:txBody>
      </p:sp>
      <p:sp>
        <p:nvSpPr>
          <p:cNvPr id="40" name="Rectangle 39"/>
          <p:cNvSpPr/>
          <p:nvPr/>
        </p:nvSpPr>
        <p:spPr>
          <a:xfrm>
            <a:off x="5976156" y="4428963"/>
            <a:ext cx="6840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dirty="0"/>
              <a:t>Ј</a:t>
            </a:r>
            <a:endParaRPr lang="sr-Latn-RS" sz="2800" dirty="0"/>
          </a:p>
        </p:txBody>
      </p:sp>
      <p:sp>
        <p:nvSpPr>
          <p:cNvPr id="41" name="Rectangle 40"/>
          <p:cNvSpPr/>
          <p:nvPr/>
        </p:nvSpPr>
        <p:spPr>
          <a:xfrm>
            <a:off x="5217067" y="4907244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/>
              <a:t>1</a:t>
            </a:r>
            <a:endParaRPr lang="sr-Latn-RS" sz="3200" dirty="0"/>
          </a:p>
        </p:txBody>
      </p:sp>
      <p:sp>
        <p:nvSpPr>
          <p:cNvPr id="42" name="Rectangle 41"/>
          <p:cNvSpPr/>
          <p:nvPr/>
        </p:nvSpPr>
        <p:spPr>
          <a:xfrm>
            <a:off x="5976156" y="4938892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/>
              <a:t>2</a:t>
            </a:r>
            <a:endParaRPr lang="sr-Latn-RS" sz="3200" dirty="0"/>
          </a:p>
        </p:txBody>
      </p:sp>
      <p:sp>
        <p:nvSpPr>
          <p:cNvPr id="43" name="Rounded Rectangle 42"/>
          <p:cNvSpPr/>
          <p:nvPr/>
        </p:nvSpPr>
        <p:spPr>
          <a:xfrm>
            <a:off x="5132729" y="4952183"/>
            <a:ext cx="1383487" cy="5398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4" name="Rectangle 43"/>
          <p:cNvSpPr/>
          <p:nvPr/>
        </p:nvSpPr>
        <p:spPr>
          <a:xfrm>
            <a:off x="5909960" y="5905557"/>
            <a:ext cx="606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/>
              <a:t>број</a:t>
            </a:r>
            <a:endParaRPr lang="sr-Latn-RS" dirty="0"/>
          </a:p>
        </p:txBody>
      </p:sp>
      <p:sp>
        <p:nvSpPr>
          <p:cNvPr id="45" name="Rectangle 44"/>
          <p:cNvSpPr/>
          <p:nvPr/>
        </p:nvSpPr>
        <p:spPr>
          <a:xfrm>
            <a:off x="6804248" y="4956804"/>
            <a:ext cx="10888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/>
              <a:t>ц</a:t>
            </a:r>
            <a:r>
              <a:rPr lang="sr-Cyrl-RS" dirty="0" smtClean="0"/>
              <a:t>ифра</a:t>
            </a:r>
          </a:p>
          <a:p>
            <a:r>
              <a:rPr lang="sr-Cyrl-RS" dirty="0" smtClean="0"/>
              <a:t>јединица</a:t>
            </a:r>
            <a:endParaRPr lang="sr-Latn-RS" dirty="0"/>
          </a:p>
        </p:txBody>
      </p:sp>
      <p:sp>
        <p:nvSpPr>
          <p:cNvPr id="46" name="Rectangle 45"/>
          <p:cNvSpPr/>
          <p:nvPr/>
        </p:nvSpPr>
        <p:spPr>
          <a:xfrm>
            <a:off x="4010709" y="5037435"/>
            <a:ext cx="1088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/>
              <a:t>ц</a:t>
            </a:r>
            <a:r>
              <a:rPr lang="sr-Cyrl-RS" dirty="0" smtClean="0"/>
              <a:t>ифра</a:t>
            </a:r>
          </a:p>
          <a:p>
            <a:r>
              <a:rPr lang="sr-Cyrl-RS" dirty="0" smtClean="0"/>
              <a:t>десетица</a:t>
            </a:r>
            <a:endParaRPr lang="sr-Latn-RS" dirty="0"/>
          </a:p>
        </p:txBody>
      </p:sp>
      <p:cxnSp>
        <p:nvCxnSpPr>
          <p:cNvPr id="47" name="Straight Arrow Connector 46"/>
          <p:cNvCxnSpPr>
            <a:stCxn id="43" idx="1"/>
          </p:cNvCxnSpPr>
          <p:nvPr/>
        </p:nvCxnSpPr>
        <p:spPr>
          <a:xfrm flipH="1">
            <a:off x="4725489" y="5222101"/>
            <a:ext cx="407240" cy="138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3" idx="3"/>
          </p:cNvCxnSpPr>
          <p:nvPr/>
        </p:nvCxnSpPr>
        <p:spPr>
          <a:xfrm>
            <a:off x="6516216" y="5222101"/>
            <a:ext cx="432048" cy="57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91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42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4000"/>
                            </p:stCondLst>
                            <p:childTnLst>
                              <p:par>
                                <p:cTn id="8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0"/>
                            </p:stCondLst>
                            <p:childTnLst>
                              <p:par>
                                <p:cTn id="8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70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23" grpId="0" animBg="1"/>
      <p:bldP spid="28" grpId="0" animBg="1"/>
      <p:bldP spid="29" grpId="0"/>
      <p:bldP spid="34" grpId="0" animBg="1"/>
      <p:bldP spid="35" grpId="0"/>
      <p:bldP spid="36" grpId="0" animBg="1"/>
      <p:bldP spid="37" grpId="0"/>
      <p:bldP spid="30" grpId="0" animBg="1"/>
      <p:bldP spid="39" grpId="0"/>
      <p:bldP spid="40" grpId="0"/>
      <p:bldP spid="41" grpId="0"/>
      <p:bldP spid="42" grpId="0"/>
      <p:bldP spid="43" grpId="0" animBg="1"/>
      <p:bldP spid="44" grpId="0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359585" y="4583208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" name="Cube 2"/>
          <p:cNvSpPr/>
          <p:nvPr/>
        </p:nvSpPr>
        <p:spPr>
          <a:xfrm>
            <a:off x="359585" y="4087536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Cube 3"/>
          <p:cNvSpPr/>
          <p:nvPr/>
        </p:nvSpPr>
        <p:spPr>
          <a:xfrm>
            <a:off x="359585" y="3647104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Cube 4"/>
          <p:cNvSpPr/>
          <p:nvPr/>
        </p:nvSpPr>
        <p:spPr>
          <a:xfrm>
            <a:off x="359585" y="3143048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Cube 5"/>
          <p:cNvSpPr/>
          <p:nvPr/>
        </p:nvSpPr>
        <p:spPr>
          <a:xfrm>
            <a:off x="359585" y="2638992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Cube 6"/>
          <p:cNvSpPr/>
          <p:nvPr/>
        </p:nvSpPr>
        <p:spPr>
          <a:xfrm>
            <a:off x="359585" y="2134936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Cube 8"/>
          <p:cNvSpPr/>
          <p:nvPr/>
        </p:nvSpPr>
        <p:spPr>
          <a:xfrm>
            <a:off x="363327" y="1616985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Cube 9"/>
          <p:cNvSpPr/>
          <p:nvPr/>
        </p:nvSpPr>
        <p:spPr>
          <a:xfrm>
            <a:off x="359585" y="1198293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Cube 10"/>
          <p:cNvSpPr/>
          <p:nvPr/>
        </p:nvSpPr>
        <p:spPr>
          <a:xfrm>
            <a:off x="359585" y="694776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Cube 11"/>
          <p:cNvSpPr/>
          <p:nvPr/>
        </p:nvSpPr>
        <p:spPr>
          <a:xfrm>
            <a:off x="363327" y="190720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3" name="Cube 22"/>
          <p:cNvSpPr/>
          <p:nvPr/>
        </p:nvSpPr>
        <p:spPr>
          <a:xfrm>
            <a:off x="1619672" y="4583208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4" name="Rectangle 23"/>
          <p:cNvSpPr/>
          <p:nvPr/>
        </p:nvSpPr>
        <p:spPr>
          <a:xfrm>
            <a:off x="363326" y="5231280"/>
            <a:ext cx="39206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4000" dirty="0" smtClean="0"/>
              <a:t>10   +   </a:t>
            </a:r>
            <a:r>
              <a:rPr lang="sr-Cyrl-RS" sz="4000" dirty="0"/>
              <a:t>3</a:t>
            </a:r>
            <a:r>
              <a:rPr lang="sr-Latn-RS" sz="4000" dirty="0" smtClean="0"/>
              <a:t>   =  1</a:t>
            </a:r>
            <a:r>
              <a:rPr lang="sr-Cyrl-RS" sz="4000" dirty="0"/>
              <a:t>3</a:t>
            </a:r>
            <a:endParaRPr lang="sr-Latn-RS" sz="4000" dirty="0"/>
          </a:p>
        </p:txBody>
      </p:sp>
      <p:sp>
        <p:nvSpPr>
          <p:cNvPr id="25" name="Rectangle 24"/>
          <p:cNvSpPr/>
          <p:nvPr/>
        </p:nvSpPr>
        <p:spPr>
          <a:xfrm>
            <a:off x="467544" y="5939166"/>
            <a:ext cx="1944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/>
              <a:t>   </a:t>
            </a:r>
            <a:r>
              <a:rPr lang="sr-Latn-RS" sz="4000" dirty="0" smtClean="0"/>
              <a:t>1</a:t>
            </a:r>
            <a:r>
              <a:rPr lang="sr-Cyrl-RS" sz="4000" dirty="0" smtClean="0"/>
              <a:t>Д 3Ј</a:t>
            </a:r>
            <a:endParaRPr lang="sr-Latn-RS" sz="4000" dirty="0"/>
          </a:p>
        </p:txBody>
      </p:sp>
      <p:sp>
        <p:nvSpPr>
          <p:cNvPr id="26" name="Rectangle 25"/>
          <p:cNvSpPr/>
          <p:nvPr/>
        </p:nvSpPr>
        <p:spPr>
          <a:xfrm>
            <a:off x="2915816" y="838792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600" dirty="0" smtClean="0"/>
              <a:t>      </a:t>
            </a:r>
            <a:r>
              <a:rPr lang="sr-Latn-RS" sz="3600" dirty="0" smtClean="0"/>
              <a:t>1</a:t>
            </a:r>
            <a:r>
              <a:rPr lang="sr-Cyrl-RS" sz="3600" dirty="0"/>
              <a:t>3</a:t>
            </a:r>
            <a:r>
              <a:rPr lang="sr-Cyrl-RS" sz="3600" dirty="0" smtClean="0"/>
              <a:t> чита се : </a:t>
            </a:r>
            <a:r>
              <a:rPr lang="sr-Cyrl-RS" sz="3600" dirty="0" smtClean="0">
                <a:solidFill>
                  <a:srgbClr val="FF0000"/>
                </a:solidFill>
              </a:rPr>
              <a:t>тринаест</a:t>
            </a:r>
            <a:endParaRPr lang="sr-Latn-RS" sz="36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71404" y="1846365"/>
            <a:ext cx="18950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4000" dirty="0" smtClean="0"/>
              <a:t>1</a:t>
            </a:r>
            <a:r>
              <a:rPr lang="sr-Cyrl-RS" sz="4000" dirty="0" smtClean="0"/>
              <a:t>3-3=10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866131" y="3075193"/>
            <a:ext cx="667019" cy="8280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9" name="Rectangle 28"/>
          <p:cNvSpPr/>
          <p:nvPr/>
        </p:nvSpPr>
        <p:spPr>
          <a:xfrm>
            <a:off x="3851920" y="3174696"/>
            <a:ext cx="9702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200" dirty="0" smtClean="0"/>
              <a:t>13</a:t>
            </a:r>
            <a:endParaRPr lang="sr-Latn-RS" sz="3200" dirty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4518939" y="3143048"/>
            <a:ext cx="413101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518939" y="3287064"/>
            <a:ext cx="413101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932040" y="2949885"/>
            <a:ext cx="534435" cy="5040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5" name="Rectangle 34"/>
          <p:cNvSpPr/>
          <p:nvPr/>
        </p:nvSpPr>
        <p:spPr>
          <a:xfrm>
            <a:off x="4932040" y="2932986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2800" dirty="0" smtClean="0"/>
              <a:t>10</a:t>
            </a:r>
            <a:endParaRPr lang="sr-Latn-RS" sz="2800" dirty="0"/>
          </a:p>
        </p:txBody>
      </p:sp>
      <p:sp>
        <p:nvSpPr>
          <p:cNvPr id="36" name="Rectangle 35"/>
          <p:cNvSpPr/>
          <p:nvPr/>
        </p:nvSpPr>
        <p:spPr>
          <a:xfrm>
            <a:off x="4932040" y="3539092"/>
            <a:ext cx="534435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7" name="Rectangle 36"/>
          <p:cNvSpPr/>
          <p:nvPr/>
        </p:nvSpPr>
        <p:spPr>
          <a:xfrm>
            <a:off x="5010587" y="3489239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 smtClean="0"/>
              <a:t>3</a:t>
            </a:r>
            <a:endParaRPr lang="sr-Latn-RS" sz="3200" dirty="0"/>
          </a:p>
        </p:txBody>
      </p:sp>
      <p:sp>
        <p:nvSpPr>
          <p:cNvPr id="30" name="Cube 29"/>
          <p:cNvSpPr/>
          <p:nvPr/>
        </p:nvSpPr>
        <p:spPr>
          <a:xfrm>
            <a:off x="1619672" y="4043148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2" name="Cube 31"/>
          <p:cNvSpPr/>
          <p:nvPr/>
        </p:nvSpPr>
        <p:spPr>
          <a:xfrm>
            <a:off x="1619672" y="3489239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38" name="Straight Connector 37"/>
          <p:cNvCxnSpPr/>
          <p:nvPr/>
        </p:nvCxnSpPr>
        <p:spPr>
          <a:xfrm>
            <a:off x="4932040" y="4907244"/>
            <a:ext cx="1728192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796136" y="4411572"/>
            <a:ext cx="0" cy="152759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5132729" y="4428963"/>
            <a:ext cx="415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Д</a:t>
            </a:r>
            <a:endParaRPr lang="sr-Latn-RS" sz="2800" dirty="0"/>
          </a:p>
        </p:txBody>
      </p:sp>
      <p:sp>
        <p:nvSpPr>
          <p:cNvPr id="41" name="Rectangle 40"/>
          <p:cNvSpPr/>
          <p:nvPr/>
        </p:nvSpPr>
        <p:spPr>
          <a:xfrm>
            <a:off x="5976156" y="4428963"/>
            <a:ext cx="6840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dirty="0"/>
              <a:t>Ј</a:t>
            </a:r>
            <a:endParaRPr lang="sr-Latn-RS" sz="2800" dirty="0"/>
          </a:p>
        </p:txBody>
      </p:sp>
      <p:sp>
        <p:nvSpPr>
          <p:cNvPr id="42" name="Rectangle 41"/>
          <p:cNvSpPr/>
          <p:nvPr/>
        </p:nvSpPr>
        <p:spPr>
          <a:xfrm>
            <a:off x="5217067" y="4907244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/>
              <a:t>1</a:t>
            </a:r>
            <a:endParaRPr lang="sr-Latn-RS" sz="3200" dirty="0"/>
          </a:p>
        </p:txBody>
      </p:sp>
      <p:sp>
        <p:nvSpPr>
          <p:cNvPr id="43" name="Rectangle 42"/>
          <p:cNvSpPr/>
          <p:nvPr/>
        </p:nvSpPr>
        <p:spPr>
          <a:xfrm>
            <a:off x="5976156" y="4938892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 smtClean="0"/>
              <a:t>3</a:t>
            </a:r>
            <a:endParaRPr lang="sr-Latn-RS" sz="3200" dirty="0"/>
          </a:p>
        </p:txBody>
      </p:sp>
      <p:sp>
        <p:nvSpPr>
          <p:cNvPr id="44" name="Rounded Rectangle 43"/>
          <p:cNvSpPr/>
          <p:nvPr/>
        </p:nvSpPr>
        <p:spPr>
          <a:xfrm>
            <a:off x="5132729" y="4952183"/>
            <a:ext cx="1383487" cy="5398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5" name="Rectangle 44"/>
          <p:cNvSpPr/>
          <p:nvPr/>
        </p:nvSpPr>
        <p:spPr>
          <a:xfrm>
            <a:off x="5909960" y="5905557"/>
            <a:ext cx="606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/>
              <a:t>број</a:t>
            </a:r>
            <a:endParaRPr lang="sr-Latn-RS" dirty="0"/>
          </a:p>
        </p:txBody>
      </p:sp>
      <p:sp>
        <p:nvSpPr>
          <p:cNvPr id="46" name="Rectangle 45"/>
          <p:cNvSpPr/>
          <p:nvPr/>
        </p:nvSpPr>
        <p:spPr>
          <a:xfrm>
            <a:off x="6804248" y="4956804"/>
            <a:ext cx="10888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/>
              <a:t>ц</a:t>
            </a:r>
            <a:r>
              <a:rPr lang="sr-Cyrl-RS" dirty="0" smtClean="0"/>
              <a:t>ифра</a:t>
            </a:r>
          </a:p>
          <a:p>
            <a:r>
              <a:rPr lang="sr-Cyrl-RS" dirty="0" smtClean="0"/>
              <a:t>јединица</a:t>
            </a:r>
            <a:endParaRPr lang="sr-Latn-RS" dirty="0"/>
          </a:p>
        </p:txBody>
      </p:sp>
      <p:sp>
        <p:nvSpPr>
          <p:cNvPr id="47" name="Rectangle 46"/>
          <p:cNvSpPr/>
          <p:nvPr/>
        </p:nvSpPr>
        <p:spPr>
          <a:xfrm>
            <a:off x="4010709" y="5037435"/>
            <a:ext cx="1088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/>
              <a:t>ц</a:t>
            </a:r>
            <a:r>
              <a:rPr lang="sr-Cyrl-RS" dirty="0" smtClean="0"/>
              <a:t>ифра</a:t>
            </a:r>
          </a:p>
          <a:p>
            <a:r>
              <a:rPr lang="sr-Cyrl-RS" dirty="0" smtClean="0"/>
              <a:t>десетица</a:t>
            </a:r>
            <a:endParaRPr lang="sr-Latn-RS" dirty="0"/>
          </a:p>
        </p:txBody>
      </p:sp>
      <p:cxnSp>
        <p:nvCxnSpPr>
          <p:cNvPr id="48" name="Straight Arrow Connector 47"/>
          <p:cNvCxnSpPr>
            <a:stCxn id="44" idx="1"/>
          </p:cNvCxnSpPr>
          <p:nvPr/>
        </p:nvCxnSpPr>
        <p:spPr>
          <a:xfrm flipH="1">
            <a:off x="4725489" y="5222101"/>
            <a:ext cx="407240" cy="138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4" idx="3"/>
          </p:cNvCxnSpPr>
          <p:nvPr/>
        </p:nvCxnSpPr>
        <p:spPr>
          <a:xfrm>
            <a:off x="6516216" y="5222101"/>
            <a:ext cx="432048" cy="57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924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6000"/>
                            </p:stCondLst>
                            <p:childTnLst>
                              <p:par>
                                <p:cTn id="147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23" grpId="0" animBg="1"/>
      <p:bldP spid="28" grpId="0" animBg="1"/>
      <p:bldP spid="29" grpId="0"/>
      <p:bldP spid="34" grpId="0" animBg="1"/>
      <p:bldP spid="35" grpId="0"/>
      <p:bldP spid="36" grpId="0" animBg="1"/>
      <p:bldP spid="37" grpId="0"/>
      <p:bldP spid="30" grpId="0" animBg="1"/>
      <p:bldP spid="32" grpId="0" animBg="1"/>
      <p:bldP spid="40" grpId="0"/>
      <p:bldP spid="41" grpId="0"/>
      <p:bldP spid="42" grpId="0"/>
      <p:bldP spid="43" grpId="0"/>
      <p:bldP spid="44" grpId="0" animBg="1"/>
      <p:bldP spid="45" grpId="0"/>
      <p:bldP spid="46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359585" y="4583208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" name="Cube 2"/>
          <p:cNvSpPr/>
          <p:nvPr/>
        </p:nvSpPr>
        <p:spPr>
          <a:xfrm>
            <a:off x="359585" y="4087536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Cube 3"/>
          <p:cNvSpPr/>
          <p:nvPr/>
        </p:nvSpPr>
        <p:spPr>
          <a:xfrm>
            <a:off x="359585" y="3647104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Cube 4"/>
          <p:cNvSpPr/>
          <p:nvPr/>
        </p:nvSpPr>
        <p:spPr>
          <a:xfrm>
            <a:off x="359585" y="3143048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Cube 5"/>
          <p:cNvSpPr/>
          <p:nvPr/>
        </p:nvSpPr>
        <p:spPr>
          <a:xfrm>
            <a:off x="359585" y="2638992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Cube 6"/>
          <p:cNvSpPr/>
          <p:nvPr/>
        </p:nvSpPr>
        <p:spPr>
          <a:xfrm>
            <a:off x="359585" y="2134936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Cube 8"/>
          <p:cNvSpPr/>
          <p:nvPr/>
        </p:nvSpPr>
        <p:spPr>
          <a:xfrm>
            <a:off x="363327" y="1616985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Cube 9"/>
          <p:cNvSpPr/>
          <p:nvPr/>
        </p:nvSpPr>
        <p:spPr>
          <a:xfrm>
            <a:off x="359585" y="1198293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Cube 10"/>
          <p:cNvSpPr/>
          <p:nvPr/>
        </p:nvSpPr>
        <p:spPr>
          <a:xfrm>
            <a:off x="359585" y="694776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Cube 11"/>
          <p:cNvSpPr/>
          <p:nvPr/>
        </p:nvSpPr>
        <p:spPr>
          <a:xfrm>
            <a:off x="363327" y="190720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3" name="Cube 22"/>
          <p:cNvSpPr/>
          <p:nvPr/>
        </p:nvSpPr>
        <p:spPr>
          <a:xfrm>
            <a:off x="1619672" y="4583208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4" name="Rectangle 23"/>
          <p:cNvSpPr/>
          <p:nvPr/>
        </p:nvSpPr>
        <p:spPr>
          <a:xfrm>
            <a:off x="363326" y="5231280"/>
            <a:ext cx="39206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4000" dirty="0" smtClean="0"/>
              <a:t>10   +   </a:t>
            </a:r>
            <a:r>
              <a:rPr lang="en-GB" sz="4000" dirty="0" smtClean="0"/>
              <a:t>4</a:t>
            </a:r>
            <a:r>
              <a:rPr lang="sr-Latn-RS" sz="4000" dirty="0" smtClean="0"/>
              <a:t>   =  1</a:t>
            </a:r>
            <a:r>
              <a:rPr lang="sr-Cyrl-RS" sz="4000" dirty="0"/>
              <a:t>4</a:t>
            </a:r>
            <a:endParaRPr lang="sr-Latn-RS" sz="4000" dirty="0"/>
          </a:p>
        </p:txBody>
      </p:sp>
      <p:sp>
        <p:nvSpPr>
          <p:cNvPr id="25" name="Rectangle 24"/>
          <p:cNvSpPr/>
          <p:nvPr/>
        </p:nvSpPr>
        <p:spPr>
          <a:xfrm>
            <a:off x="467544" y="5939166"/>
            <a:ext cx="1944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/>
              <a:t>  </a:t>
            </a:r>
            <a:r>
              <a:rPr lang="sr-Latn-RS" sz="4000" dirty="0" smtClean="0"/>
              <a:t>1</a:t>
            </a:r>
            <a:r>
              <a:rPr lang="sr-Cyrl-RS" sz="4000" dirty="0" smtClean="0"/>
              <a:t>Д 4Ј</a:t>
            </a:r>
            <a:endParaRPr lang="sr-Latn-RS" sz="4000" dirty="0"/>
          </a:p>
        </p:txBody>
      </p:sp>
      <p:sp>
        <p:nvSpPr>
          <p:cNvPr id="26" name="Rectangle 25"/>
          <p:cNvSpPr/>
          <p:nvPr/>
        </p:nvSpPr>
        <p:spPr>
          <a:xfrm>
            <a:off x="2915816" y="838792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600" dirty="0" smtClean="0"/>
              <a:t>      </a:t>
            </a:r>
            <a:r>
              <a:rPr lang="sr-Latn-RS" sz="3600" dirty="0" smtClean="0"/>
              <a:t>1</a:t>
            </a:r>
            <a:r>
              <a:rPr lang="sr-Cyrl-RS" sz="3600" dirty="0"/>
              <a:t>4</a:t>
            </a:r>
            <a:r>
              <a:rPr lang="sr-Cyrl-RS" sz="3600" dirty="0" smtClean="0"/>
              <a:t> чита се : </a:t>
            </a:r>
            <a:r>
              <a:rPr lang="sr-Cyrl-RS" sz="3600" dirty="0" smtClean="0">
                <a:solidFill>
                  <a:srgbClr val="FF0000"/>
                </a:solidFill>
              </a:rPr>
              <a:t>четрнаест</a:t>
            </a:r>
            <a:endParaRPr lang="sr-Latn-RS" sz="36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71404" y="1846365"/>
            <a:ext cx="18950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4000" dirty="0" smtClean="0"/>
              <a:t>1</a:t>
            </a:r>
            <a:r>
              <a:rPr lang="sr-Cyrl-RS" sz="4000" dirty="0" smtClean="0"/>
              <a:t>4-4=10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851920" y="3053038"/>
            <a:ext cx="667019" cy="8280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9" name="Rectangle 28"/>
          <p:cNvSpPr/>
          <p:nvPr/>
        </p:nvSpPr>
        <p:spPr>
          <a:xfrm>
            <a:off x="3851920" y="3174696"/>
            <a:ext cx="9702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200" dirty="0" smtClean="0"/>
              <a:t>14</a:t>
            </a:r>
            <a:endParaRPr lang="sr-Latn-RS" sz="3200" dirty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4518939" y="3143048"/>
            <a:ext cx="413101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518939" y="3287064"/>
            <a:ext cx="413101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932040" y="2949885"/>
            <a:ext cx="534435" cy="5040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5" name="Rectangle 34"/>
          <p:cNvSpPr/>
          <p:nvPr/>
        </p:nvSpPr>
        <p:spPr>
          <a:xfrm>
            <a:off x="4932040" y="2932986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2800" dirty="0" smtClean="0"/>
              <a:t>10</a:t>
            </a:r>
            <a:endParaRPr lang="sr-Latn-RS" sz="2800" dirty="0"/>
          </a:p>
        </p:txBody>
      </p:sp>
      <p:sp>
        <p:nvSpPr>
          <p:cNvPr id="36" name="Rectangle 35"/>
          <p:cNvSpPr/>
          <p:nvPr/>
        </p:nvSpPr>
        <p:spPr>
          <a:xfrm>
            <a:off x="4932040" y="3539092"/>
            <a:ext cx="534435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7" name="Rectangle 36"/>
          <p:cNvSpPr/>
          <p:nvPr/>
        </p:nvSpPr>
        <p:spPr>
          <a:xfrm>
            <a:off x="5010587" y="3489239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 smtClean="0"/>
              <a:t>4</a:t>
            </a:r>
            <a:endParaRPr lang="sr-Latn-RS" sz="3200" dirty="0"/>
          </a:p>
        </p:txBody>
      </p:sp>
      <p:sp>
        <p:nvSpPr>
          <p:cNvPr id="30" name="Cube 29"/>
          <p:cNvSpPr/>
          <p:nvPr/>
        </p:nvSpPr>
        <p:spPr>
          <a:xfrm>
            <a:off x="1619672" y="4043148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2" name="Cube 31"/>
          <p:cNvSpPr/>
          <p:nvPr/>
        </p:nvSpPr>
        <p:spPr>
          <a:xfrm>
            <a:off x="1619672" y="3539092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8" name="Cube 37"/>
          <p:cNvSpPr/>
          <p:nvPr/>
        </p:nvSpPr>
        <p:spPr>
          <a:xfrm>
            <a:off x="1619672" y="3041918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39" name="Straight Connector 38"/>
          <p:cNvCxnSpPr/>
          <p:nvPr/>
        </p:nvCxnSpPr>
        <p:spPr>
          <a:xfrm>
            <a:off x="4932040" y="4907244"/>
            <a:ext cx="1728192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796136" y="4411572"/>
            <a:ext cx="0" cy="152759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132729" y="4428963"/>
            <a:ext cx="415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Д</a:t>
            </a:r>
            <a:endParaRPr lang="sr-Latn-RS" sz="2800" dirty="0"/>
          </a:p>
        </p:txBody>
      </p:sp>
      <p:sp>
        <p:nvSpPr>
          <p:cNvPr id="42" name="Rectangle 41"/>
          <p:cNvSpPr/>
          <p:nvPr/>
        </p:nvSpPr>
        <p:spPr>
          <a:xfrm>
            <a:off x="5976156" y="4428963"/>
            <a:ext cx="6840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dirty="0"/>
              <a:t>Ј</a:t>
            </a:r>
            <a:endParaRPr lang="sr-Latn-RS" sz="2800" dirty="0"/>
          </a:p>
        </p:txBody>
      </p:sp>
      <p:sp>
        <p:nvSpPr>
          <p:cNvPr id="43" name="Rectangle 42"/>
          <p:cNvSpPr/>
          <p:nvPr/>
        </p:nvSpPr>
        <p:spPr>
          <a:xfrm>
            <a:off x="5217067" y="4907244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/>
              <a:t>1</a:t>
            </a:r>
            <a:endParaRPr lang="sr-Latn-RS" sz="3200" dirty="0"/>
          </a:p>
        </p:txBody>
      </p:sp>
      <p:sp>
        <p:nvSpPr>
          <p:cNvPr id="44" name="Rectangle 43"/>
          <p:cNvSpPr/>
          <p:nvPr/>
        </p:nvSpPr>
        <p:spPr>
          <a:xfrm>
            <a:off x="5976156" y="4938892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 smtClean="0"/>
              <a:t>4</a:t>
            </a:r>
            <a:endParaRPr lang="sr-Latn-RS" sz="3200" dirty="0"/>
          </a:p>
        </p:txBody>
      </p:sp>
      <p:sp>
        <p:nvSpPr>
          <p:cNvPr id="45" name="Rounded Rectangle 44"/>
          <p:cNvSpPr/>
          <p:nvPr/>
        </p:nvSpPr>
        <p:spPr>
          <a:xfrm>
            <a:off x="5132729" y="4952183"/>
            <a:ext cx="1383487" cy="5398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6" name="Rectangle 45"/>
          <p:cNvSpPr/>
          <p:nvPr/>
        </p:nvSpPr>
        <p:spPr>
          <a:xfrm>
            <a:off x="5909960" y="5905557"/>
            <a:ext cx="606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/>
              <a:t>број</a:t>
            </a:r>
            <a:endParaRPr lang="sr-Latn-RS" dirty="0"/>
          </a:p>
        </p:txBody>
      </p:sp>
      <p:sp>
        <p:nvSpPr>
          <p:cNvPr id="47" name="Rectangle 46"/>
          <p:cNvSpPr/>
          <p:nvPr/>
        </p:nvSpPr>
        <p:spPr>
          <a:xfrm>
            <a:off x="6804248" y="4956804"/>
            <a:ext cx="10888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/>
              <a:t>ц</a:t>
            </a:r>
            <a:r>
              <a:rPr lang="sr-Cyrl-RS" dirty="0" smtClean="0"/>
              <a:t>ифра</a:t>
            </a:r>
          </a:p>
          <a:p>
            <a:r>
              <a:rPr lang="sr-Cyrl-RS" dirty="0" smtClean="0"/>
              <a:t>јединица</a:t>
            </a:r>
            <a:endParaRPr lang="sr-Latn-RS" dirty="0"/>
          </a:p>
        </p:txBody>
      </p:sp>
      <p:sp>
        <p:nvSpPr>
          <p:cNvPr id="48" name="Rectangle 47"/>
          <p:cNvSpPr/>
          <p:nvPr/>
        </p:nvSpPr>
        <p:spPr>
          <a:xfrm>
            <a:off x="4010709" y="5037435"/>
            <a:ext cx="1088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/>
              <a:t>ц</a:t>
            </a:r>
            <a:r>
              <a:rPr lang="sr-Cyrl-RS" dirty="0" smtClean="0"/>
              <a:t>ифра</a:t>
            </a:r>
          </a:p>
          <a:p>
            <a:r>
              <a:rPr lang="sr-Cyrl-RS" dirty="0" smtClean="0"/>
              <a:t>десетица</a:t>
            </a:r>
            <a:endParaRPr lang="sr-Latn-RS" dirty="0"/>
          </a:p>
        </p:txBody>
      </p:sp>
      <p:cxnSp>
        <p:nvCxnSpPr>
          <p:cNvPr id="49" name="Straight Arrow Connector 48"/>
          <p:cNvCxnSpPr>
            <a:stCxn id="45" idx="1"/>
          </p:cNvCxnSpPr>
          <p:nvPr/>
        </p:nvCxnSpPr>
        <p:spPr>
          <a:xfrm flipH="1">
            <a:off x="4725489" y="5222101"/>
            <a:ext cx="407240" cy="138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5" idx="3"/>
          </p:cNvCxnSpPr>
          <p:nvPr/>
        </p:nvCxnSpPr>
        <p:spPr>
          <a:xfrm>
            <a:off x="6516216" y="5222101"/>
            <a:ext cx="432048" cy="57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924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00"/>
                            </p:stCondLst>
                            <p:childTnLst>
                              <p:par>
                                <p:cTn id="80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2000"/>
                            </p:stCondLst>
                            <p:childTnLst>
                              <p:par>
                                <p:cTn id="86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7000"/>
                            </p:stCondLst>
                            <p:childTnLst>
                              <p:par>
                                <p:cTn id="9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8000"/>
                            </p:stCondLst>
                            <p:childTnLst>
                              <p:par>
                                <p:cTn id="98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4000"/>
                            </p:stCondLst>
                            <p:childTnLst>
                              <p:par>
                                <p:cTn id="1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5000"/>
                            </p:stCondLst>
                            <p:childTnLst>
                              <p:par>
                                <p:cTn id="1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7000"/>
                            </p:stCondLst>
                            <p:childTnLst>
                              <p:par>
                                <p:cTn id="1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23" grpId="0" animBg="1"/>
      <p:bldP spid="28" grpId="0" animBg="1"/>
      <p:bldP spid="29" grpId="0"/>
      <p:bldP spid="34" grpId="0" animBg="1"/>
      <p:bldP spid="35" grpId="0"/>
      <p:bldP spid="36" grpId="0" animBg="1"/>
      <p:bldP spid="30" grpId="0" animBg="1"/>
      <p:bldP spid="32" grpId="0" animBg="1"/>
      <p:bldP spid="38" grpId="0" animBg="1"/>
      <p:bldP spid="41" grpId="0"/>
      <p:bldP spid="42" grpId="0"/>
      <p:bldP spid="43" grpId="0"/>
      <p:bldP spid="44" grpId="0"/>
      <p:bldP spid="45" grpId="0" animBg="1"/>
      <p:bldP spid="4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359585" y="4583208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" name="Cube 2"/>
          <p:cNvSpPr/>
          <p:nvPr/>
        </p:nvSpPr>
        <p:spPr>
          <a:xfrm>
            <a:off x="359585" y="4087536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Cube 3"/>
          <p:cNvSpPr/>
          <p:nvPr/>
        </p:nvSpPr>
        <p:spPr>
          <a:xfrm>
            <a:off x="359585" y="3647104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Cube 4"/>
          <p:cNvSpPr/>
          <p:nvPr/>
        </p:nvSpPr>
        <p:spPr>
          <a:xfrm>
            <a:off x="359585" y="3143048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Cube 5"/>
          <p:cNvSpPr/>
          <p:nvPr/>
        </p:nvSpPr>
        <p:spPr>
          <a:xfrm>
            <a:off x="359585" y="2638992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Cube 6"/>
          <p:cNvSpPr/>
          <p:nvPr/>
        </p:nvSpPr>
        <p:spPr>
          <a:xfrm>
            <a:off x="359585" y="2134936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Cube 8"/>
          <p:cNvSpPr/>
          <p:nvPr/>
        </p:nvSpPr>
        <p:spPr>
          <a:xfrm>
            <a:off x="363327" y="1616985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Cube 9"/>
          <p:cNvSpPr/>
          <p:nvPr/>
        </p:nvSpPr>
        <p:spPr>
          <a:xfrm>
            <a:off x="359585" y="1198293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Cube 10"/>
          <p:cNvSpPr/>
          <p:nvPr/>
        </p:nvSpPr>
        <p:spPr>
          <a:xfrm>
            <a:off x="359585" y="694776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Cube 11"/>
          <p:cNvSpPr/>
          <p:nvPr/>
        </p:nvSpPr>
        <p:spPr>
          <a:xfrm>
            <a:off x="363327" y="190720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3" name="Cube 22"/>
          <p:cNvSpPr/>
          <p:nvPr/>
        </p:nvSpPr>
        <p:spPr>
          <a:xfrm>
            <a:off x="1619672" y="4583208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4" name="Rectangle 23"/>
          <p:cNvSpPr/>
          <p:nvPr/>
        </p:nvSpPr>
        <p:spPr>
          <a:xfrm>
            <a:off x="363326" y="5231280"/>
            <a:ext cx="39206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4000" dirty="0" smtClean="0"/>
              <a:t>10   +   </a:t>
            </a:r>
            <a:r>
              <a:rPr lang="sr-Cyrl-RS" sz="4000" dirty="0"/>
              <a:t>5</a:t>
            </a:r>
            <a:r>
              <a:rPr lang="sr-Latn-RS" sz="4000" dirty="0" smtClean="0"/>
              <a:t>  =  1</a:t>
            </a:r>
            <a:r>
              <a:rPr lang="sr-Cyrl-RS" sz="4000" dirty="0" smtClean="0"/>
              <a:t>5</a:t>
            </a:r>
            <a:endParaRPr lang="sr-Latn-RS" sz="4000" dirty="0"/>
          </a:p>
        </p:txBody>
      </p:sp>
      <p:sp>
        <p:nvSpPr>
          <p:cNvPr id="25" name="Rectangle 24"/>
          <p:cNvSpPr/>
          <p:nvPr/>
        </p:nvSpPr>
        <p:spPr>
          <a:xfrm>
            <a:off x="467544" y="5939166"/>
            <a:ext cx="1944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/>
              <a:t>   </a:t>
            </a:r>
            <a:r>
              <a:rPr lang="sr-Latn-RS" sz="4000" dirty="0" smtClean="0"/>
              <a:t>1</a:t>
            </a:r>
            <a:r>
              <a:rPr lang="sr-Cyrl-RS" sz="4000" dirty="0" smtClean="0"/>
              <a:t>Д 5Ј</a:t>
            </a:r>
            <a:endParaRPr lang="sr-Latn-RS" sz="4000" dirty="0"/>
          </a:p>
        </p:txBody>
      </p:sp>
      <p:sp>
        <p:nvSpPr>
          <p:cNvPr id="26" name="Rectangle 25"/>
          <p:cNvSpPr/>
          <p:nvPr/>
        </p:nvSpPr>
        <p:spPr>
          <a:xfrm>
            <a:off x="2915816" y="838792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600" dirty="0" smtClean="0"/>
              <a:t>      </a:t>
            </a:r>
            <a:r>
              <a:rPr lang="sr-Latn-RS" sz="3600" dirty="0" smtClean="0"/>
              <a:t>1</a:t>
            </a:r>
            <a:r>
              <a:rPr lang="sr-Cyrl-RS" sz="3600" dirty="0" smtClean="0"/>
              <a:t>5 чита се : </a:t>
            </a:r>
            <a:r>
              <a:rPr lang="sr-Cyrl-RS" sz="3600" dirty="0" smtClean="0">
                <a:solidFill>
                  <a:srgbClr val="FF0000"/>
                </a:solidFill>
              </a:rPr>
              <a:t>петнаест</a:t>
            </a:r>
            <a:endParaRPr lang="sr-Latn-RS" sz="36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71404" y="1846365"/>
            <a:ext cx="18950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4000" dirty="0" smtClean="0"/>
              <a:t>1</a:t>
            </a:r>
            <a:r>
              <a:rPr lang="sr-Cyrl-RS" sz="4000" dirty="0" smtClean="0"/>
              <a:t>5-5=10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851920" y="3053038"/>
            <a:ext cx="667019" cy="8280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9" name="Rectangle 28"/>
          <p:cNvSpPr/>
          <p:nvPr/>
        </p:nvSpPr>
        <p:spPr>
          <a:xfrm>
            <a:off x="3851920" y="3174696"/>
            <a:ext cx="9702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200" dirty="0" smtClean="0"/>
              <a:t>15</a:t>
            </a:r>
            <a:endParaRPr lang="sr-Latn-RS" sz="3200" dirty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4518939" y="3143048"/>
            <a:ext cx="413101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518939" y="3287064"/>
            <a:ext cx="413101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932040" y="2949885"/>
            <a:ext cx="534435" cy="5040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5" name="Rectangle 34"/>
          <p:cNvSpPr/>
          <p:nvPr/>
        </p:nvSpPr>
        <p:spPr>
          <a:xfrm>
            <a:off x="4932040" y="2932986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2800" dirty="0" smtClean="0"/>
              <a:t>10</a:t>
            </a:r>
            <a:endParaRPr lang="sr-Latn-RS" sz="2800" dirty="0"/>
          </a:p>
        </p:txBody>
      </p:sp>
      <p:sp>
        <p:nvSpPr>
          <p:cNvPr id="36" name="Rectangle 35"/>
          <p:cNvSpPr/>
          <p:nvPr/>
        </p:nvSpPr>
        <p:spPr>
          <a:xfrm>
            <a:off x="4932040" y="3539092"/>
            <a:ext cx="534435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7" name="Rectangle 36"/>
          <p:cNvSpPr/>
          <p:nvPr/>
        </p:nvSpPr>
        <p:spPr>
          <a:xfrm>
            <a:off x="5010587" y="3489239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/>
              <a:t>5</a:t>
            </a:r>
            <a:endParaRPr lang="sr-Latn-RS" sz="3200" dirty="0"/>
          </a:p>
        </p:txBody>
      </p:sp>
      <p:sp>
        <p:nvSpPr>
          <p:cNvPr id="30" name="Cube 29"/>
          <p:cNvSpPr/>
          <p:nvPr/>
        </p:nvSpPr>
        <p:spPr>
          <a:xfrm>
            <a:off x="1619672" y="4043148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2" name="Cube 31"/>
          <p:cNvSpPr/>
          <p:nvPr/>
        </p:nvSpPr>
        <p:spPr>
          <a:xfrm>
            <a:off x="1619672" y="3539092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8" name="Cube 37"/>
          <p:cNvSpPr/>
          <p:nvPr/>
        </p:nvSpPr>
        <p:spPr>
          <a:xfrm>
            <a:off x="1619672" y="3041918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9" name="Cube 38"/>
          <p:cNvSpPr/>
          <p:nvPr/>
        </p:nvSpPr>
        <p:spPr>
          <a:xfrm>
            <a:off x="1619672" y="2526624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932040" y="4907244"/>
            <a:ext cx="1728192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796136" y="4411572"/>
            <a:ext cx="0" cy="152759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5132729" y="4428963"/>
            <a:ext cx="415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Д</a:t>
            </a:r>
            <a:endParaRPr lang="sr-Latn-RS" sz="2800" dirty="0"/>
          </a:p>
        </p:txBody>
      </p:sp>
      <p:sp>
        <p:nvSpPr>
          <p:cNvPr id="43" name="Rectangle 42"/>
          <p:cNvSpPr/>
          <p:nvPr/>
        </p:nvSpPr>
        <p:spPr>
          <a:xfrm>
            <a:off x="5976156" y="4428963"/>
            <a:ext cx="6840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dirty="0"/>
              <a:t>Ј</a:t>
            </a:r>
            <a:endParaRPr lang="sr-Latn-RS" sz="2800" dirty="0"/>
          </a:p>
        </p:txBody>
      </p:sp>
      <p:sp>
        <p:nvSpPr>
          <p:cNvPr id="44" name="Rectangle 43"/>
          <p:cNvSpPr/>
          <p:nvPr/>
        </p:nvSpPr>
        <p:spPr>
          <a:xfrm>
            <a:off x="5217067" y="4907244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/>
              <a:t>1</a:t>
            </a:r>
            <a:endParaRPr lang="sr-Latn-RS" sz="3200" dirty="0"/>
          </a:p>
        </p:txBody>
      </p:sp>
      <p:sp>
        <p:nvSpPr>
          <p:cNvPr id="45" name="Rectangle 44"/>
          <p:cNvSpPr/>
          <p:nvPr/>
        </p:nvSpPr>
        <p:spPr>
          <a:xfrm>
            <a:off x="5976156" y="4938892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 smtClean="0"/>
              <a:t>5</a:t>
            </a:r>
            <a:endParaRPr lang="sr-Latn-RS" sz="3200" dirty="0"/>
          </a:p>
        </p:txBody>
      </p:sp>
      <p:sp>
        <p:nvSpPr>
          <p:cNvPr id="46" name="Rounded Rectangle 45"/>
          <p:cNvSpPr/>
          <p:nvPr/>
        </p:nvSpPr>
        <p:spPr>
          <a:xfrm>
            <a:off x="5132729" y="4952183"/>
            <a:ext cx="1383487" cy="5398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7" name="Rectangle 46"/>
          <p:cNvSpPr/>
          <p:nvPr/>
        </p:nvSpPr>
        <p:spPr>
          <a:xfrm>
            <a:off x="5909960" y="5905557"/>
            <a:ext cx="606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/>
              <a:t>број</a:t>
            </a:r>
            <a:endParaRPr lang="sr-Latn-RS" dirty="0"/>
          </a:p>
        </p:txBody>
      </p:sp>
      <p:sp>
        <p:nvSpPr>
          <p:cNvPr id="48" name="Rectangle 47"/>
          <p:cNvSpPr/>
          <p:nvPr/>
        </p:nvSpPr>
        <p:spPr>
          <a:xfrm>
            <a:off x="6804248" y="4956804"/>
            <a:ext cx="10888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/>
              <a:t>ц</a:t>
            </a:r>
            <a:r>
              <a:rPr lang="sr-Cyrl-RS" dirty="0" smtClean="0"/>
              <a:t>ифра</a:t>
            </a:r>
          </a:p>
          <a:p>
            <a:r>
              <a:rPr lang="sr-Cyrl-RS" dirty="0" smtClean="0"/>
              <a:t>јединица</a:t>
            </a:r>
            <a:endParaRPr lang="sr-Latn-RS" dirty="0"/>
          </a:p>
        </p:txBody>
      </p:sp>
      <p:sp>
        <p:nvSpPr>
          <p:cNvPr id="49" name="Rectangle 48"/>
          <p:cNvSpPr/>
          <p:nvPr/>
        </p:nvSpPr>
        <p:spPr>
          <a:xfrm>
            <a:off x="4010709" y="5037435"/>
            <a:ext cx="1088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/>
              <a:t>ц</a:t>
            </a:r>
            <a:r>
              <a:rPr lang="sr-Cyrl-RS" dirty="0" smtClean="0"/>
              <a:t>ифра</a:t>
            </a:r>
          </a:p>
          <a:p>
            <a:r>
              <a:rPr lang="sr-Cyrl-RS" dirty="0" smtClean="0"/>
              <a:t>десетица</a:t>
            </a:r>
            <a:endParaRPr lang="sr-Latn-RS" dirty="0"/>
          </a:p>
        </p:txBody>
      </p:sp>
      <p:cxnSp>
        <p:nvCxnSpPr>
          <p:cNvPr id="50" name="Straight Arrow Connector 49"/>
          <p:cNvCxnSpPr>
            <a:stCxn id="46" idx="1"/>
          </p:cNvCxnSpPr>
          <p:nvPr/>
        </p:nvCxnSpPr>
        <p:spPr>
          <a:xfrm flipH="1">
            <a:off x="4725489" y="5222101"/>
            <a:ext cx="407240" cy="138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6" idx="3"/>
          </p:cNvCxnSpPr>
          <p:nvPr/>
        </p:nvCxnSpPr>
        <p:spPr>
          <a:xfrm>
            <a:off x="6516216" y="5222101"/>
            <a:ext cx="432048" cy="57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47" idx="0"/>
          </p:cNvCxnSpPr>
          <p:nvPr/>
        </p:nvCxnSpPr>
        <p:spPr>
          <a:xfrm>
            <a:off x="5857690" y="5378454"/>
            <a:ext cx="355398" cy="5271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96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0"/>
                            </p:stCondLst>
                            <p:childTnLst>
                              <p:par>
                                <p:cTn id="86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000"/>
                            </p:stCondLst>
                            <p:childTnLst>
                              <p:par>
                                <p:cTn id="92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4000"/>
                            </p:stCondLst>
                            <p:childTnLst>
                              <p:par>
                                <p:cTn id="9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4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1000"/>
                            </p:stCondLst>
                            <p:childTnLst>
                              <p:par>
                                <p:cTn id="150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56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0000"/>
                            </p:stCondLst>
                            <p:childTnLst>
                              <p:par>
                                <p:cTn id="16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23" grpId="0" animBg="1"/>
      <p:bldP spid="28" grpId="0" animBg="1"/>
      <p:bldP spid="29" grpId="0"/>
      <p:bldP spid="34" grpId="0" animBg="1"/>
      <p:bldP spid="35" grpId="0"/>
      <p:bldP spid="36" grpId="0" animBg="1"/>
      <p:bldP spid="37" grpId="0"/>
      <p:bldP spid="30" grpId="0" animBg="1"/>
      <p:bldP spid="32" grpId="0" animBg="1"/>
      <p:bldP spid="38" grpId="0" animBg="1"/>
      <p:bldP spid="39" grpId="0" animBg="1"/>
      <p:bldP spid="42" grpId="0"/>
      <p:bldP spid="43" grpId="0"/>
      <p:bldP spid="44" grpId="0"/>
      <p:bldP spid="45" grpId="0"/>
      <p:bldP spid="46" grpId="0" animBg="1"/>
      <p:bldP spid="47" grpId="0"/>
      <p:bldP spid="48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359585" y="4583208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" name="Cube 2"/>
          <p:cNvSpPr/>
          <p:nvPr/>
        </p:nvSpPr>
        <p:spPr>
          <a:xfrm>
            <a:off x="359585" y="4087536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Cube 3"/>
          <p:cNvSpPr/>
          <p:nvPr/>
        </p:nvSpPr>
        <p:spPr>
          <a:xfrm>
            <a:off x="359585" y="3647104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Cube 4"/>
          <p:cNvSpPr/>
          <p:nvPr/>
        </p:nvSpPr>
        <p:spPr>
          <a:xfrm>
            <a:off x="359585" y="3143048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Cube 5"/>
          <p:cNvSpPr/>
          <p:nvPr/>
        </p:nvSpPr>
        <p:spPr>
          <a:xfrm>
            <a:off x="359585" y="2638992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Cube 6"/>
          <p:cNvSpPr/>
          <p:nvPr/>
        </p:nvSpPr>
        <p:spPr>
          <a:xfrm>
            <a:off x="359585" y="2134936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Cube 8"/>
          <p:cNvSpPr/>
          <p:nvPr/>
        </p:nvSpPr>
        <p:spPr>
          <a:xfrm>
            <a:off x="363327" y="1616985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Cube 9"/>
          <p:cNvSpPr/>
          <p:nvPr/>
        </p:nvSpPr>
        <p:spPr>
          <a:xfrm>
            <a:off x="359585" y="1198293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Cube 10"/>
          <p:cNvSpPr/>
          <p:nvPr/>
        </p:nvSpPr>
        <p:spPr>
          <a:xfrm>
            <a:off x="359585" y="694776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Cube 11"/>
          <p:cNvSpPr/>
          <p:nvPr/>
        </p:nvSpPr>
        <p:spPr>
          <a:xfrm>
            <a:off x="363327" y="190720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3" name="Cube 22"/>
          <p:cNvSpPr/>
          <p:nvPr/>
        </p:nvSpPr>
        <p:spPr>
          <a:xfrm>
            <a:off x="1619672" y="4583208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4" name="Rectangle 23"/>
          <p:cNvSpPr/>
          <p:nvPr/>
        </p:nvSpPr>
        <p:spPr>
          <a:xfrm>
            <a:off x="363326" y="5231280"/>
            <a:ext cx="39206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4000" dirty="0" smtClean="0"/>
              <a:t>10   +   </a:t>
            </a:r>
            <a:r>
              <a:rPr lang="sr-Latn-RS" sz="4000" dirty="0"/>
              <a:t>6</a:t>
            </a:r>
            <a:r>
              <a:rPr lang="sr-Latn-RS" sz="4000" dirty="0" smtClean="0"/>
              <a:t>  =  1</a:t>
            </a:r>
            <a:r>
              <a:rPr lang="sr-Latn-RS" sz="4000" dirty="0"/>
              <a:t>6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67544" y="5939166"/>
            <a:ext cx="1944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/>
              <a:t>  </a:t>
            </a:r>
            <a:r>
              <a:rPr lang="sr-Latn-RS" sz="4000" dirty="0" smtClean="0"/>
              <a:t>1</a:t>
            </a:r>
            <a:r>
              <a:rPr lang="sr-Cyrl-RS" sz="4000" dirty="0" smtClean="0"/>
              <a:t>Д </a:t>
            </a:r>
            <a:r>
              <a:rPr lang="sr-Latn-RS" sz="4000" dirty="0" smtClean="0"/>
              <a:t>6</a:t>
            </a:r>
            <a:r>
              <a:rPr lang="sr-Cyrl-RS" sz="4000" dirty="0" smtClean="0"/>
              <a:t>Ј</a:t>
            </a:r>
            <a:endParaRPr lang="sr-Latn-RS" sz="4000" dirty="0"/>
          </a:p>
        </p:txBody>
      </p:sp>
      <p:sp>
        <p:nvSpPr>
          <p:cNvPr id="26" name="Rectangle 25"/>
          <p:cNvSpPr/>
          <p:nvPr/>
        </p:nvSpPr>
        <p:spPr>
          <a:xfrm>
            <a:off x="2915816" y="838792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600" dirty="0" smtClean="0"/>
              <a:t>      </a:t>
            </a:r>
            <a:r>
              <a:rPr lang="sr-Latn-RS" sz="3600" dirty="0" smtClean="0"/>
              <a:t>1</a:t>
            </a:r>
            <a:r>
              <a:rPr lang="sr-Cyrl-RS" sz="3600" dirty="0" smtClean="0"/>
              <a:t>6 чита се : </a:t>
            </a:r>
            <a:r>
              <a:rPr lang="sr-Cyrl-RS" sz="3600" dirty="0" smtClean="0">
                <a:solidFill>
                  <a:srgbClr val="FF0000"/>
                </a:solidFill>
              </a:rPr>
              <a:t>шеснаест</a:t>
            </a:r>
            <a:endParaRPr lang="sr-Latn-RS" sz="36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71404" y="1846365"/>
            <a:ext cx="18950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4000" dirty="0" smtClean="0"/>
              <a:t>1</a:t>
            </a:r>
            <a:r>
              <a:rPr lang="sr-Cyrl-RS" sz="4000" dirty="0" smtClean="0"/>
              <a:t>6-6=10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851920" y="3053038"/>
            <a:ext cx="667019" cy="8280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9" name="Rectangle 28"/>
          <p:cNvSpPr/>
          <p:nvPr/>
        </p:nvSpPr>
        <p:spPr>
          <a:xfrm>
            <a:off x="3851920" y="3174696"/>
            <a:ext cx="9702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200" dirty="0" smtClean="0"/>
              <a:t>16</a:t>
            </a:r>
            <a:endParaRPr lang="sr-Latn-RS" sz="3200" dirty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4518939" y="3143048"/>
            <a:ext cx="413101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518939" y="3287064"/>
            <a:ext cx="413101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932040" y="2949885"/>
            <a:ext cx="534435" cy="5040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5" name="Rectangle 34"/>
          <p:cNvSpPr/>
          <p:nvPr/>
        </p:nvSpPr>
        <p:spPr>
          <a:xfrm>
            <a:off x="4932040" y="2932986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2800" dirty="0" smtClean="0"/>
              <a:t>10</a:t>
            </a:r>
            <a:endParaRPr lang="sr-Latn-RS" sz="2800" dirty="0"/>
          </a:p>
        </p:txBody>
      </p:sp>
      <p:sp>
        <p:nvSpPr>
          <p:cNvPr id="36" name="Rectangle 35"/>
          <p:cNvSpPr/>
          <p:nvPr/>
        </p:nvSpPr>
        <p:spPr>
          <a:xfrm>
            <a:off x="4932040" y="3539092"/>
            <a:ext cx="534435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7" name="Rectangle 36"/>
          <p:cNvSpPr/>
          <p:nvPr/>
        </p:nvSpPr>
        <p:spPr>
          <a:xfrm>
            <a:off x="5010587" y="3489239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/>
              <a:t>6</a:t>
            </a:r>
            <a:endParaRPr lang="sr-Latn-RS" sz="3200" dirty="0"/>
          </a:p>
        </p:txBody>
      </p:sp>
      <p:sp>
        <p:nvSpPr>
          <p:cNvPr id="30" name="Cube 29"/>
          <p:cNvSpPr/>
          <p:nvPr/>
        </p:nvSpPr>
        <p:spPr>
          <a:xfrm>
            <a:off x="1619672" y="4087535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2" name="Cube 31"/>
          <p:cNvSpPr/>
          <p:nvPr/>
        </p:nvSpPr>
        <p:spPr>
          <a:xfrm>
            <a:off x="1619672" y="3561687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8" name="Cube 37"/>
          <p:cNvSpPr/>
          <p:nvPr/>
        </p:nvSpPr>
        <p:spPr>
          <a:xfrm>
            <a:off x="1619672" y="3041918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9" name="Cube 38"/>
          <p:cNvSpPr/>
          <p:nvPr/>
        </p:nvSpPr>
        <p:spPr>
          <a:xfrm>
            <a:off x="1619672" y="2526624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932040" y="4707809"/>
            <a:ext cx="1728192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796136" y="4099585"/>
            <a:ext cx="0" cy="152759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5085303" y="3996073"/>
            <a:ext cx="5806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4800" dirty="0" smtClean="0"/>
              <a:t>Д</a:t>
            </a:r>
            <a:endParaRPr lang="sr-Latn-RS" sz="4800" dirty="0"/>
          </a:p>
        </p:txBody>
      </p:sp>
      <p:sp>
        <p:nvSpPr>
          <p:cNvPr id="43" name="Rectangle 42"/>
          <p:cNvSpPr/>
          <p:nvPr/>
        </p:nvSpPr>
        <p:spPr>
          <a:xfrm>
            <a:off x="5909960" y="4032385"/>
            <a:ext cx="6840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4800" dirty="0"/>
              <a:t>Ј</a:t>
            </a:r>
            <a:endParaRPr lang="sr-Latn-RS" sz="4800" dirty="0"/>
          </a:p>
        </p:txBody>
      </p:sp>
      <p:sp>
        <p:nvSpPr>
          <p:cNvPr id="44" name="Rectangle 43"/>
          <p:cNvSpPr/>
          <p:nvPr/>
        </p:nvSpPr>
        <p:spPr>
          <a:xfrm>
            <a:off x="5254719" y="4714269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6000" dirty="0"/>
              <a:t>1</a:t>
            </a:r>
            <a:endParaRPr lang="sr-Latn-RS" sz="6000" dirty="0"/>
          </a:p>
        </p:txBody>
      </p:sp>
      <p:sp>
        <p:nvSpPr>
          <p:cNvPr id="45" name="Rectangle 44"/>
          <p:cNvSpPr/>
          <p:nvPr/>
        </p:nvSpPr>
        <p:spPr>
          <a:xfrm>
            <a:off x="5838051" y="4775352"/>
            <a:ext cx="4820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6000" dirty="0"/>
              <a:t>6</a:t>
            </a:r>
            <a:endParaRPr lang="sr-Latn-RS" sz="6000" dirty="0"/>
          </a:p>
        </p:txBody>
      </p:sp>
      <p:sp>
        <p:nvSpPr>
          <p:cNvPr id="46" name="Rounded Rectangle 45"/>
          <p:cNvSpPr/>
          <p:nvPr/>
        </p:nvSpPr>
        <p:spPr>
          <a:xfrm>
            <a:off x="5199257" y="4910227"/>
            <a:ext cx="1383487" cy="67499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7" name="Rectangle 46"/>
          <p:cNvSpPr/>
          <p:nvPr/>
        </p:nvSpPr>
        <p:spPr>
          <a:xfrm>
            <a:off x="5796136" y="5729932"/>
            <a:ext cx="10262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600" dirty="0" smtClean="0"/>
              <a:t>број</a:t>
            </a:r>
            <a:endParaRPr lang="sr-Latn-RS" sz="3600" dirty="0"/>
          </a:p>
        </p:txBody>
      </p:sp>
      <p:sp>
        <p:nvSpPr>
          <p:cNvPr id="48" name="Rectangle 47"/>
          <p:cNvSpPr/>
          <p:nvPr/>
        </p:nvSpPr>
        <p:spPr>
          <a:xfrm>
            <a:off x="6804248" y="4956804"/>
            <a:ext cx="159037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/>
              <a:t>ц</a:t>
            </a:r>
            <a:r>
              <a:rPr lang="sr-Cyrl-RS" sz="2800" dirty="0" smtClean="0"/>
              <a:t>ифра</a:t>
            </a:r>
          </a:p>
          <a:p>
            <a:r>
              <a:rPr lang="sr-Cyrl-RS" sz="2800" dirty="0" smtClean="0"/>
              <a:t>јединица</a:t>
            </a:r>
            <a:endParaRPr lang="sr-Latn-RS" sz="2800" dirty="0"/>
          </a:p>
        </p:txBody>
      </p:sp>
      <p:sp>
        <p:nvSpPr>
          <p:cNvPr id="49" name="Rectangle 48"/>
          <p:cNvSpPr/>
          <p:nvPr/>
        </p:nvSpPr>
        <p:spPr>
          <a:xfrm>
            <a:off x="3788249" y="5108169"/>
            <a:ext cx="158735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/>
              <a:t>ц</a:t>
            </a:r>
            <a:r>
              <a:rPr lang="sr-Cyrl-RS" sz="2800" dirty="0" smtClean="0"/>
              <a:t>ифра</a:t>
            </a:r>
          </a:p>
          <a:p>
            <a:r>
              <a:rPr lang="sr-Cyrl-RS" sz="2800" dirty="0" smtClean="0"/>
              <a:t>десетица</a:t>
            </a:r>
            <a:endParaRPr lang="sr-Latn-RS" sz="2800" dirty="0"/>
          </a:p>
        </p:txBody>
      </p:sp>
      <p:cxnSp>
        <p:nvCxnSpPr>
          <p:cNvPr id="50" name="Straight Arrow Connector 49"/>
          <p:cNvCxnSpPr>
            <a:stCxn id="46" idx="1"/>
          </p:cNvCxnSpPr>
          <p:nvPr/>
        </p:nvCxnSpPr>
        <p:spPr>
          <a:xfrm flipH="1">
            <a:off x="4792017" y="5247725"/>
            <a:ext cx="407240" cy="70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6" idx="3"/>
          </p:cNvCxnSpPr>
          <p:nvPr/>
        </p:nvCxnSpPr>
        <p:spPr>
          <a:xfrm flipV="1">
            <a:off x="6582744" y="5238013"/>
            <a:ext cx="432048" cy="9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ube 51"/>
          <p:cNvSpPr/>
          <p:nvPr/>
        </p:nvSpPr>
        <p:spPr>
          <a:xfrm>
            <a:off x="1619672" y="1997637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838051" y="5491405"/>
            <a:ext cx="307225" cy="4770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13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0"/>
                            </p:stCondLst>
                            <p:childTnLst>
                              <p:par>
                                <p:cTn id="8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000"/>
                            </p:stCondLst>
                            <p:childTnLst>
                              <p:par>
                                <p:cTn id="92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2000"/>
                            </p:stCondLst>
                            <p:childTnLst>
                              <p:par>
                                <p:cTn id="98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3000"/>
                            </p:stCondLst>
                            <p:childTnLst>
                              <p:par>
                                <p:cTn id="1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4000"/>
                            </p:stCondLst>
                            <p:childTnLst>
                              <p:par>
                                <p:cTn id="142" presetID="42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8500"/>
                            </p:stCondLst>
                            <p:childTnLst>
                              <p:par>
                                <p:cTn id="148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1500"/>
                            </p:stCondLst>
                            <p:childTnLst>
                              <p:par>
                                <p:cTn id="159" presetID="42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6000"/>
                            </p:stCondLst>
                            <p:childTnLst>
                              <p:par>
                                <p:cTn id="165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9000"/>
                            </p:stCondLst>
                            <p:childTnLst>
                              <p:par>
                                <p:cTn id="1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23" grpId="0" animBg="1"/>
      <p:bldP spid="28" grpId="0" animBg="1"/>
      <p:bldP spid="29" grpId="0"/>
      <p:bldP spid="34" grpId="0" animBg="1"/>
      <p:bldP spid="35" grpId="0"/>
      <p:bldP spid="36" grpId="0" animBg="1"/>
      <p:bldP spid="37" grpId="0"/>
      <p:bldP spid="30" grpId="0" animBg="1"/>
      <p:bldP spid="32" grpId="0" animBg="1"/>
      <p:bldP spid="38" grpId="0" animBg="1"/>
      <p:bldP spid="39" grpId="0" animBg="1"/>
      <p:bldP spid="42" grpId="0"/>
      <p:bldP spid="43" grpId="0"/>
      <p:bldP spid="44" grpId="0"/>
      <p:bldP spid="45" grpId="0"/>
      <p:bldP spid="46" grpId="0" animBg="1"/>
      <p:bldP spid="47" grpId="0"/>
      <p:bldP spid="48" grpId="0"/>
      <p:bldP spid="49" grpId="0"/>
      <p:bldP spid="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359585" y="4583208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" name="Cube 2"/>
          <p:cNvSpPr/>
          <p:nvPr/>
        </p:nvSpPr>
        <p:spPr>
          <a:xfrm>
            <a:off x="359585" y="4087536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Cube 3"/>
          <p:cNvSpPr/>
          <p:nvPr/>
        </p:nvSpPr>
        <p:spPr>
          <a:xfrm>
            <a:off x="359585" y="3647104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Cube 4"/>
          <p:cNvSpPr/>
          <p:nvPr/>
        </p:nvSpPr>
        <p:spPr>
          <a:xfrm>
            <a:off x="359585" y="3143048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Cube 5"/>
          <p:cNvSpPr/>
          <p:nvPr/>
        </p:nvSpPr>
        <p:spPr>
          <a:xfrm>
            <a:off x="359585" y="2638992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Cube 6"/>
          <p:cNvSpPr/>
          <p:nvPr/>
        </p:nvSpPr>
        <p:spPr>
          <a:xfrm>
            <a:off x="359585" y="2134936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Cube 8"/>
          <p:cNvSpPr/>
          <p:nvPr/>
        </p:nvSpPr>
        <p:spPr>
          <a:xfrm>
            <a:off x="363327" y="1616985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Cube 9"/>
          <p:cNvSpPr/>
          <p:nvPr/>
        </p:nvSpPr>
        <p:spPr>
          <a:xfrm>
            <a:off x="359585" y="1198293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Cube 10"/>
          <p:cNvSpPr/>
          <p:nvPr/>
        </p:nvSpPr>
        <p:spPr>
          <a:xfrm>
            <a:off x="359585" y="694776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Cube 11"/>
          <p:cNvSpPr/>
          <p:nvPr/>
        </p:nvSpPr>
        <p:spPr>
          <a:xfrm>
            <a:off x="363327" y="190720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3" name="Cube 22"/>
          <p:cNvSpPr/>
          <p:nvPr/>
        </p:nvSpPr>
        <p:spPr>
          <a:xfrm>
            <a:off x="1619672" y="4583208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4" name="Rectangle 23"/>
          <p:cNvSpPr/>
          <p:nvPr/>
        </p:nvSpPr>
        <p:spPr>
          <a:xfrm>
            <a:off x="363326" y="5231280"/>
            <a:ext cx="39206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4000" dirty="0" smtClean="0"/>
              <a:t>10   +   </a:t>
            </a:r>
            <a:r>
              <a:rPr lang="sr-Cyrl-RS" sz="4000" dirty="0"/>
              <a:t>7</a:t>
            </a:r>
            <a:r>
              <a:rPr lang="sr-Latn-RS" sz="4000" dirty="0" smtClean="0"/>
              <a:t>  =  1</a:t>
            </a:r>
            <a:r>
              <a:rPr lang="sr-Cyrl-RS" sz="4000" dirty="0" smtClean="0"/>
              <a:t>7</a:t>
            </a:r>
            <a:endParaRPr lang="sr-Latn-RS" sz="4000" dirty="0"/>
          </a:p>
        </p:txBody>
      </p:sp>
      <p:sp>
        <p:nvSpPr>
          <p:cNvPr id="25" name="Rectangle 24"/>
          <p:cNvSpPr/>
          <p:nvPr/>
        </p:nvSpPr>
        <p:spPr>
          <a:xfrm>
            <a:off x="467544" y="5939166"/>
            <a:ext cx="1944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4000" dirty="0" smtClean="0"/>
              <a:t>1</a:t>
            </a:r>
            <a:r>
              <a:rPr lang="sr-Cyrl-RS" sz="4000" dirty="0" smtClean="0"/>
              <a:t>Д </a:t>
            </a:r>
            <a:r>
              <a:rPr lang="sr-Cyrl-RS" sz="4000" dirty="0"/>
              <a:t>7</a:t>
            </a:r>
            <a:r>
              <a:rPr lang="sr-Cyrl-RS" sz="4000" dirty="0" smtClean="0"/>
              <a:t>Ј</a:t>
            </a:r>
            <a:endParaRPr lang="sr-Latn-RS" sz="4000" dirty="0"/>
          </a:p>
        </p:txBody>
      </p:sp>
      <p:sp>
        <p:nvSpPr>
          <p:cNvPr id="26" name="Rectangle 25"/>
          <p:cNvSpPr/>
          <p:nvPr/>
        </p:nvSpPr>
        <p:spPr>
          <a:xfrm>
            <a:off x="2915816" y="838792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600" dirty="0" smtClean="0"/>
              <a:t>      </a:t>
            </a:r>
            <a:r>
              <a:rPr lang="sr-Latn-RS" sz="3600" dirty="0" smtClean="0"/>
              <a:t>1</a:t>
            </a:r>
            <a:r>
              <a:rPr lang="sr-Cyrl-RS" sz="3600" dirty="0"/>
              <a:t>7</a:t>
            </a:r>
            <a:r>
              <a:rPr lang="sr-Cyrl-RS" sz="3600" dirty="0" smtClean="0"/>
              <a:t> чита се : </a:t>
            </a:r>
            <a:r>
              <a:rPr lang="sr-Cyrl-RS" sz="3600" dirty="0" smtClean="0">
                <a:solidFill>
                  <a:srgbClr val="FF0000"/>
                </a:solidFill>
              </a:rPr>
              <a:t>седамнаест</a:t>
            </a:r>
            <a:endParaRPr lang="sr-Latn-RS" sz="36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71404" y="1846365"/>
            <a:ext cx="18950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4000" dirty="0" smtClean="0"/>
              <a:t>1</a:t>
            </a:r>
            <a:r>
              <a:rPr lang="sr-Cyrl-RS" sz="4000" dirty="0" smtClean="0"/>
              <a:t>7-7=10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851920" y="3053038"/>
            <a:ext cx="667019" cy="8280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9" name="Rectangle 28"/>
          <p:cNvSpPr/>
          <p:nvPr/>
        </p:nvSpPr>
        <p:spPr>
          <a:xfrm>
            <a:off x="3851920" y="3174696"/>
            <a:ext cx="9702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200" dirty="0" smtClean="0"/>
              <a:t>17</a:t>
            </a:r>
            <a:endParaRPr lang="sr-Latn-RS" sz="3200" dirty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4518939" y="3143048"/>
            <a:ext cx="413101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518939" y="3287064"/>
            <a:ext cx="413101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932040" y="2949885"/>
            <a:ext cx="534435" cy="5040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5" name="Rectangle 34"/>
          <p:cNvSpPr/>
          <p:nvPr/>
        </p:nvSpPr>
        <p:spPr>
          <a:xfrm>
            <a:off x="4932040" y="2932986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2800" dirty="0" smtClean="0"/>
              <a:t>10</a:t>
            </a:r>
            <a:endParaRPr lang="sr-Latn-RS" sz="2800" dirty="0"/>
          </a:p>
        </p:txBody>
      </p:sp>
      <p:sp>
        <p:nvSpPr>
          <p:cNvPr id="36" name="Rectangle 35"/>
          <p:cNvSpPr/>
          <p:nvPr/>
        </p:nvSpPr>
        <p:spPr>
          <a:xfrm>
            <a:off x="4932040" y="3539092"/>
            <a:ext cx="534435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7" name="Rectangle 36"/>
          <p:cNvSpPr/>
          <p:nvPr/>
        </p:nvSpPr>
        <p:spPr>
          <a:xfrm>
            <a:off x="5010587" y="3489239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/>
              <a:t>7</a:t>
            </a:r>
            <a:endParaRPr lang="sr-Latn-RS" sz="3200" dirty="0"/>
          </a:p>
        </p:txBody>
      </p:sp>
      <p:sp>
        <p:nvSpPr>
          <p:cNvPr id="30" name="Cube 29"/>
          <p:cNvSpPr/>
          <p:nvPr/>
        </p:nvSpPr>
        <p:spPr>
          <a:xfrm>
            <a:off x="1619672" y="4043148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2" name="Cube 31"/>
          <p:cNvSpPr/>
          <p:nvPr/>
        </p:nvSpPr>
        <p:spPr>
          <a:xfrm>
            <a:off x="1619672" y="3539092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8" name="Cube 37"/>
          <p:cNvSpPr/>
          <p:nvPr/>
        </p:nvSpPr>
        <p:spPr>
          <a:xfrm>
            <a:off x="1619672" y="3041918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9" name="Cube 38"/>
          <p:cNvSpPr/>
          <p:nvPr/>
        </p:nvSpPr>
        <p:spPr>
          <a:xfrm>
            <a:off x="1619672" y="2526624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932040" y="4707809"/>
            <a:ext cx="1728192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796136" y="4099585"/>
            <a:ext cx="0" cy="152759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5085303" y="3996073"/>
            <a:ext cx="5806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4800" dirty="0" smtClean="0"/>
              <a:t>Д</a:t>
            </a:r>
            <a:endParaRPr lang="sr-Latn-RS" sz="4800" dirty="0"/>
          </a:p>
        </p:txBody>
      </p:sp>
      <p:sp>
        <p:nvSpPr>
          <p:cNvPr id="43" name="Rectangle 42"/>
          <p:cNvSpPr/>
          <p:nvPr/>
        </p:nvSpPr>
        <p:spPr>
          <a:xfrm>
            <a:off x="5909960" y="4032385"/>
            <a:ext cx="6840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4800" dirty="0"/>
              <a:t>Ј</a:t>
            </a:r>
            <a:endParaRPr lang="sr-Latn-RS" sz="4800" dirty="0"/>
          </a:p>
        </p:txBody>
      </p:sp>
      <p:sp>
        <p:nvSpPr>
          <p:cNvPr id="44" name="Rectangle 43"/>
          <p:cNvSpPr/>
          <p:nvPr/>
        </p:nvSpPr>
        <p:spPr>
          <a:xfrm>
            <a:off x="5254719" y="4714269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6000" dirty="0"/>
              <a:t>1</a:t>
            </a:r>
            <a:endParaRPr lang="sr-Latn-RS" sz="6000" dirty="0"/>
          </a:p>
        </p:txBody>
      </p:sp>
      <p:sp>
        <p:nvSpPr>
          <p:cNvPr id="45" name="Rectangle 44"/>
          <p:cNvSpPr/>
          <p:nvPr/>
        </p:nvSpPr>
        <p:spPr>
          <a:xfrm>
            <a:off x="5838051" y="4775352"/>
            <a:ext cx="4820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6000" dirty="0" smtClean="0"/>
              <a:t>7</a:t>
            </a:r>
            <a:endParaRPr lang="sr-Latn-RS" sz="6000" dirty="0"/>
          </a:p>
        </p:txBody>
      </p:sp>
      <p:sp>
        <p:nvSpPr>
          <p:cNvPr id="46" name="Rounded Rectangle 45"/>
          <p:cNvSpPr/>
          <p:nvPr/>
        </p:nvSpPr>
        <p:spPr>
          <a:xfrm>
            <a:off x="5199257" y="4910227"/>
            <a:ext cx="1383487" cy="67499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7" name="Rectangle 46"/>
          <p:cNvSpPr/>
          <p:nvPr/>
        </p:nvSpPr>
        <p:spPr>
          <a:xfrm>
            <a:off x="5796136" y="5729932"/>
            <a:ext cx="10262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600" dirty="0" smtClean="0"/>
              <a:t>број</a:t>
            </a:r>
            <a:endParaRPr lang="sr-Latn-RS" sz="3600" dirty="0"/>
          </a:p>
        </p:txBody>
      </p:sp>
      <p:sp>
        <p:nvSpPr>
          <p:cNvPr id="48" name="Rectangle 47"/>
          <p:cNvSpPr/>
          <p:nvPr/>
        </p:nvSpPr>
        <p:spPr>
          <a:xfrm>
            <a:off x="6804248" y="4956804"/>
            <a:ext cx="159037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/>
              <a:t>ц</a:t>
            </a:r>
            <a:r>
              <a:rPr lang="sr-Cyrl-RS" sz="2800" dirty="0" smtClean="0"/>
              <a:t>ифра</a:t>
            </a:r>
          </a:p>
          <a:p>
            <a:r>
              <a:rPr lang="sr-Cyrl-RS" sz="2800" dirty="0" smtClean="0"/>
              <a:t>јединица</a:t>
            </a:r>
            <a:endParaRPr lang="sr-Latn-RS" sz="2800" dirty="0"/>
          </a:p>
        </p:txBody>
      </p:sp>
      <p:sp>
        <p:nvSpPr>
          <p:cNvPr id="49" name="Rectangle 48"/>
          <p:cNvSpPr/>
          <p:nvPr/>
        </p:nvSpPr>
        <p:spPr>
          <a:xfrm>
            <a:off x="3788249" y="5108169"/>
            <a:ext cx="158735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/>
              <a:t>ц</a:t>
            </a:r>
            <a:r>
              <a:rPr lang="sr-Cyrl-RS" sz="2800" dirty="0" smtClean="0"/>
              <a:t>ифра</a:t>
            </a:r>
          </a:p>
          <a:p>
            <a:r>
              <a:rPr lang="sr-Cyrl-RS" sz="2800" dirty="0" smtClean="0"/>
              <a:t>десетица</a:t>
            </a:r>
            <a:endParaRPr lang="sr-Latn-RS" sz="2800" dirty="0"/>
          </a:p>
        </p:txBody>
      </p:sp>
      <p:cxnSp>
        <p:nvCxnSpPr>
          <p:cNvPr id="50" name="Straight Arrow Connector 49"/>
          <p:cNvCxnSpPr>
            <a:stCxn id="46" idx="1"/>
          </p:cNvCxnSpPr>
          <p:nvPr/>
        </p:nvCxnSpPr>
        <p:spPr>
          <a:xfrm flipH="1">
            <a:off x="4792017" y="5247725"/>
            <a:ext cx="407240" cy="70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6" idx="3"/>
          </p:cNvCxnSpPr>
          <p:nvPr/>
        </p:nvCxnSpPr>
        <p:spPr>
          <a:xfrm flipV="1">
            <a:off x="6582744" y="5238013"/>
            <a:ext cx="432048" cy="9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ube 51"/>
          <p:cNvSpPr/>
          <p:nvPr/>
        </p:nvSpPr>
        <p:spPr>
          <a:xfrm>
            <a:off x="1619672" y="1987544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838051" y="5491405"/>
            <a:ext cx="307225" cy="4770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ube 52"/>
          <p:cNvSpPr/>
          <p:nvPr/>
        </p:nvSpPr>
        <p:spPr>
          <a:xfrm>
            <a:off x="1626568" y="1515710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9427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0"/>
                            </p:stCondLst>
                            <p:childTnLst>
                              <p:par>
                                <p:cTn id="8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000"/>
                            </p:stCondLst>
                            <p:childTnLst>
                              <p:par>
                                <p:cTn id="9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000"/>
                            </p:stCondLst>
                            <p:childTnLst>
                              <p:par>
                                <p:cTn id="98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4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6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3000"/>
                            </p:stCondLst>
                            <p:childTnLst>
                              <p:par>
                                <p:cTn id="1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7000"/>
                            </p:stCondLst>
                            <p:childTnLst>
                              <p:par>
                                <p:cTn id="17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8000"/>
                            </p:stCondLst>
                            <p:childTnLst>
                              <p:par>
                                <p:cTn id="17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23" grpId="0" animBg="1"/>
      <p:bldP spid="28" grpId="0" animBg="1"/>
      <p:bldP spid="29" grpId="0"/>
      <p:bldP spid="34" grpId="0" animBg="1"/>
      <p:bldP spid="35" grpId="0"/>
      <p:bldP spid="36" grpId="0" animBg="1"/>
      <p:bldP spid="37" grpId="0"/>
      <p:bldP spid="30" grpId="0" animBg="1"/>
      <p:bldP spid="32" grpId="0" animBg="1"/>
      <p:bldP spid="38" grpId="0" animBg="1"/>
      <p:bldP spid="39" grpId="0" animBg="1"/>
      <p:bldP spid="42" grpId="0"/>
      <p:bldP spid="43" grpId="0"/>
      <p:bldP spid="44" grpId="0"/>
      <p:bldP spid="45" grpId="0"/>
      <p:bldP spid="46" grpId="0" animBg="1"/>
      <p:bldP spid="47" grpId="0"/>
      <p:bldP spid="48" grpId="0"/>
      <p:bldP spid="49" grpId="0"/>
      <p:bldP spid="52" grpId="0" animBg="1"/>
      <p:bldP spid="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359585" y="4583208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" name="Cube 2"/>
          <p:cNvSpPr/>
          <p:nvPr/>
        </p:nvSpPr>
        <p:spPr>
          <a:xfrm>
            <a:off x="359585" y="4087536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Cube 3"/>
          <p:cNvSpPr/>
          <p:nvPr/>
        </p:nvSpPr>
        <p:spPr>
          <a:xfrm>
            <a:off x="359585" y="3647104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Cube 4"/>
          <p:cNvSpPr/>
          <p:nvPr/>
        </p:nvSpPr>
        <p:spPr>
          <a:xfrm>
            <a:off x="359585" y="3143048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Cube 5"/>
          <p:cNvSpPr/>
          <p:nvPr/>
        </p:nvSpPr>
        <p:spPr>
          <a:xfrm>
            <a:off x="359585" y="2638992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Cube 6"/>
          <p:cNvSpPr/>
          <p:nvPr/>
        </p:nvSpPr>
        <p:spPr>
          <a:xfrm>
            <a:off x="359585" y="2134936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Cube 8"/>
          <p:cNvSpPr/>
          <p:nvPr/>
        </p:nvSpPr>
        <p:spPr>
          <a:xfrm>
            <a:off x="363327" y="1616985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Cube 9"/>
          <p:cNvSpPr/>
          <p:nvPr/>
        </p:nvSpPr>
        <p:spPr>
          <a:xfrm>
            <a:off x="359585" y="1198293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Cube 10"/>
          <p:cNvSpPr/>
          <p:nvPr/>
        </p:nvSpPr>
        <p:spPr>
          <a:xfrm>
            <a:off x="359585" y="694776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Cube 11"/>
          <p:cNvSpPr/>
          <p:nvPr/>
        </p:nvSpPr>
        <p:spPr>
          <a:xfrm>
            <a:off x="363327" y="190720"/>
            <a:ext cx="792088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3" name="Cube 22"/>
          <p:cNvSpPr/>
          <p:nvPr/>
        </p:nvSpPr>
        <p:spPr>
          <a:xfrm>
            <a:off x="1619672" y="4583208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4" name="Rectangle 23"/>
          <p:cNvSpPr/>
          <p:nvPr/>
        </p:nvSpPr>
        <p:spPr>
          <a:xfrm>
            <a:off x="363326" y="5231280"/>
            <a:ext cx="39206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4000" dirty="0" smtClean="0"/>
              <a:t>10   +   </a:t>
            </a:r>
            <a:r>
              <a:rPr lang="sr-Cyrl-RS" sz="4000" dirty="0"/>
              <a:t>8</a:t>
            </a:r>
            <a:r>
              <a:rPr lang="sr-Latn-RS" sz="4000" dirty="0" smtClean="0"/>
              <a:t>  =  1</a:t>
            </a:r>
            <a:r>
              <a:rPr lang="sr-Cyrl-RS" sz="4000" dirty="0"/>
              <a:t>8</a:t>
            </a:r>
            <a:endParaRPr lang="sr-Latn-RS" sz="4000" dirty="0"/>
          </a:p>
        </p:txBody>
      </p:sp>
      <p:sp>
        <p:nvSpPr>
          <p:cNvPr id="25" name="Rectangle 24"/>
          <p:cNvSpPr/>
          <p:nvPr/>
        </p:nvSpPr>
        <p:spPr>
          <a:xfrm>
            <a:off x="467544" y="5939166"/>
            <a:ext cx="1944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/>
              <a:t>   </a:t>
            </a:r>
            <a:r>
              <a:rPr lang="sr-Latn-RS" sz="4000" dirty="0" smtClean="0"/>
              <a:t>1</a:t>
            </a:r>
            <a:r>
              <a:rPr lang="sr-Cyrl-RS" sz="4000" dirty="0" smtClean="0"/>
              <a:t>Д 8Ј</a:t>
            </a:r>
            <a:endParaRPr lang="sr-Latn-RS" sz="4000" dirty="0"/>
          </a:p>
        </p:txBody>
      </p:sp>
      <p:sp>
        <p:nvSpPr>
          <p:cNvPr id="26" name="Rectangle 25"/>
          <p:cNvSpPr/>
          <p:nvPr/>
        </p:nvSpPr>
        <p:spPr>
          <a:xfrm>
            <a:off x="2915816" y="838792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600" dirty="0" smtClean="0"/>
              <a:t>      </a:t>
            </a:r>
            <a:r>
              <a:rPr lang="sr-Latn-RS" sz="3600" dirty="0" smtClean="0"/>
              <a:t>1</a:t>
            </a:r>
            <a:r>
              <a:rPr lang="sr-Cyrl-RS" sz="3600" dirty="0" smtClean="0"/>
              <a:t>8</a:t>
            </a:r>
            <a:r>
              <a:rPr lang="en-GB" sz="3600" dirty="0" smtClean="0"/>
              <a:t> </a:t>
            </a:r>
            <a:r>
              <a:rPr lang="sr-Cyrl-RS" sz="3600" dirty="0" smtClean="0"/>
              <a:t>чита </a:t>
            </a:r>
            <a:r>
              <a:rPr lang="sr-Cyrl-RS" sz="3600" dirty="0" smtClean="0"/>
              <a:t>се : </a:t>
            </a:r>
            <a:r>
              <a:rPr lang="sr-Cyrl-RS" sz="3600" dirty="0" smtClean="0">
                <a:solidFill>
                  <a:srgbClr val="FF0000"/>
                </a:solidFill>
              </a:rPr>
              <a:t>осамнаест</a:t>
            </a:r>
            <a:endParaRPr lang="sr-Latn-RS" sz="36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71404" y="1846365"/>
            <a:ext cx="18950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4000" dirty="0" smtClean="0"/>
              <a:t>1</a:t>
            </a:r>
            <a:r>
              <a:rPr lang="sr-Cyrl-RS" sz="4000" dirty="0" smtClean="0"/>
              <a:t>8-8=10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851920" y="3053038"/>
            <a:ext cx="667019" cy="8280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9" name="Rectangle 28"/>
          <p:cNvSpPr/>
          <p:nvPr/>
        </p:nvSpPr>
        <p:spPr>
          <a:xfrm>
            <a:off x="3851920" y="3174696"/>
            <a:ext cx="9702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200" dirty="0" smtClean="0"/>
              <a:t>18</a:t>
            </a:r>
            <a:endParaRPr lang="sr-Latn-RS" sz="3200" dirty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4518939" y="3143048"/>
            <a:ext cx="413101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518939" y="3287064"/>
            <a:ext cx="413101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932040" y="2949885"/>
            <a:ext cx="534435" cy="5040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5" name="Rectangle 34"/>
          <p:cNvSpPr/>
          <p:nvPr/>
        </p:nvSpPr>
        <p:spPr>
          <a:xfrm>
            <a:off x="4932040" y="2932986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2800" dirty="0" smtClean="0"/>
              <a:t>10</a:t>
            </a:r>
            <a:endParaRPr lang="sr-Latn-RS" sz="2800" dirty="0"/>
          </a:p>
        </p:txBody>
      </p:sp>
      <p:sp>
        <p:nvSpPr>
          <p:cNvPr id="36" name="Rectangle 35"/>
          <p:cNvSpPr/>
          <p:nvPr/>
        </p:nvSpPr>
        <p:spPr>
          <a:xfrm>
            <a:off x="4932040" y="3539092"/>
            <a:ext cx="534435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7" name="Rectangle 36"/>
          <p:cNvSpPr/>
          <p:nvPr/>
        </p:nvSpPr>
        <p:spPr>
          <a:xfrm>
            <a:off x="5010587" y="3489239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/>
              <a:t>8</a:t>
            </a:r>
            <a:endParaRPr lang="sr-Latn-RS" sz="3200" dirty="0"/>
          </a:p>
        </p:txBody>
      </p:sp>
      <p:sp>
        <p:nvSpPr>
          <p:cNvPr id="30" name="Cube 29"/>
          <p:cNvSpPr/>
          <p:nvPr/>
        </p:nvSpPr>
        <p:spPr>
          <a:xfrm>
            <a:off x="1619672" y="4099585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2" name="Cube 31"/>
          <p:cNvSpPr/>
          <p:nvPr/>
        </p:nvSpPr>
        <p:spPr>
          <a:xfrm>
            <a:off x="1626568" y="3647104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8" name="Cube 37"/>
          <p:cNvSpPr/>
          <p:nvPr/>
        </p:nvSpPr>
        <p:spPr>
          <a:xfrm>
            <a:off x="1619672" y="3174696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9" name="Cube 38"/>
          <p:cNvSpPr/>
          <p:nvPr/>
        </p:nvSpPr>
        <p:spPr>
          <a:xfrm>
            <a:off x="1619672" y="2678622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932040" y="4707809"/>
            <a:ext cx="1728192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796136" y="4099585"/>
            <a:ext cx="0" cy="152759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5085303" y="3996073"/>
            <a:ext cx="5806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4800" dirty="0" smtClean="0"/>
              <a:t>Д</a:t>
            </a:r>
            <a:endParaRPr lang="sr-Latn-RS" sz="4800" dirty="0"/>
          </a:p>
        </p:txBody>
      </p:sp>
      <p:sp>
        <p:nvSpPr>
          <p:cNvPr id="43" name="Rectangle 42"/>
          <p:cNvSpPr/>
          <p:nvPr/>
        </p:nvSpPr>
        <p:spPr>
          <a:xfrm>
            <a:off x="5909960" y="4032385"/>
            <a:ext cx="6840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4800" dirty="0"/>
              <a:t>Ј</a:t>
            </a:r>
            <a:endParaRPr lang="sr-Latn-RS" sz="4800" dirty="0"/>
          </a:p>
        </p:txBody>
      </p:sp>
      <p:sp>
        <p:nvSpPr>
          <p:cNvPr id="44" name="Rectangle 43"/>
          <p:cNvSpPr/>
          <p:nvPr/>
        </p:nvSpPr>
        <p:spPr>
          <a:xfrm>
            <a:off x="5254719" y="4714269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6000" dirty="0"/>
              <a:t>1</a:t>
            </a:r>
            <a:endParaRPr lang="sr-Latn-RS" sz="6000" dirty="0"/>
          </a:p>
        </p:txBody>
      </p:sp>
      <p:sp>
        <p:nvSpPr>
          <p:cNvPr id="45" name="Rectangle 44"/>
          <p:cNvSpPr/>
          <p:nvPr/>
        </p:nvSpPr>
        <p:spPr>
          <a:xfrm>
            <a:off x="5838051" y="4775352"/>
            <a:ext cx="4820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6000" dirty="0"/>
              <a:t>8</a:t>
            </a:r>
            <a:endParaRPr lang="sr-Latn-RS" sz="6000" dirty="0"/>
          </a:p>
        </p:txBody>
      </p:sp>
      <p:sp>
        <p:nvSpPr>
          <p:cNvPr id="46" name="Rounded Rectangle 45"/>
          <p:cNvSpPr/>
          <p:nvPr/>
        </p:nvSpPr>
        <p:spPr>
          <a:xfrm>
            <a:off x="5199257" y="4910227"/>
            <a:ext cx="1383487" cy="67499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7" name="Rectangle 46"/>
          <p:cNvSpPr/>
          <p:nvPr/>
        </p:nvSpPr>
        <p:spPr>
          <a:xfrm>
            <a:off x="5796136" y="5729932"/>
            <a:ext cx="10262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600" dirty="0" smtClean="0"/>
              <a:t>број</a:t>
            </a:r>
            <a:endParaRPr lang="sr-Latn-RS" sz="3600" dirty="0"/>
          </a:p>
        </p:txBody>
      </p:sp>
      <p:sp>
        <p:nvSpPr>
          <p:cNvPr id="48" name="Rectangle 47"/>
          <p:cNvSpPr/>
          <p:nvPr/>
        </p:nvSpPr>
        <p:spPr>
          <a:xfrm>
            <a:off x="6804248" y="4956804"/>
            <a:ext cx="159037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/>
              <a:t>ц</a:t>
            </a:r>
            <a:r>
              <a:rPr lang="sr-Cyrl-RS" sz="2800" dirty="0" smtClean="0"/>
              <a:t>ифра</a:t>
            </a:r>
          </a:p>
          <a:p>
            <a:r>
              <a:rPr lang="sr-Cyrl-RS" sz="2800" dirty="0" smtClean="0"/>
              <a:t>јединица</a:t>
            </a:r>
            <a:endParaRPr lang="sr-Latn-RS" sz="2800" dirty="0"/>
          </a:p>
        </p:txBody>
      </p:sp>
      <p:sp>
        <p:nvSpPr>
          <p:cNvPr id="49" name="Rectangle 48"/>
          <p:cNvSpPr/>
          <p:nvPr/>
        </p:nvSpPr>
        <p:spPr>
          <a:xfrm>
            <a:off x="3788249" y="5108169"/>
            <a:ext cx="158735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/>
              <a:t>ц</a:t>
            </a:r>
            <a:r>
              <a:rPr lang="sr-Cyrl-RS" sz="2800" dirty="0" smtClean="0"/>
              <a:t>ифра</a:t>
            </a:r>
          </a:p>
          <a:p>
            <a:r>
              <a:rPr lang="sr-Cyrl-RS" sz="2800" dirty="0" smtClean="0"/>
              <a:t>десетица</a:t>
            </a:r>
            <a:endParaRPr lang="sr-Latn-RS" sz="2800" dirty="0"/>
          </a:p>
        </p:txBody>
      </p:sp>
      <p:cxnSp>
        <p:nvCxnSpPr>
          <p:cNvPr id="50" name="Straight Arrow Connector 49"/>
          <p:cNvCxnSpPr>
            <a:stCxn id="46" idx="1"/>
          </p:cNvCxnSpPr>
          <p:nvPr/>
        </p:nvCxnSpPr>
        <p:spPr>
          <a:xfrm flipH="1">
            <a:off x="4792017" y="5247725"/>
            <a:ext cx="407240" cy="70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6" idx="3"/>
          </p:cNvCxnSpPr>
          <p:nvPr/>
        </p:nvCxnSpPr>
        <p:spPr>
          <a:xfrm flipV="1">
            <a:off x="6582744" y="5238013"/>
            <a:ext cx="432048" cy="9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ube 51"/>
          <p:cNvSpPr/>
          <p:nvPr/>
        </p:nvSpPr>
        <p:spPr>
          <a:xfrm>
            <a:off x="1619672" y="2163782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838051" y="5491405"/>
            <a:ext cx="307225" cy="4770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ube 52"/>
          <p:cNvSpPr/>
          <p:nvPr/>
        </p:nvSpPr>
        <p:spPr>
          <a:xfrm>
            <a:off x="1626568" y="1666884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4" name="Cube 53"/>
          <p:cNvSpPr/>
          <p:nvPr/>
        </p:nvSpPr>
        <p:spPr>
          <a:xfrm>
            <a:off x="1619672" y="1161957"/>
            <a:ext cx="792088" cy="64807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604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000"/>
                            </p:stCondLst>
                            <p:childTnLst>
                              <p:par>
                                <p:cTn id="8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000"/>
                            </p:stCondLst>
                            <p:childTnLst>
                              <p:par>
                                <p:cTn id="9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4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0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1000"/>
                            </p:stCondLst>
                            <p:childTnLst>
                              <p:par>
                                <p:cTn id="122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6000"/>
                            </p:stCondLst>
                            <p:childTnLst>
                              <p:par>
                                <p:cTn id="1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7000"/>
                            </p:stCondLst>
                            <p:childTnLst>
                              <p:par>
                                <p:cTn id="153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0000"/>
                            </p:stCondLst>
                            <p:childTnLst>
                              <p:par>
                                <p:cTn id="159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33000"/>
                            </p:stCondLst>
                            <p:childTnLst>
                              <p:par>
                                <p:cTn id="170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36000"/>
                            </p:stCondLst>
                            <p:childTnLst>
                              <p:par>
                                <p:cTn id="176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8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23" grpId="0" animBg="1"/>
      <p:bldP spid="28" grpId="0" animBg="1"/>
      <p:bldP spid="29" grpId="0"/>
      <p:bldP spid="34" grpId="0" animBg="1"/>
      <p:bldP spid="35" grpId="0"/>
      <p:bldP spid="36" grpId="0" animBg="1"/>
      <p:bldP spid="37" grpId="0"/>
      <p:bldP spid="30" grpId="0" animBg="1"/>
      <p:bldP spid="32" grpId="0" animBg="1"/>
      <p:bldP spid="38" grpId="0" animBg="1"/>
      <p:bldP spid="39" grpId="0" animBg="1"/>
      <p:bldP spid="42" grpId="0"/>
      <p:bldP spid="43" grpId="0"/>
      <p:bldP spid="44" grpId="0"/>
      <p:bldP spid="45" grpId="0"/>
      <p:bldP spid="46" grpId="0" animBg="1"/>
      <p:bldP spid="47" grpId="0"/>
      <p:bldP spid="48" grpId="0"/>
      <p:bldP spid="49" grpId="0"/>
      <p:bldP spid="52" grpId="0" animBg="1"/>
      <p:bldP spid="53" grpId="0" animBg="1"/>
      <p:bldP spid="5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379</Words>
  <Application>Microsoft Office PowerPoint</Application>
  <PresentationFormat>On-screen Show (4:3)</PresentationFormat>
  <Paragraphs>204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skola1</dc:creator>
  <cp:lastModifiedBy>skola1</cp:lastModifiedBy>
  <cp:revision>46</cp:revision>
  <dcterms:created xsi:type="dcterms:W3CDTF">2018-02-12T17:56:16Z</dcterms:created>
  <dcterms:modified xsi:type="dcterms:W3CDTF">2018-02-15T17:44:16Z</dcterms:modified>
</cp:coreProperties>
</file>