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9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7D9-D0AF-44D5-8300-2E0F5A332FC0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99A9-88CF-448E-9278-B0806A5D8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3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7D9-D0AF-44D5-8300-2E0F5A332FC0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99A9-88CF-448E-9278-B0806A5D8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4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7D9-D0AF-44D5-8300-2E0F5A332FC0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99A9-88CF-448E-9278-B0806A5D8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5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7D9-D0AF-44D5-8300-2E0F5A332FC0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99A9-88CF-448E-9278-B0806A5D8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9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7D9-D0AF-44D5-8300-2E0F5A332FC0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99A9-88CF-448E-9278-B0806A5D8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3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7D9-D0AF-44D5-8300-2E0F5A332FC0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99A9-88CF-448E-9278-B0806A5D8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7D9-D0AF-44D5-8300-2E0F5A332FC0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99A9-88CF-448E-9278-B0806A5D8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4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7D9-D0AF-44D5-8300-2E0F5A332FC0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99A9-88CF-448E-9278-B0806A5D8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3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7D9-D0AF-44D5-8300-2E0F5A332FC0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99A9-88CF-448E-9278-B0806A5D8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7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7D9-D0AF-44D5-8300-2E0F5A332FC0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99A9-88CF-448E-9278-B0806A5D8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9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7D9-D0AF-44D5-8300-2E0F5A332FC0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99A9-88CF-448E-9278-B0806A5D8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117D9-D0AF-44D5-8300-2E0F5A332FC0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99A9-88CF-448E-9278-B0806A5D8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rokotak.com/tag/easter-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pinterest.com/easter-school-ideas/?lp=tru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s/url?sa=i&amp;rct=j&amp;q=&amp;esrc=s&amp;source=images&amp;cd=&amp;cad=rja&amp;uact=8&amp;ved=0ahUKEwjk0cXoh_fYAhWH5aQKHbKQASQQjRwIBw&amp;url=https://www.123rf.com/photo_44285094_colorful-happy-neutral-and-unhappy-smiley-male-and-female.html&amp;psig=AOvVaw0K6ueOCSg7in-WRUiVTQT9&amp;ust=1517105287308682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-99392"/>
            <a:ext cx="6480720" cy="675456"/>
          </a:xfrm>
        </p:spPr>
        <p:txBody>
          <a:bodyPr>
            <a:noAutofit/>
          </a:bodyPr>
          <a:lstStyle/>
          <a:p>
            <a:pPr algn="ctr"/>
            <a:r>
              <a:rPr lang="sr-Cyrl-RS" sz="2800" dirty="0" smtClean="0">
                <a:solidFill>
                  <a:schemeClr val="bg1"/>
                </a:solidFill>
                <a:latin typeface="Georgia" pitchFamily="18" charset="0"/>
              </a:rPr>
              <a:t>ОШ „Јован Поповић“ Сусек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2325499"/>
            <a:ext cx="6840760" cy="4066836"/>
          </a:xfrm>
        </p:spPr>
        <p:txBody>
          <a:bodyPr>
            <a:normAutofit fontScale="92500" lnSpcReduction="20000"/>
          </a:bodyPr>
          <a:lstStyle/>
          <a:p>
            <a:pPr algn="ctr"/>
            <a:endParaRPr lang="sr-Cyrl-RS" dirty="0">
              <a:solidFill>
                <a:srgbClr val="FF0000"/>
              </a:solidFill>
            </a:endParaRPr>
          </a:p>
          <a:p>
            <a:pPr algn="l"/>
            <a:r>
              <a:rPr lang="sr-Cyrl-RS" dirty="0" smtClean="0">
                <a:solidFill>
                  <a:srgbClr val="FF0000"/>
                </a:solidFill>
              </a:rPr>
              <a:t>          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</a:t>
            </a:r>
            <a:r>
              <a:rPr lang="sr-Cyrl-RS" dirty="0" smtClean="0">
                <a:solidFill>
                  <a:srgbClr val="FF0000"/>
                </a:solidFill>
              </a:rPr>
              <a:t>           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chemeClr val="tx2"/>
                </a:solidFill>
              </a:rPr>
              <a:t>“</a:t>
            </a:r>
            <a:r>
              <a:rPr lang="sr-Cyrl-RS" dirty="0" smtClean="0">
                <a:solidFill>
                  <a:schemeClr val="tx2"/>
                </a:solidFill>
                <a:latin typeface="Georgia" pitchFamily="18" charset="0"/>
              </a:rPr>
              <a:t>Шарено </a:t>
            </a:r>
            <a:r>
              <a:rPr lang="sr-Cyrl-RS" dirty="0" smtClean="0">
                <a:solidFill>
                  <a:schemeClr val="tx2"/>
                </a:solidFill>
                <a:latin typeface="Georgia" pitchFamily="18" charset="0"/>
              </a:rPr>
              <a:t>јаје”</a:t>
            </a:r>
          </a:p>
          <a:p>
            <a:pPr algn="l"/>
            <a:endParaRPr lang="sr-Cyrl-RS" sz="2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sr-Cyrl-R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Невенка </a:t>
            </a:r>
            <a:r>
              <a:rPr lang="sr-Cyrl-R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Шодић 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nevenkas.88@gmail.com</a:t>
            </a:r>
            <a:endParaRPr lang="sr-Cyrl-RS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l"/>
            <a:r>
              <a:rPr lang="sr-Cyrl-R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Милушка Колар 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miluskakolar@gmail.com</a:t>
            </a:r>
            <a:endParaRPr lang="sr-Cyrl-RS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l"/>
            <a:r>
              <a:rPr lang="sr-Cyrl-R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Ђурђица Стојковић 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djurdjicas7@gmail.com</a:t>
            </a:r>
            <a:endParaRPr lang="sr-Cyrl-RS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l"/>
            <a:r>
              <a:rPr lang="sr-Cyrl-R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Марија Шешлија 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merilendskola@gmail.com</a:t>
            </a:r>
            <a:r>
              <a:rPr lang="sr-Cyrl-RS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sr-Latn-RS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l"/>
            <a:r>
              <a:rPr lang="sr-Cyrl-R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Биљана Љубановић 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biljana.elt@gmail.com</a:t>
            </a:r>
            <a:endParaRPr lang="sr-Cyrl-RS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l"/>
            <a:r>
              <a:rPr lang="sr-Cyrl-R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Јелена Вукадиновић 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jelenavukadinovic90@gmail.com</a:t>
            </a:r>
            <a:r>
              <a:rPr lang="sr-Cyrl-RS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sr-Latn-RS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l"/>
            <a:endParaRPr lang="sr-Cyrl-RS" sz="2400" dirty="0" smtClean="0">
              <a:solidFill>
                <a:schemeClr val="tx1"/>
              </a:solidFill>
            </a:endParaRPr>
          </a:p>
          <a:p>
            <a:endParaRPr lang="sr-Cyrl-R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2737" y="-949425"/>
            <a:ext cx="12169352" cy="236220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779912" y="1844824"/>
            <a:ext cx="5976664" cy="936105"/>
          </a:xfrm>
          <a:prstGeom prst="rect">
            <a:avLst/>
          </a:prstGeom>
        </p:spPr>
        <p:txBody>
          <a:bodyPr lIns="45720" rIns="228600" anchor="b">
            <a:normAutofit fontScale="7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0" algn="r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sr-Cyrl-RS" dirty="0" smtClean="0">
                <a:latin typeface="Georgia" pitchFamily="18" charset="0"/>
              </a:rPr>
              <a:t>Ускршњи обичаји</a:t>
            </a:r>
          </a:p>
          <a:p>
            <a:pPr algn="ctr"/>
            <a:r>
              <a:rPr lang="sr-Cyrl-RS" dirty="0" smtClean="0">
                <a:latin typeface="Georgia" pitchFamily="18" charset="0"/>
              </a:rPr>
              <a:t> у мом месту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>
                <a:latin typeface="Georgia" pitchFamily="18" charset="0"/>
              </a:rPr>
              <a:t>ЦИЉ ПРОЈЕКТА: </a:t>
            </a:r>
            <a:endParaRPr lang="sr-Cyrl-RS" dirty="0" smtClean="0">
              <a:latin typeface="Georgia" pitchFamily="18" charset="0"/>
            </a:endParaRPr>
          </a:p>
          <a:p>
            <a:pPr>
              <a:buNone/>
            </a:pPr>
            <a:r>
              <a:rPr lang="sr-Cyrl-RS" dirty="0" smtClean="0">
                <a:latin typeface="Georgia" pitchFamily="18" charset="0"/>
              </a:rPr>
              <a:t>Упознати </a:t>
            </a:r>
            <a:r>
              <a:rPr lang="sr-Cyrl-RS" dirty="0" smtClean="0">
                <a:latin typeface="Georgia" pitchFamily="18" charset="0"/>
              </a:rPr>
              <a:t>децу са </a:t>
            </a:r>
            <a:r>
              <a:rPr lang="sr-Cyrl-RS" dirty="0" smtClean="0">
                <a:latin typeface="Georgia" pitchFamily="18" charset="0"/>
              </a:rPr>
              <a:t>традицијом</a:t>
            </a:r>
          </a:p>
          <a:p>
            <a:pPr>
              <a:buNone/>
            </a:pPr>
            <a:r>
              <a:rPr lang="sr-Cyrl-RS" dirty="0" smtClean="0">
                <a:latin typeface="Georgia" pitchFamily="18" charset="0"/>
              </a:rPr>
              <a:t>и </a:t>
            </a:r>
            <a:r>
              <a:rPr lang="sr-Cyrl-RS" dirty="0" smtClean="0">
                <a:latin typeface="Georgia" pitchFamily="18" charset="0"/>
              </a:rPr>
              <a:t>обичајима прослављања Ускрса.</a:t>
            </a:r>
          </a:p>
          <a:p>
            <a:pPr>
              <a:buNone/>
            </a:pPr>
            <a:endParaRPr lang="sr-Cyrl-RS" dirty="0">
              <a:latin typeface="Georgia" pitchFamily="18" charset="0"/>
            </a:endParaRPr>
          </a:p>
          <a:p>
            <a:pPr>
              <a:buNone/>
            </a:pPr>
            <a:r>
              <a:rPr lang="sr-Cyrl-RS" dirty="0" smtClean="0">
                <a:latin typeface="Georgia" pitchFamily="18" charset="0"/>
              </a:rPr>
              <a:t>ОПЕРАЦИОНИ ИСХОДИ: </a:t>
            </a:r>
          </a:p>
          <a:p>
            <a:pPr>
              <a:buNone/>
            </a:pPr>
            <a:r>
              <a:rPr lang="sr-Cyrl-RS" dirty="0" smtClean="0">
                <a:latin typeface="Georgia" pitchFamily="18" charset="0"/>
              </a:rPr>
              <a:t>-</a:t>
            </a:r>
            <a:r>
              <a:rPr lang="sr-Cyrl-RS" sz="2400" dirty="0" smtClean="0">
                <a:latin typeface="Georgia" pitchFamily="18" charset="0"/>
              </a:rPr>
              <a:t>Ученици знају због чега се прославља Ускрс.</a:t>
            </a:r>
          </a:p>
          <a:p>
            <a:pPr>
              <a:buNone/>
            </a:pPr>
            <a:r>
              <a:rPr lang="sr-Cyrl-RS" sz="2400" dirty="0" smtClean="0">
                <a:latin typeface="Georgia" pitchFamily="18" charset="0"/>
              </a:rPr>
              <a:t>-Ученици знају да се на Велики петак фарбају јаја (и због чега).</a:t>
            </a:r>
          </a:p>
          <a:p>
            <a:pPr>
              <a:buNone/>
            </a:pPr>
            <a:r>
              <a:rPr lang="sr-Cyrl-RS" sz="2400" dirty="0" smtClean="0">
                <a:latin typeface="Georgia" pitchFamily="18" charset="0"/>
              </a:rPr>
              <a:t>-Ученици знају да се на дан Ускрса одлази у цркву.</a:t>
            </a:r>
          </a:p>
          <a:p>
            <a:pPr>
              <a:buNone/>
            </a:pPr>
            <a:r>
              <a:rPr lang="sr-Cyrl-RS" sz="2400" dirty="0" smtClean="0">
                <a:latin typeface="Georgia" pitchFamily="18" charset="0"/>
              </a:rPr>
              <a:t>-Ученици умеју да офарбају јаја.</a:t>
            </a:r>
          </a:p>
          <a:p>
            <a:pPr>
              <a:buNone/>
            </a:pPr>
            <a:r>
              <a:rPr lang="sr-Cyrl-RS" sz="2400" dirty="0" smtClean="0">
                <a:latin typeface="Georgia" pitchFamily="18" charset="0"/>
              </a:rPr>
              <a:t>-Ученици умеју да самостално пронађу информације на интернету.</a:t>
            </a:r>
          </a:p>
          <a:p>
            <a:pPr>
              <a:buNone/>
            </a:pPr>
            <a:r>
              <a:rPr lang="sr-Cyrl-RS" sz="2400" dirty="0" smtClean="0">
                <a:latin typeface="Georgia" pitchFamily="18" charset="0"/>
              </a:rPr>
              <a:t>-Ученици знају песме о Ускрсу.</a:t>
            </a:r>
          </a:p>
          <a:p>
            <a:pPr>
              <a:buNone/>
            </a:pPr>
            <a:endParaRPr lang="sr-Cyrl-RS" dirty="0" smtClean="0">
              <a:latin typeface="Georgia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5856" y="-99392"/>
            <a:ext cx="6480720" cy="675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smtClean="0">
                <a:solidFill>
                  <a:schemeClr val="bg1"/>
                </a:solidFill>
                <a:latin typeface="Georgia" pitchFamily="18" charset="0"/>
              </a:rPr>
              <a:t>ОШ „Јован Поповић“ Сусек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2737" y="-949425"/>
            <a:ext cx="12169352" cy="23622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7488832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 smtClean="0">
                <a:latin typeface="Georgia" pitchFamily="18" charset="0"/>
              </a:rPr>
              <a:t>ПРОДУКТИ: </a:t>
            </a:r>
            <a:r>
              <a:rPr lang="sr-Cyrl-RS" sz="2800" dirty="0" smtClean="0">
                <a:latin typeface="Georgia" pitchFamily="18" charset="0"/>
              </a:rPr>
              <a:t>офарбана јаја и цртежи јаја</a:t>
            </a:r>
          </a:p>
          <a:p>
            <a:pPr>
              <a:buNone/>
            </a:pPr>
            <a:r>
              <a:rPr lang="sr-Cyrl-RS" dirty="0" smtClean="0">
                <a:latin typeface="Georgia" pitchFamily="18" charset="0"/>
              </a:rPr>
              <a:t>УЛОГА ИКТ: </a:t>
            </a:r>
          </a:p>
          <a:p>
            <a:pPr>
              <a:buNone/>
            </a:pPr>
            <a:r>
              <a:rPr lang="sr-Cyrl-RS" sz="2800" dirty="0">
                <a:latin typeface="Georgia" pitchFamily="18" charset="0"/>
              </a:rPr>
              <a:t>-</a:t>
            </a:r>
            <a:r>
              <a:rPr lang="sr-Cyrl-RS" sz="2800" dirty="0" smtClean="0">
                <a:latin typeface="Georgia" pitchFamily="18" charset="0"/>
              </a:rPr>
              <a:t>Ученици на компијутеру, у програму за цртање</a:t>
            </a:r>
            <a:r>
              <a:rPr lang="sr-Latn-RS" sz="2800" dirty="0" smtClean="0">
                <a:latin typeface="Georgia" pitchFamily="18" charset="0"/>
              </a:rPr>
              <a:t>,</a:t>
            </a:r>
            <a:r>
              <a:rPr lang="sr-Cyrl-RS" sz="2800" dirty="0" smtClean="0">
                <a:latin typeface="Georgia" pitchFamily="18" charset="0"/>
              </a:rPr>
              <a:t> цртају и боје своје јаје.</a:t>
            </a:r>
          </a:p>
          <a:p>
            <a:pPr>
              <a:buNone/>
            </a:pPr>
            <a:r>
              <a:rPr lang="sr-Cyrl-RS" sz="2800" dirty="0" smtClean="0">
                <a:latin typeface="Georgia" pitchFamily="18" charset="0"/>
              </a:rPr>
              <a:t>-Ученици истражују код куће</a:t>
            </a:r>
            <a:r>
              <a:rPr lang="sr-Cyrl-RS" sz="2800" dirty="0" smtClean="0">
                <a:latin typeface="Georgia" pitchFamily="18" charset="0"/>
              </a:rPr>
              <a:t>, уз </a:t>
            </a:r>
            <a:r>
              <a:rPr lang="sr-Cyrl-RS" sz="2800" dirty="0" smtClean="0">
                <a:latin typeface="Georgia" pitchFamily="18" charset="0"/>
              </a:rPr>
              <a:t>помоћ интернета значење боја, зашто баш црвена јаја.</a:t>
            </a:r>
            <a:endParaRPr lang="sr-Latn-RS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sr-Cyrl-RS" dirty="0" smtClean="0">
                <a:latin typeface="Georgia" pitchFamily="18" charset="0"/>
              </a:rPr>
              <a:t>ТРАЈАЊЕ ПРОЈЕКТА: </a:t>
            </a:r>
            <a:r>
              <a:rPr lang="sr-Cyrl-RS" sz="2800" dirty="0" smtClean="0">
                <a:latin typeface="Georgia" pitchFamily="18" charset="0"/>
              </a:rPr>
              <a:t>7 дана</a:t>
            </a:r>
          </a:p>
          <a:p>
            <a:pPr>
              <a:buNone/>
            </a:pPr>
            <a:r>
              <a:rPr lang="sr-Cyrl-RS" dirty="0" smtClean="0">
                <a:latin typeface="Georgia" pitchFamily="18" charset="0"/>
              </a:rPr>
              <a:t>РЕСУРСИ: </a:t>
            </a:r>
            <a:r>
              <a:rPr lang="sr-Cyrl-RS" sz="2800" dirty="0" smtClean="0">
                <a:latin typeface="Georgia" pitchFamily="18" charset="0"/>
              </a:rPr>
              <a:t>едукативни</a:t>
            </a:r>
            <a:r>
              <a:rPr lang="sr-Cyrl-RS" dirty="0" smtClean="0">
                <a:latin typeface="Georgia" pitchFamily="18" charset="0"/>
              </a:rPr>
              <a:t> </a:t>
            </a:r>
            <a:r>
              <a:rPr lang="sr-Cyrl-RS" sz="2800" dirty="0" smtClean="0">
                <a:latin typeface="Georgia" pitchFamily="18" charset="0"/>
              </a:rPr>
              <a:t>сајтови, наставни програми, као ресуре можемо користити и излагања свештеника, </a:t>
            </a:r>
            <a:r>
              <a:rPr lang="sr-Cyrl-RS" sz="2800" dirty="0" smtClean="0">
                <a:latin typeface="Georgia" pitchFamily="18" charset="0"/>
              </a:rPr>
              <a:t>баке и деке, </a:t>
            </a:r>
            <a:r>
              <a:rPr lang="sr-Cyrl-RS" sz="2800" dirty="0" smtClean="0">
                <a:latin typeface="Georgia" pitchFamily="18" charset="0"/>
              </a:rPr>
              <a:t> родитеља...</a:t>
            </a:r>
            <a:endParaRPr lang="sr-Cyrl-RS" sz="2800" dirty="0" smtClean="0">
              <a:latin typeface="Georgia" pitchFamily="18" charset="0"/>
            </a:endParaRP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296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mtClean="0"/>
              <a:t>  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5856" y="-99392"/>
            <a:ext cx="6480720" cy="675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smtClean="0">
                <a:solidFill>
                  <a:schemeClr val="bg1"/>
                </a:solidFill>
                <a:latin typeface="Georgia" pitchFamily="18" charset="0"/>
              </a:rPr>
              <a:t>ОШ „Јован Поповић“ Сусек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2737" y="-949425"/>
            <a:ext cx="12169352" cy="23622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sz="2400" dirty="0" smtClean="0">
                <a:latin typeface="Georgia" pitchFamily="18" charset="0"/>
              </a:rPr>
              <a:t>АКТИВНОСТИ: </a:t>
            </a:r>
          </a:p>
          <a:p>
            <a:pPr>
              <a:buNone/>
            </a:pPr>
            <a:r>
              <a:rPr lang="sr-Cyrl-RS" sz="2400" dirty="0" smtClean="0">
                <a:latin typeface="Georgia" pitchFamily="18" charset="0"/>
              </a:rPr>
              <a:t>У договору са свештеником отићи са децом </a:t>
            </a:r>
            <a:endParaRPr lang="sr-Cyrl-RS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sr-Cyrl-RS" sz="2400" dirty="0" smtClean="0">
                <a:latin typeface="Georgia" pitchFamily="18" charset="0"/>
              </a:rPr>
              <a:t> </a:t>
            </a:r>
            <a:r>
              <a:rPr lang="sr-Cyrl-RS" sz="2400" dirty="0" smtClean="0">
                <a:latin typeface="Georgia" pitchFamily="18" charset="0"/>
              </a:rPr>
              <a:t>у цркву, да им исприча о Ускрсу.</a:t>
            </a:r>
          </a:p>
          <a:p>
            <a:pPr>
              <a:buNone/>
            </a:pPr>
            <a:r>
              <a:rPr lang="sr-Cyrl-RS" sz="2400" dirty="0" smtClean="0">
                <a:latin typeface="Georgia" pitchFamily="18" charset="0"/>
              </a:rPr>
              <a:t>Одлазак у цркву на Лазареву суботу.</a:t>
            </a:r>
          </a:p>
          <a:p>
            <a:pPr>
              <a:buNone/>
            </a:pPr>
            <a:r>
              <a:rPr lang="sr-Cyrl-RS" sz="2400" dirty="0" smtClean="0">
                <a:latin typeface="Georgia" pitchFamily="18" charset="0"/>
              </a:rPr>
              <a:t>Ученици на компијутеру у  програму за цртање цртају и боје своје јаје.</a:t>
            </a:r>
          </a:p>
          <a:p>
            <a:pPr>
              <a:buNone/>
            </a:pPr>
            <a:r>
              <a:rPr lang="sr-Cyrl-RS" sz="2400" dirty="0" smtClean="0">
                <a:latin typeface="Georgia" pitchFamily="18" charset="0"/>
              </a:rPr>
              <a:t>Са наставницом енглеског уче боје, понављају појмове везане за Ускрс (зека, јаје...)</a:t>
            </a:r>
          </a:p>
          <a:p>
            <a:pPr>
              <a:buNone/>
            </a:pPr>
            <a:r>
              <a:rPr lang="sr-Cyrl-RS" sz="2400" dirty="0" smtClean="0">
                <a:latin typeface="Georgia" pitchFamily="18" charset="0"/>
              </a:rPr>
              <a:t>Ученици код куће, уз помоћ компијутера или у библиотеци, истражују значење боја и зашто се фарбају јаја.</a:t>
            </a:r>
          </a:p>
          <a:p>
            <a:pPr>
              <a:buNone/>
            </a:pPr>
            <a:r>
              <a:rPr lang="sr-Cyrl-RS" sz="2400" dirty="0" smtClean="0">
                <a:latin typeface="Georgia" pitchFamily="18" charset="0"/>
              </a:rPr>
              <a:t>У оквиру српског језика, читамо причу , а на музичком учимо песму везану за Ускрс.</a:t>
            </a:r>
          </a:p>
          <a:p>
            <a:pPr>
              <a:buNone/>
            </a:pPr>
            <a:r>
              <a:rPr lang="sr-Cyrl-RS" sz="2400" dirty="0" smtClean="0">
                <a:latin typeface="Georgia" pitchFamily="18" charset="0"/>
              </a:rPr>
              <a:t>Организујемо ликовну радионицу на  којој фарбамо јаја у луковини, са биљкама.</a:t>
            </a:r>
          </a:p>
          <a:p>
            <a:pPr>
              <a:buNone/>
            </a:pPr>
            <a:endParaRPr lang="sr-Cyrl-R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296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mtClean="0"/>
              <a:t>  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5856" y="-99392"/>
            <a:ext cx="6480720" cy="675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smtClean="0">
                <a:solidFill>
                  <a:schemeClr val="bg1"/>
                </a:solidFill>
                <a:latin typeface="Georgia" pitchFamily="18" charset="0"/>
              </a:rPr>
              <a:t>ОШ „Јован Поповић“ Сусек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2737" y="-949425"/>
            <a:ext cx="12169352" cy="23622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4334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sz="2800" dirty="0" smtClean="0">
                <a:latin typeface="Georgia" pitchFamily="18" charset="0"/>
              </a:rPr>
              <a:t>УКЉУЧИВАЊЕ ОКРУЖЕЊА </a:t>
            </a:r>
          </a:p>
          <a:p>
            <a:pPr>
              <a:buNone/>
            </a:pPr>
            <a:r>
              <a:rPr lang="sr-Cyrl-RS" sz="2800" dirty="0" smtClean="0">
                <a:latin typeface="Georgia" pitchFamily="18" charset="0"/>
              </a:rPr>
              <a:t>У ПРОЈЕКАТ</a:t>
            </a:r>
          </a:p>
          <a:p>
            <a:pPr>
              <a:buNone/>
            </a:pPr>
            <a:r>
              <a:rPr lang="sr-Cyrl-RS" sz="2800" dirty="0" smtClean="0">
                <a:latin typeface="Georgia" pitchFamily="18" charset="0"/>
              </a:rPr>
              <a:t>Црква и вероучиртељ </a:t>
            </a:r>
          </a:p>
          <a:p>
            <a:pPr>
              <a:buNone/>
            </a:pPr>
            <a:r>
              <a:rPr lang="sr-Cyrl-RS" sz="2800" dirty="0" smtClean="0">
                <a:latin typeface="Georgia" pitchFamily="18" charset="0"/>
              </a:rPr>
              <a:t>УЛОГА </a:t>
            </a:r>
            <a:r>
              <a:rPr lang="sr-Cyrl-RS" sz="2800" dirty="0" smtClean="0">
                <a:latin typeface="Georgia" pitchFamily="18" charset="0"/>
              </a:rPr>
              <a:t>РОДИТЕЉА</a:t>
            </a:r>
          </a:p>
          <a:p>
            <a:pPr>
              <a:buNone/>
            </a:pPr>
            <a:r>
              <a:rPr lang="sr-Cyrl-RS" sz="2800" dirty="0" smtClean="0">
                <a:latin typeface="Georgia" pitchFamily="18" charset="0"/>
              </a:rPr>
              <a:t>Улога </a:t>
            </a:r>
            <a:r>
              <a:rPr lang="sr-Cyrl-RS" sz="2800" dirty="0" smtClean="0">
                <a:latin typeface="Georgia" pitchFamily="18" charset="0"/>
              </a:rPr>
              <a:t>родитеља је </a:t>
            </a:r>
            <a:endParaRPr lang="sr-Cyrl-RS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sr-Cyrl-RS" sz="2800" dirty="0" smtClean="0">
                <a:latin typeface="Georgia" pitchFamily="18" charset="0"/>
              </a:rPr>
              <a:t>-да скувају </a:t>
            </a:r>
            <a:r>
              <a:rPr lang="sr-Cyrl-RS" sz="2800" dirty="0" smtClean="0">
                <a:latin typeface="Georgia" pitchFamily="18" charset="0"/>
              </a:rPr>
              <a:t>јаја која ћемо </a:t>
            </a:r>
            <a:r>
              <a:rPr lang="sr-Cyrl-RS" sz="2800" dirty="0" smtClean="0">
                <a:latin typeface="Georgia" pitchFamily="18" charset="0"/>
              </a:rPr>
              <a:t>фарбати</a:t>
            </a:r>
          </a:p>
          <a:p>
            <a:pPr>
              <a:buNone/>
            </a:pPr>
            <a:r>
              <a:rPr lang="sr-Cyrl-RS" sz="2800" dirty="0" smtClean="0">
                <a:latin typeface="Georgia" pitchFamily="18" charset="0"/>
              </a:rPr>
              <a:t>- да посете изложбу радова</a:t>
            </a:r>
            <a:endParaRPr lang="en-US" sz="2800" dirty="0">
              <a:latin typeface="Georgia" pitchFamily="18" charset="0"/>
            </a:endParaRPr>
          </a:p>
          <a:p>
            <a:pPr>
              <a:buNone/>
            </a:pPr>
            <a:endParaRPr lang="sr-Cyrl-RS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sr-Cyrl-RS" sz="2800" dirty="0" smtClean="0">
                <a:latin typeface="Georgia" pitchFamily="18" charset="0"/>
              </a:rPr>
              <a:t> РЕСУРСИ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  <a:hlinkClick r:id="rId3"/>
              </a:rPr>
              <a:t>http://krokotak.com/tag/easter-2/</a:t>
            </a:r>
            <a:endParaRPr lang="sr-Cyrl-RS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Georgia" pitchFamily="18" charset="0"/>
                <a:hlinkClick r:id="rId4"/>
              </a:rPr>
              <a:t>https://www.pinterest.com/easter-school-ideas/</a:t>
            </a:r>
            <a:endParaRPr lang="sr-Cyrl-RS" sz="2800" dirty="0" smtClean="0">
              <a:latin typeface="Georgia" pitchFamily="18" charset="0"/>
            </a:endParaRPr>
          </a:p>
          <a:p>
            <a:pPr>
              <a:buNone/>
            </a:pPr>
            <a:endParaRPr lang="sr-Cyrl-RS" sz="2800" dirty="0" smtClean="0">
              <a:latin typeface="Georgia" pitchFamily="18" charset="0"/>
            </a:endParaRPr>
          </a:p>
          <a:p>
            <a:pPr>
              <a:buNone/>
            </a:pPr>
            <a:endParaRPr lang="sr-Cyrl-RS" sz="2800" dirty="0" smtClean="0">
              <a:latin typeface="Georg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225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mtClean="0"/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296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mtClean="0"/>
              <a:t>  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75856" y="-99392"/>
            <a:ext cx="6480720" cy="675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smtClean="0">
                <a:solidFill>
                  <a:schemeClr val="bg1"/>
                </a:solidFill>
                <a:latin typeface="Georgia" pitchFamily="18" charset="0"/>
              </a:rPr>
              <a:t>ОШ „Јован Поповић“ Сусек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2737" y="-949425"/>
            <a:ext cx="12169352" cy="23622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91102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sr-Cyrl-RS" sz="5100" dirty="0" smtClean="0">
                <a:latin typeface="Georgia" pitchFamily="18" charset="0"/>
              </a:rPr>
              <a:t>РЕАЛИЗАЦИЈА ПРОЈЕКТА</a:t>
            </a:r>
            <a:endParaRPr lang="sr-Cyrl-RS" dirty="0" smtClean="0">
              <a:latin typeface="Georgia" pitchFamily="18" charset="0"/>
            </a:endParaRPr>
          </a:p>
          <a:p>
            <a:pPr>
              <a:buNone/>
            </a:pPr>
            <a:r>
              <a:rPr lang="sr-Cyrl-RS" dirty="0" smtClean="0">
                <a:latin typeface="Georgia" pitchFamily="18" charset="0"/>
              </a:rPr>
              <a:t> </a:t>
            </a:r>
            <a:endParaRPr lang="en-US" dirty="0">
              <a:latin typeface="Georgi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82597"/>
              </p:ext>
            </p:extLst>
          </p:nvPr>
        </p:nvGraphicFramePr>
        <p:xfrm>
          <a:off x="1004696" y="1916832"/>
          <a:ext cx="7154485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729"/>
                <a:gridCol w="1270605"/>
                <a:gridCol w="1514953"/>
                <a:gridCol w="1368344"/>
                <a:gridCol w="1270605"/>
                <a:gridCol w="1329249"/>
              </a:tblGrid>
              <a:tr h="209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</a:rPr>
                        <a:t>Понедељак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Уторак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Среда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Четвртак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Петак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</a:tr>
              <a:tr h="899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1.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  <a:latin typeface="Georgia" pitchFamily="18" charset="0"/>
                        </a:rPr>
                        <a:t>Српски језик-Библијске приче“Васкрсење Христово“</a:t>
                      </a:r>
                      <a:endParaRPr lang="en-US" sz="9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Математика-Непознати сабирак( Примери са јајима)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  <a:latin typeface="Georgia" pitchFamily="18" charset="0"/>
                        </a:rPr>
                        <a:t>Српски језик-Граматика-Велико слово у писању назива празника( Ускрс)</a:t>
                      </a:r>
                      <a:endParaRPr lang="en-US" sz="9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Математика-Непознати умањилац-Примери са јајима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Српски јези- Читање и анализа састава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</a:tr>
              <a:tr h="899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2.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  <a:latin typeface="Georgia" pitchFamily="18" charset="0"/>
                        </a:rPr>
                        <a:t>Математика-Непознати број-Слике са фарбаним јајима</a:t>
                      </a:r>
                      <a:endParaRPr lang="en-US" sz="9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  <a:latin typeface="Georgia" pitchFamily="18" charset="0"/>
                        </a:rPr>
                        <a:t>Српски језик-Деца читају приче о Ускрсу које су пронашли на интернету</a:t>
                      </a:r>
                      <a:endParaRPr lang="en-US" sz="9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  <a:latin typeface="Georgia" pitchFamily="18" charset="0"/>
                        </a:rPr>
                        <a:t>Математика-Непознати </a:t>
                      </a:r>
                      <a:r>
                        <a:rPr lang="sr-Cyrl-RS" sz="1000" dirty="0" smtClean="0">
                          <a:effectLst/>
                          <a:latin typeface="Georgia" pitchFamily="18" charset="0"/>
                        </a:rPr>
                        <a:t>умањеник (</a:t>
                      </a:r>
                      <a:r>
                        <a:rPr lang="sr-Cyrl-RS" sz="1000" dirty="0">
                          <a:effectLst/>
                          <a:latin typeface="Georgia" pitchFamily="18" charset="0"/>
                        </a:rPr>
                        <a:t>Примери са јајима)</a:t>
                      </a:r>
                      <a:endParaRPr lang="en-US" sz="9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Српски језик- „Причала ми бака“ Састав на тему Ускршњих обичаја из бакине приче.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Математика-Непознати број- утврђивање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</a:tr>
              <a:tr h="899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3.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  <a:latin typeface="Georgia" pitchFamily="18" charset="0"/>
                        </a:rPr>
                        <a:t>Свет око </a:t>
                      </a:r>
                      <a:r>
                        <a:rPr lang="sr-Cyrl-RS" sz="1000" dirty="0" smtClean="0">
                          <a:effectLst/>
                          <a:latin typeface="Georgia" pitchFamily="18" charset="0"/>
                        </a:rPr>
                        <a:t>нас -</a:t>
                      </a:r>
                      <a:r>
                        <a:rPr lang="sr-Cyrl-RS" sz="1000" dirty="0">
                          <a:effectLst/>
                          <a:latin typeface="Georgia" pitchFamily="18" charset="0"/>
                        </a:rPr>
                        <a:t>Празници и обичаји</a:t>
                      </a:r>
                      <a:endParaRPr lang="en-US" sz="9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  <a:latin typeface="Georgia" pitchFamily="18" charset="0"/>
                        </a:rPr>
                        <a:t>Енглески језик-Појмови везани за Ускрс( јаје, зека, бројање,боје)</a:t>
                      </a:r>
                      <a:endParaRPr lang="en-US" sz="9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Ликовна култура-Цртамо и бојимо јаја,правимо изложбу и бирамо најлепши рад)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Свет око нас- Народни обичаји празновања Ускрса-квиз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Физичко васпитање</a:t>
                      </a:r>
                      <a:endParaRPr lang="en-US" sz="900">
                        <a:effectLst/>
                        <a:latin typeface="Georgia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Полигон спретности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</a:tr>
              <a:tr h="899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4.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Физичко васпитање-Игра „Вруће-хладно“ –Пронађи јаје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  <a:latin typeface="Georgia" pitchFamily="18" charset="0"/>
                        </a:rPr>
                        <a:t>Музичка култура –Обрада песме „Ускршње јутро“</a:t>
                      </a:r>
                      <a:endParaRPr lang="en-US" sz="900" dirty="0">
                        <a:effectLst/>
                        <a:latin typeface="Georgia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Georgia" pitchFamily="18" charset="0"/>
                        </a:rPr>
                        <a:t>Veljkanoc</a:t>
                      </a:r>
                      <a:r>
                        <a:rPr lang="en-US" sz="900" dirty="0">
                          <a:effectLst/>
                          <a:latin typeface="Georgia" pitchFamily="18" charset="0"/>
                        </a:rPr>
                        <a:t> – </a:t>
                      </a:r>
                      <a:r>
                        <a:rPr lang="en-US" sz="900" dirty="0" err="1">
                          <a:effectLst/>
                          <a:latin typeface="Georgia" pitchFamily="18" charset="0"/>
                        </a:rPr>
                        <a:t>песма</a:t>
                      </a:r>
                      <a:r>
                        <a:rPr lang="en-US" sz="900" dirty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Georgia" pitchFamily="18" charset="0"/>
                        </a:rPr>
                        <a:t>на</a:t>
                      </a:r>
                      <a:r>
                        <a:rPr lang="en-US" sz="900" dirty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Georgia" pitchFamily="18" charset="0"/>
                        </a:rPr>
                        <a:t>словачком</a:t>
                      </a:r>
                      <a:endParaRPr lang="en-US" sz="9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  <a:latin typeface="Georgia" pitchFamily="18" charset="0"/>
                        </a:rPr>
                        <a:t>Ликовна култура-Цртамо и бојимо јаја,правимо изложбу и бирамо најлепши рад)</a:t>
                      </a:r>
                      <a:endParaRPr lang="en-US" sz="9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Физичко васпитање- Музичка игра „Кукавица“ В. Томерлин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Енглески језик</a:t>
                      </a:r>
                      <a:endParaRPr lang="en-US" sz="900">
                        <a:effectLst/>
                        <a:latin typeface="Georgia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Учење песмице о Ускрсу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</a:tr>
              <a:tr h="7193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5.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Georgia" pitchFamily="18" charset="0"/>
                        </a:rPr>
                        <a:t>Словачки</a:t>
                      </a:r>
                      <a:r>
                        <a:rPr lang="sr-Cyrl-RS" sz="900" baseline="0" dirty="0" smtClean="0">
                          <a:effectLst/>
                          <a:latin typeface="Georgia" pitchFamily="18" charset="0"/>
                        </a:rPr>
                        <a:t> језик </a:t>
                      </a:r>
                      <a:r>
                        <a:rPr lang="sr-Cyrl-RS" sz="900" dirty="0" smtClean="0">
                          <a:effectLst/>
                          <a:latin typeface="Georgia" pitchFamily="18" charset="0"/>
                        </a:rPr>
                        <a:t>- </a:t>
                      </a:r>
                      <a:r>
                        <a:rPr lang="en-US" sz="900" dirty="0" err="1">
                          <a:effectLst/>
                          <a:latin typeface="Georgia" pitchFamily="18" charset="0"/>
                        </a:rPr>
                        <a:t>pesmica</a:t>
                      </a:r>
                      <a:r>
                        <a:rPr lang="en-US" sz="900" dirty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Georgia" pitchFamily="18" charset="0"/>
                        </a:rPr>
                        <a:t>Veljko</a:t>
                      </a:r>
                      <a:r>
                        <a:rPr lang="en-US" sz="900" dirty="0">
                          <a:effectLst/>
                          <a:latin typeface="Georgia" pitchFamily="18" charset="0"/>
                        </a:rPr>
                        <a:t> no</a:t>
                      </a:r>
                      <a:r>
                        <a:rPr lang="sr-Cyrl-RS" sz="900" dirty="0">
                          <a:effectLst/>
                          <a:latin typeface="Georgia" pitchFamily="18" charset="0"/>
                        </a:rPr>
                        <a:t>ć</a:t>
                      </a:r>
                      <a:r>
                        <a:rPr lang="en-US" sz="900" dirty="0" err="1">
                          <a:effectLst/>
                          <a:latin typeface="Georgia" pitchFamily="18" charset="0"/>
                        </a:rPr>
                        <a:t>ni</a:t>
                      </a:r>
                      <a:r>
                        <a:rPr lang="en-US" sz="900" dirty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Georgia" pitchFamily="18" charset="0"/>
                        </a:rPr>
                        <a:t>zajko</a:t>
                      </a:r>
                      <a:r>
                        <a:rPr lang="sr-Cyrl-RS" sz="900" dirty="0">
                          <a:effectLst/>
                          <a:latin typeface="Georgia" pitchFamily="18" charset="0"/>
                        </a:rPr>
                        <a:t> (</a:t>
                      </a:r>
                      <a:r>
                        <a:rPr lang="en-US" sz="900" dirty="0" err="1">
                          <a:effectLst/>
                          <a:latin typeface="Georgia" pitchFamily="18" charset="0"/>
                        </a:rPr>
                        <a:t>Uskr</a:t>
                      </a:r>
                      <a:r>
                        <a:rPr lang="sr-Cyrl-RS" sz="900" dirty="0">
                          <a:effectLst/>
                          <a:latin typeface="Georgia" pitchFamily="18" charset="0"/>
                        </a:rPr>
                        <a:t>š</a:t>
                      </a:r>
                      <a:r>
                        <a:rPr lang="en-US" sz="900" dirty="0" err="1">
                          <a:effectLst/>
                          <a:latin typeface="Georgia" pitchFamily="18" charset="0"/>
                        </a:rPr>
                        <a:t>nji</a:t>
                      </a:r>
                      <a:r>
                        <a:rPr lang="en-US" sz="900" dirty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Georgia" pitchFamily="18" charset="0"/>
                        </a:rPr>
                        <a:t>zec</a:t>
                      </a:r>
                      <a:r>
                        <a:rPr lang="sr-Cyrl-RS" sz="800" dirty="0">
                          <a:effectLst/>
                          <a:latin typeface="Georgia" pitchFamily="18" charset="0"/>
                        </a:rPr>
                        <a:t>)</a:t>
                      </a:r>
                      <a:endParaRPr lang="en-US" sz="9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Верска настава</a:t>
                      </a:r>
                      <a:endParaRPr lang="en-US" sz="900">
                        <a:effectLst/>
                        <a:latin typeface="Georgia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Васкрс</a:t>
                      </a:r>
                      <a:endParaRPr lang="en-US" sz="900">
                        <a:effectLst/>
                        <a:latin typeface="Georgia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 </a:t>
                      </a:r>
                      <a:endParaRPr lang="en-US" sz="900">
                        <a:effectLst/>
                        <a:latin typeface="Georgia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  <a:latin typeface="Georgia" pitchFamily="18" charset="0"/>
                        </a:rPr>
                        <a:t> 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eorgia" pitchFamily="18" charset="0"/>
                        </a:rPr>
                        <a:t> 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Georgia" pitchFamily="18" charset="0"/>
                        </a:rPr>
                        <a:t> </a:t>
                      </a:r>
                      <a:endParaRPr lang="en-US" sz="9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  <a:latin typeface="Georgia" pitchFamily="18" charset="0"/>
                        </a:rPr>
                        <a:t>Слободне активности- Фарбање јаја у луковини</a:t>
                      </a:r>
                      <a:endParaRPr lang="en-US" sz="9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8643" marR="58643" marT="0" marB="0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53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mtClean="0"/>
              <a:t> 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225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mtClean="0"/>
              <a:t>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296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mtClean="0"/>
              <a:t>   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5856" y="-99392"/>
            <a:ext cx="6480720" cy="675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smtClean="0">
                <a:solidFill>
                  <a:schemeClr val="bg1"/>
                </a:solidFill>
                <a:latin typeface="Georgia" pitchFamily="18" charset="0"/>
              </a:rPr>
              <a:t>ОШ „Јован Поповић“ Сусек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2737" y="-949425"/>
            <a:ext cx="12169352" cy="2362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9" y="0"/>
            <a:ext cx="91672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35" y="1196752"/>
            <a:ext cx="6244380" cy="31683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sz="3800" dirty="0" smtClean="0">
                <a:latin typeface="Georgia" pitchFamily="18" charset="0"/>
              </a:rPr>
              <a:t>ПРОМОЦИЈА</a:t>
            </a:r>
            <a:r>
              <a:rPr lang="sr-Cyrl-RS" sz="3800" dirty="0" smtClean="0">
                <a:latin typeface="Georgia" pitchFamily="18" charset="0"/>
              </a:rPr>
              <a:t> </a:t>
            </a:r>
          </a:p>
          <a:p>
            <a:pPr>
              <a:buNone/>
            </a:pPr>
            <a:r>
              <a:rPr lang="sr-Cyrl-RS" sz="3800" dirty="0" smtClean="0">
                <a:latin typeface="Georgia" pitchFamily="18" charset="0"/>
              </a:rPr>
              <a:t>ПРОЈЕКТА</a:t>
            </a:r>
          </a:p>
          <a:p>
            <a:pPr>
              <a:buNone/>
            </a:pPr>
            <a:r>
              <a:rPr lang="sr-Cyrl-RS" dirty="0" smtClean="0">
                <a:latin typeface="Georgia" pitchFamily="18" charset="0"/>
              </a:rPr>
              <a:t> </a:t>
            </a:r>
            <a:r>
              <a:rPr lang="sr-Cyrl-RS" dirty="0" smtClean="0">
                <a:latin typeface="Georgia" pitchFamily="18" charset="0"/>
              </a:rPr>
              <a:t>- </a:t>
            </a:r>
            <a:r>
              <a:rPr lang="sr-Cyrl-RS" dirty="0" smtClean="0">
                <a:latin typeface="Georgia" pitchFamily="18" charset="0"/>
              </a:rPr>
              <a:t>Изложба</a:t>
            </a:r>
          </a:p>
          <a:p>
            <a:pPr>
              <a:buNone/>
            </a:pPr>
            <a:r>
              <a:rPr lang="sr-Cyrl-RS" dirty="0" smtClean="0">
                <a:latin typeface="Georgia" pitchFamily="18" charset="0"/>
              </a:rPr>
              <a:t> - Сајт школе</a:t>
            </a:r>
            <a:endParaRPr lang="sr-Cyrl-RS" dirty="0" smtClean="0">
              <a:latin typeface="Georgia" pitchFamily="18" charset="0"/>
            </a:endParaRPr>
          </a:p>
          <a:p>
            <a:pPr>
              <a:buNone/>
            </a:pPr>
            <a:r>
              <a:rPr lang="sr-Cyrl-RS" dirty="0" smtClean="0">
                <a:latin typeface="Georgia" pitchFamily="18" charset="0"/>
              </a:rPr>
              <a:t> - Часопис школе </a:t>
            </a:r>
          </a:p>
          <a:p>
            <a:pPr>
              <a:buNone/>
            </a:pPr>
            <a:r>
              <a:rPr lang="sr-Cyrl-RS" dirty="0" smtClean="0">
                <a:latin typeface="Georgia" pitchFamily="18" charset="0"/>
              </a:rPr>
              <a:t> -Учитељски блогови</a:t>
            </a:r>
            <a:endParaRPr lang="sr-Cyrl-RS" dirty="0" smtClean="0">
              <a:latin typeface="Georgia" pitchFamily="18" charset="0"/>
            </a:endParaRPr>
          </a:p>
          <a:p>
            <a:pPr>
              <a:buNone/>
            </a:pPr>
            <a:r>
              <a:rPr lang="sr-Cyrl-RS" dirty="0" smtClean="0">
                <a:latin typeface="Georgia" pitchFamily="18" charset="0"/>
              </a:rPr>
              <a:t> 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53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mtClean="0"/>
              <a:t> 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225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mtClean="0"/>
              <a:t>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296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mtClean="0"/>
              <a:t>   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5856" y="-99392"/>
            <a:ext cx="6480720" cy="675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smtClean="0">
                <a:solidFill>
                  <a:schemeClr val="bg1"/>
                </a:solidFill>
                <a:latin typeface="Georgia" pitchFamily="18" charset="0"/>
              </a:rPr>
              <a:t>ОШ „Јован Поповић“ Сусек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676" y="-942765"/>
            <a:ext cx="12169352" cy="2362201"/>
          </a:xfrm>
          <a:prstGeom prst="rect">
            <a:avLst/>
          </a:prstGeom>
        </p:spPr>
      </p:pic>
      <p:pic>
        <p:nvPicPr>
          <p:cNvPr id="11" name="Picture 2" descr="https://scontent.fbeg5-1.fna.fbcdn.net/v/t1.15752-9/34814401_1517993288310911_9131302300399173632_n.jpg?_nc_cat=0&amp;oh=1f82c20cb06a30b87d2e2a228ce92f0e&amp;oe=5BC114D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453605" cy="588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scontent.fbeg5-1.fna.fbcdn.net/v/t1.15752-0/s261x260/34725142_1517993391644234_927248671446138880_n.jpg?_nc_cat=0&amp;oh=cf86a46a2656994e6d5ceb3fb355cb69&amp;oe=5B81C1F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8" y="4287105"/>
            <a:ext cx="3102224" cy="217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9" y="0"/>
            <a:ext cx="9167249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47391"/>
              </p:ext>
            </p:extLst>
          </p:nvPr>
        </p:nvGraphicFramePr>
        <p:xfrm>
          <a:off x="323528" y="1196752"/>
          <a:ext cx="8505328" cy="2608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89">
                  <a:extLst>
                    <a:ext uri="{9D8B030D-6E8A-4147-A177-3AD203B41FA5}"/>
                  </a:extLst>
                </a:gridCol>
                <a:gridCol w="2194733">
                  <a:extLst>
                    <a:ext uri="{9D8B030D-6E8A-4147-A177-3AD203B41FA5}"/>
                  </a:extLst>
                </a:gridCol>
                <a:gridCol w="1774813">
                  <a:extLst>
                    <a:ext uri="{9D8B030D-6E8A-4147-A177-3AD203B41FA5}"/>
                  </a:extLst>
                </a:gridCol>
                <a:gridCol w="2156371">
                  <a:extLst>
                    <a:ext uri="{9D8B030D-6E8A-4147-A177-3AD203B41FA5}"/>
                  </a:extLst>
                </a:gridCol>
                <a:gridCol w="2013622">
                  <a:extLst>
                    <a:ext uri="{9D8B030D-6E8A-4147-A177-3AD203B41FA5}"/>
                  </a:extLst>
                </a:gridCol>
              </a:tblGrid>
              <a:tr h="29341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200" dirty="0">
                        <a:effectLst/>
                        <a:latin typeface="Georgia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КРИТЕРИЈ</a:t>
                      </a:r>
                      <a:r>
                        <a:rPr lang="x-none" sz="18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УМИ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ПРОЦЕНА УСПЕШНОСТИ ГРУПЕ</a:t>
                      </a:r>
                      <a:endParaRPr lang="en-US" sz="18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89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Одличан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Добар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Потребна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је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помоћ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564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Georgia" pitchFamily="18" charset="0"/>
                        </a:rPr>
                        <a:t>1.</a:t>
                      </a:r>
                      <a:endParaRPr lang="en-US" sz="11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Учешће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чланова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тима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Сви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чланови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учествују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Учествују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само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неки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чланови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Један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два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члана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доминирају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564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Georgia" pitchFamily="18" charset="0"/>
                        </a:rPr>
                        <a:t>2.</a:t>
                      </a:r>
                      <a:endParaRPr lang="en-US" sz="11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Како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се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слажу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чланови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тима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Сви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чланови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се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добро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слажу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Неки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чланови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се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добро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слажу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Расправљају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се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исмeјавају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друге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564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Georgia" pitchFamily="18" charset="0"/>
                        </a:rPr>
                        <a:t>3.</a:t>
                      </a:r>
                      <a:endParaRPr lang="en-US" sz="11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Слушају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када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други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говоре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Сви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пажљиво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слушају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Неки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слушају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неки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Међусовно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се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слушају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564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Georgia" pitchFamily="18" charset="0"/>
                        </a:rPr>
                        <a:t>4.</a:t>
                      </a:r>
                      <a:endParaRPr lang="en-US" sz="11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Број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400" dirty="0" smtClean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постављених радова на изложби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Већина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400" dirty="0" smtClean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радова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Неколико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400" dirty="0" smtClean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радова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Мали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број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en-US" sz="14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ниједан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181462"/>
              </p:ext>
            </p:extLst>
          </p:nvPr>
        </p:nvGraphicFramePr>
        <p:xfrm>
          <a:off x="304800" y="4419600"/>
          <a:ext cx="8534400" cy="1924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776">
                  <a:extLst>
                    <a:ext uri="{9D8B030D-6E8A-4147-A177-3AD203B41FA5}"/>
                  </a:extLst>
                </a:gridCol>
                <a:gridCol w="4896544">
                  <a:extLst>
                    <a:ext uri="{9D8B030D-6E8A-4147-A177-3AD203B41FA5}"/>
                  </a:extLst>
                </a:gridCol>
                <a:gridCol w="1152128">
                  <a:extLst>
                    <a:ext uri="{9D8B030D-6E8A-4147-A177-3AD203B41FA5}"/>
                  </a:extLst>
                </a:gridCol>
                <a:gridCol w="1008112">
                  <a:extLst>
                    <a:ext uri="{9D8B030D-6E8A-4147-A177-3AD203B41FA5}"/>
                  </a:extLst>
                </a:gridCol>
                <a:gridCol w="1026840">
                  <a:extLst>
                    <a:ext uri="{9D8B030D-6E8A-4147-A177-3AD203B41FA5}"/>
                  </a:extLst>
                </a:gridCol>
              </a:tblGrid>
              <a:tr h="12392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Georgia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ПРОЦЕНА </a:t>
                      </a:r>
                      <a:r>
                        <a:rPr lang="sr-Cyrl-RS" sz="1800" dirty="0" smtClean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ИЗЛОЖБЕ</a:t>
                      </a:r>
                      <a:r>
                        <a:rPr lang="x-none" sz="1800" smtClean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800" dirty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ОД СТРАНЕ УЧЕНИКА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x-none" sz="1800" dirty="0">
                        <a:effectLst/>
                        <a:latin typeface="Georgia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x-none" sz="11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x-none" sz="11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x-none" sz="11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2827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x-none" sz="1100">
                          <a:effectLst/>
                          <a:latin typeface="Georgia" pitchFamily="18" charset="0"/>
                        </a:rPr>
                        <a:t> </a:t>
                      </a:r>
                      <a:endParaRPr lang="en-US" sz="11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Georgia" pitchFamily="18" charset="0"/>
                          <a:ea typeface="+mn-ea"/>
                          <a:cs typeface="Times New Roman" panose="02020603050405020304" pitchFamily="18" charset="0"/>
                        </a:rPr>
                        <a:t>Изложба</a:t>
                      </a:r>
                      <a:r>
                        <a:rPr lang="sr-Cyrl-RS" sz="1400" baseline="0" dirty="0" smtClean="0">
                          <a:effectLst/>
                          <a:latin typeface="Georgia" pitchFamily="18" charset="0"/>
                          <a:ea typeface="+mn-ea"/>
                          <a:cs typeface="Times New Roman" panose="02020603050405020304" pitchFamily="18" charset="0"/>
                        </a:rPr>
                        <a:t> одговара теми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>
                          <a:effectLst/>
                          <a:latin typeface="Georgia" pitchFamily="18" charset="0"/>
                        </a:rPr>
                        <a:t> </a:t>
                      </a:r>
                      <a:endParaRPr lang="en-US" sz="11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>
                          <a:effectLst/>
                          <a:latin typeface="Georgia" pitchFamily="18" charset="0"/>
                        </a:rPr>
                        <a:t> </a:t>
                      </a:r>
                      <a:endParaRPr lang="en-US" sz="11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>
                          <a:effectLst/>
                          <a:latin typeface="Georgia" pitchFamily="18" charset="0"/>
                        </a:rPr>
                        <a:t> </a:t>
                      </a:r>
                      <a:endParaRPr lang="en-US" sz="11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2827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x-none" sz="1100" dirty="0">
                          <a:effectLst/>
                          <a:latin typeface="Georgia" pitchFamily="18" charset="0"/>
                        </a:rPr>
                        <a:t>2. </a:t>
                      </a:r>
                      <a:endParaRPr lang="en-US" sz="11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smtClean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Приказан</a:t>
                      </a:r>
                      <a:r>
                        <a:rPr lang="sr-Cyrl-RS" sz="1400" dirty="0" smtClean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sr-Cyrl-RS" sz="1400" baseline="0" dirty="0" smtClean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радови су добро постављени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>
                          <a:effectLst/>
                          <a:latin typeface="Georgia" pitchFamily="18" charset="0"/>
                        </a:rPr>
                        <a:t> </a:t>
                      </a:r>
                      <a:endParaRPr lang="en-US" sz="11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>
                          <a:effectLst/>
                          <a:latin typeface="Georgia" pitchFamily="18" charset="0"/>
                        </a:rPr>
                        <a:t> </a:t>
                      </a:r>
                      <a:endParaRPr lang="en-US" sz="11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>
                          <a:effectLst/>
                          <a:latin typeface="Georgia" pitchFamily="18" charset="0"/>
                        </a:rPr>
                        <a:t> </a:t>
                      </a:r>
                      <a:endParaRPr lang="en-US" sz="110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2827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x-none" sz="1100" dirty="0">
                          <a:effectLst/>
                          <a:latin typeface="Georgia" pitchFamily="18" charset="0"/>
                        </a:rPr>
                        <a:t>3. </a:t>
                      </a:r>
                      <a:endParaRPr lang="en-US" sz="11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Изложба</a:t>
                      </a:r>
                      <a:r>
                        <a:rPr lang="x-none" sz="1400" smtClean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40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је </a:t>
                      </a:r>
                      <a:r>
                        <a:rPr lang="x-none" sz="1400" smtClean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преглед</a:t>
                      </a:r>
                      <a:r>
                        <a:rPr lang="sr-Cyrl-RS" sz="1400" dirty="0" smtClean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x-none" sz="1400" smtClean="0">
                          <a:effectLst/>
                          <a:latin typeface="Georgia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Georgia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>
                          <a:effectLst/>
                          <a:latin typeface="Georgia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2606" name="Picture 3" descr="Description: Резултат слика за smile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5" b="50648"/>
          <a:stretch>
            <a:fillRect/>
          </a:stretch>
        </p:blipFill>
        <p:spPr bwMode="auto">
          <a:xfrm>
            <a:off x="5906485" y="4653136"/>
            <a:ext cx="63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7" name="Picture 2" descr="Description: Резултат слика за smiley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5" r="33569" b="50648"/>
          <a:stretch>
            <a:fillRect/>
          </a:stretch>
        </p:blipFill>
        <p:spPr bwMode="auto">
          <a:xfrm>
            <a:off x="6992420" y="4653136"/>
            <a:ext cx="676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8" name="irc_mi" descr="Description: Резултат слика за smiley">
            <a:hlinkClick r:id="rId3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8" b="50648"/>
          <a:stretch>
            <a:fillRect/>
          </a:stretch>
        </p:blipFill>
        <p:spPr bwMode="auto">
          <a:xfrm>
            <a:off x="8058780" y="4700761"/>
            <a:ext cx="619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 smtClean="0">
                <a:latin typeface="Georgia" pitchFamily="18" charset="0"/>
              </a:rPr>
              <a:t>ВРЕДНОВАЊЕ И САМОВРЕДНОВАЊЕ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8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mtClean="0"/>
              <a:t>   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53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mtClean="0"/>
              <a:t>  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225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mtClean="0"/>
              <a:t> 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296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mtClean="0"/>
              <a:t>   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75856" y="-99392"/>
            <a:ext cx="6480720" cy="675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smtClean="0">
                <a:solidFill>
                  <a:schemeClr val="bg1"/>
                </a:solidFill>
                <a:latin typeface="Georgia" pitchFamily="18" charset="0"/>
              </a:rPr>
              <a:t>ОШ „Јован Поповић“ Сусек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676" y="-942765"/>
            <a:ext cx="12169352" cy="23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20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</TotalTime>
  <Words>707</Words>
  <Application>Microsoft Office PowerPoint</Application>
  <PresentationFormat>On-screen Show (4:3)</PresentationFormat>
  <Paragraphs>176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ОШ „Јован Поповић“ Сусек</vt:lpstr>
      <vt:lpstr>   </vt:lpstr>
      <vt:lpstr> </vt:lpstr>
      <vt:lpstr> </vt:lpstr>
      <vt:lpstr>  </vt:lpstr>
      <vt:lpstr>   </vt:lpstr>
      <vt:lpstr>   </vt:lpstr>
      <vt:lpstr>ВРЕДНОВАЊЕ И САМОВРЕДНОВАЊЕ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Ускршњи обичаји у мом месту</dc:title>
  <dc:creator>Jelena</dc:creator>
  <cp:lastModifiedBy>Svetozar Stojkovic</cp:lastModifiedBy>
  <cp:revision>43</cp:revision>
  <dcterms:created xsi:type="dcterms:W3CDTF">2018-05-30T11:28:56Z</dcterms:created>
  <dcterms:modified xsi:type="dcterms:W3CDTF">2018-06-19T11:07:34Z</dcterms:modified>
</cp:coreProperties>
</file>