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65" r:id="rId2"/>
    <p:sldId id="256" r:id="rId3"/>
    <p:sldId id="257" r:id="rId4"/>
    <p:sldId id="258" r:id="rId5"/>
    <p:sldId id="259" r:id="rId6"/>
    <p:sldId id="260" r:id="rId7"/>
    <p:sldId id="262" r:id="rId8"/>
    <p:sldId id="261" r:id="rId9"/>
    <p:sldId id="263" r:id="rId10"/>
    <p:sldId id="264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0EF96-C72D-404D-81BA-3229E4FBD60A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C749F1-E7C6-48E2-8286-CEC1E0A66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21918343-95D9-4AB7-9C54-72FAD7C5CCFC}" type="datetime1">
              <a:rPr lang="en-US" smtClean="0"/>
              <a:pPr algn="l" eaLnBrk="1" latinLnBrk="0" hangingPunct="1"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B66B-8855-4F45-84D7-A5374011D111}" type="datetime1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9A064-3308-42B3-BCF8-76CFCD69B5D3}" type="datetime1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AF1F0-50E7-40C0-A9CD-09259C09504D}" type="datetime1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C8314E8E-4346-4BF2-A26C-832DD9307CCF}" type="datetime1">
              <a:rPr lang="en-US" smtClean="0"/>
              <a:pPr algn="l" eaLnBrk="1" latinLnBrk="0" hangingPunct="1"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EFCF-DE6E-49DF-A0F1-22D05C84B7CA}" type="datetime1">
              <a:rPr lang="en-US" smtClean="0"/>
              <a:pPr/>
              <a:t>10/26/2013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D9B94-D60E-49BE-8109-9F89D43084CD}" type="datetime1">
              <a:rPr lang="en-US" smtClean="0"/>
              <a:pPr/>
              <a:t>10/26/2013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C3560-CDEC-4F2D-99B6-CB138DF4334D}" type="datetime1">
              <a:rPr lang="en-US" smtClean="0"/>
              <a:pPr/>
              <a:t>10/26/2013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F2284-81AC-4B8A-8E96-B97291D136F3}" type="datetime1">
              <a:rPr lang="en-US" smtClean="0"/>
              <a:pPr/>
              <a:t>10/26/2013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F0DD5785-4A9F-429F-9FED-E4F56E884FFB}" type="datetime1">
              <a:rPr lang="en-US" smtClean="0"/>
              <a:pPr algn="l" eaLnBrk="1" latinLnBrk="0" hangingPunct="1"/>
              <a:t>10/26/2013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C608DDF2-FF89-4FAB-A6EB-BCBB6A9EE98C}" type="datetime1">
              <a:rPr lang="en-US" smtClean="0"/>
              <a:pPr algn="l" eaLnBrk="1" latinLnBrk="0" hangingPunct="1"/>
              <a:t>10/26/2013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fld id="{6F7BCB27-CAD0-46E2-9C62-105850944571}" type="datetime1">
              <a:rPr lang="en-US" smtClean="0"/>
              <a:pPr algn="l" eaLnBrk="1" latinLnBrk="0" hangingPunct="1"/>
              <a:t>10/26/2013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11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DDEBCF">
                <a:alpha val="16000"/>
              </a:srgb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1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228600" y="381000"/>
            <a:ext cx="7974940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sr-Cyrl-RS" sz="5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sr-Cyrl-RS" sz="5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sr-Cyrl-R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Мала математичка игрица</a:t>
            </a:r>
          </a:p>
          <a:p>
            <a:pPr algn="ctr"/>
            <a:r>
              <a:rPr lang="sr-Cyrl-R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знања</a:t>
            </a:r>
          </a:p>
          <a:p>
            <a:pPr algn="ctr"/>
            <a:endParaRPr lang="en-US" sz="5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3886200" y="6373368"/>
            <a:ext cx="978408" cy="48463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38600" y="58674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Cyrl-RS" dirty="0" smtClean="0">
                <a:solidFill>
                  <a:srgbClr val="FFFF00"/>
                </a:solidFill>
              </a:rPr>
              <a:t>Учитељица</a:t>
            </a:r>
          </a:p>
          <a:p>
            <a:pPr algn="r"/>
            <a:r>
              <a:rPr lang="sr-Cyrl-RS" dirty="0" smtClean="0">
                <a:solidFill>
                  <a:srgbClr val="FFFF00"/>
                </a:solidFill>
              </a:rPr>
              <a:t>Сњежана Стојчевић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10</a:t>
            </a:fld>
            <a:endParaRPr kumimoji="0" lang="en-US" dirty="0"/>
          </a:p>
        </p:txBody>
      </p:sp>
      <p:sp>
        <p:nvSpPr>
          <p:cNvPr id="6" name="Rectangle 5"/>
          <p:cNvSpPr/>
          <p:nvPr/>
        </p:nvSpPr>
        <p:spPr>
          <a:xfrm>
            <a:off x="838200" y="1600200"/>
            <a:ext cx="6781800" cy="1524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1600200"/>
            <a:ext cx="6934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Срећко слаже  аутиће на полицу у својој соби.</a:t>
            </a:r>
          </a:p>
          <a:p>
            <a:r>
              <a:rPr lang="sr-Cyrl-RS" dirty="0" smtClean="0"/>
              <a:t>На првој полици је 8 аутића, на другој полици  су 6,</a:t>
            </a:r>
          </a:p>
          <a:p>
            <a:r>
              <a:rPr lang="sr-Cyrl-RS" dirty="0" smtClean="0"/>
              <a:t> а на трећој само3.</a:t>
            </a:r>
          </a:p>
          <a:p>
            <a:r>
              <a:rPr lang="sr-Cyrl-RS" dirty="0" smtClean="0"/>
              <a:t>Колико Срећку недостаје аутића тако да на свакој </a:t>
            </a:r>
          </a:p>
          <a:p>
            <a:r>
              <a:rPr lang="sr-Cyrl-RS" dirty="0" smtClean="0"/>
              <a:t>полици буде 10 аутића?.</a:t>
            </a:r>
          </a:p>
          <a:p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95400" y="3429000"/>
            <a:ext cx="1828800" cy="609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4000" b="1" dirty="0" smtClean="0"/>
              <a:t>5</a:t>
            </a:r>
            <a:endParaRPr lang="en-US" sz="4000" b="1" dirty="0"/>
          </a:p>
        </p:txBody>
      </p:sp>
      <p:sp>
        <p:nvSpPr>
          <p:cNvPr id="9" name="Rectangle 8"/>
          <p:cNvSpPr/>
          <p:nvPr/>
        </p:nvSpPr>
        <p:spPr>
          <a:xfrm>
            <a:off x="3352800" y="3429000"/>
            <a:ext cx="1828800" cy="609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4000" b="1" dirty="0" smtClean="0"/>
              <a:t>12</a:t>
            </a:r>
            <a:endParaRPr lang="en-US" sz="4000" b="1" dirty="0"/>
          </a:p>
        </p:txBody>
      </p:sp>
      <p:sp>
        <p:nvSpPr>
          <p:cNvPr id="10" name="Rectangle 9"/>
          <p:cNvSpPr/>
          <p:nvPr/>
        </p:nvSpPr>
        <p:spPr>
          <a:xfrm>
            <a:off x="5334000" y="3429000"/>
            <a:ext cx="1828800" cy="609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4000" b="1" dirty="0" smtClean="0"/>
              <a:t>13</a:t>
            </a:r>
            <a:endParaRPr lang="en-US" sz="4000" b="1" dirty="0"/>
          </a:p>
        </p:txBody>
      </p:sp>
      <p:pic>
        <p:nvPicPr>
          <p:cNvPr id="11" name="Picture 10" descr="auto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57200" y="-304800"/>
            <a:ext cx="2895600" cy="18821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 descr="auto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200" y="0"/>
            <a:ext cx="2209800" cy="16573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2" descr="auto_216_bel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36843">
            <a:off x="754966" y="4399936"/>
            <a:ext cx="2839619" cy="178490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Rectangle 13"/>
          <p:cNvSpPr/>
          <p:nvPr/>
        </p:nvSpPr>
        <p:spPr>
          <a:xfrm>
            <a:off x="3962400" y="4572000"/>
            <a:ext cx="4038600" cy="2057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Од 8 до 10 треба   2</a:t>
            </a:r>
          </a:p>
          <a:p>
            <a:pPr algn="ctr"/>
            <a:r>
              <a:rPr lang="sr-Cyrl-RS" dirty="0" smtClean="0"/>
              <a:t>Од 6 до 10 треба  4</a:t>
            </a:r>
          </a:p>
          <a:p>
            <a:pPr algn="ctr"/>
            <a:r>
              <a:rPr lang="sr-Cyrl-RS" dirty="0" smtClean="0"/>
              <a:t>Од 3 до 10 треба  7</a:t>
            </a:r>
          </a:p>
          <a:p>
            <a:pPr algn="ctr"/>
            <a:r>
              <a:rPr lang="sr-Cyrl-RS" dirty="0" smtClean="0"/>
              <a:t>а то је: </a:t>
            </a:r>
          </a:p>
          <a:p>
            <a:pPr algn="ctr"/>
            <a:r>
              <a:rPr lang="sr-Cyrl-RS" sz="2000" b="1" dirty="0" smtClean="0"/>
              <a:t>2+4+7=13</a:t>
            </a:r>
          </a:p>
          <a:p>
            <a:pPr algn="ctr"/>
            <a:r>
              <a:rPr lang="sr-Cyrl-RS" sz="2000" b="1" dirty="0" smtClean="0"/>
              <a:t>БРАВО!</a:t>
            </a:r>
            <a:endParaRPr lang="en-US" sz="2000" b="1" dirty="0"/>
          </a:p>
        </p:txBody>
      </p:sp>
      <p:sp>
        <p:nvSpPr>
          <p:cNvPr id="15" name="Rectangle 14"/>
          <p:cNvSpPr/>
          <p:nvPr/>
        </p:nvSpPr>
        <p:spPr>
          <a:xfrm>
            <a:off x="228600" y="1600200"/>
            <a:ext cx="7696200" cy="2514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 smtClean="0"/>
              <a:t>3.задатак</a:t>
            </a:r>
            <a:endParaRPr lang="en-US" sz="4000" dirty="0"/>
          </a:p>
        </p:txBody>
      </p:sp>
      <p:sp>
        <p:nvSpPr>
          <p:cNvPr id="16" name="Right Arrow 15">
            <a:hlinkClick r:id="rId5" action="ppaction://hlinksldjump"/>
          </p:cNvPr>
          <p:cNvSpPr/>
          <p:nvPr/>
        </p:nvSpPr>
        <p:spPr>
          <a:xfrm>
            <a:off x="8305800" y="6019800"/>
            <a:ext cx="533400" cy="2286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215 0.03102 C 0.06423 0.03194 0.07448 0.03657 0.0783 0.03727 C 0.0835 0.03819 0.08923 0.03796 0.09444 0.03935 C 0.096 0.03958 0.09774 0.04005 0.0993 0.04051 C 0.12673 0.04005 0.15416 0.04005 0.18177 0.03935 C 0.18871 0.03912 0.19496 0.03426 0.20243 0.0331 C 0.21528 0.02755 0.21944 0.02569 0.2283 0.01736 C 0.22882 0.0162 0.22864 0.01505 0.22986 0.01435 C 0.23107 0.01343 0.23333 0.01389 0.23472 0.01319 C 0.23628 0.01227 0.23663 0.01088 0.23802 0.00995 C 0.24218 0.00718 0.24653 0.0044 0.25087 0.00162 C 0.25503 -0.00116 0.25694 -0.00486 0.26059 -0.00787 C 0.26337 -0.00995 0.26718 -0.01181 0.27014 -0.01389 C 0.27725 -0.01945 0.28264 -0.02616 0.28958 -0.03171 C 0.30885 -0.04699 0.28663 -0.02778 0.30573 -0.0412 C 0.31493 -0.04769 0.32048 -0.05509 0.32986 -0.06111 C 0.33142 -0.06389 0.33246 -0.06898 0.33472 -0.07153 C 0.33593 -0.07269 0.33837 -0.07338 0.33958 -0.07477 C 0.35052 -0.08611 0.35208 -0.09097 0.36215 -0.09977 C 0.37014 -0.10695 0.38107 -0.11667 0.39444 -0.11968 C 0.40243 -0.12778 0.39218 -0.11829 0.40243 -0.125 C 0.40434 -0.12616 0.40521 -0.12801 0.40729 -0.12917 C 0.40868 -0.12986 0.41059 -0.12986 0.41215 -0.13032 C 0.42222 -0.13357 0.43212 -0.13634 0.44288 -0.13843 C 0.46163 -0.13657 0.48038 -0.13588 0.4993 -0.13449 C 0.50694 -0.1338 0.51441 -0.13287 0.52187 -0.13218 C 0.5283 -0.13171 0.54114 -0.13032 0.54114 -0.13009 C 0.55139 -0.12778 0.54375 -0.13056 0.5493 -0.11968 C 0.55104 -0.11644 0.56041 -0.11204 0.56215 -0.11019 C 0.56493 -0.10787 0.56614 -0.10463 0.56857 -0.10185 C 0.56996 -0.10046 0.57187 -0.09907 0.57343 -0.09769 C 0.57916 -0.08657 0.58385 -0.09028 0.596 -0.08102 C 0.59896 -0.0787 0.60104 -0.07593 0.60416 -0.07361 C 0.61232 -0.06782 0.62361 -0.06366 0.63316 -0.05903 C 0.63923 -0.05602 0.64427 -0.05208 0.65087 -0.04954 C 0.65468 -0.04815 0.6585 -0.04699 0.66215 -0.04537 C 0.67621 -0.03958 0.66441 -0.03958 0.68472 -0.0382 C 0.69218 -0.03634 0.69965 -0.03449 0.70729 -0.03287 C 0.71319 -0.03171 0.71927 -0.03102 0.725 -0.02986 C 0.73541 -0.02755 0.75573 -0.02245 0.75573 -0.02222 C 0.7743 -0.0125 0.78403 -0.01204 0.80573 -0.00787 C 0.81614 -0.00579 0.82587 -0.00255 0.83628 -0.00046 C 0.84323 0.00093 0.85017 0.00278 0.85729 0.0037 C 0.87066 0.00579 0.87014 0.00185 0.87014 0.00579 " pathEditMode="relative" rAng="0" ptsTypes="fffffffffffffffffffffffffffffffffffffffffffA">
                                      <p:cBhvr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" y="-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666 0.00718 L 1.35833 -0.0261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6" y="-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05556E-6 6.66667E-6 C -0.01945 -0.00925 -0.03768 0.00255 -0.05643 0.00857 C -0.05955 0.01135 -0.06268 0.01436 -0.06615 0.01714 C -0.06754 0.01853 -0.06771 0.02177 -0.0691 0.02362 C -0.07066 0.02547 -0.0724 0.0264 -0.07396 0.02778 C -0.07987 0.03936 -0.08837 0.06135 -0.09653 0.06876 C -0.10695 0.08866 -0.09289 0.06436 -0.10469 0.07732 C -0.11702 0.09098 -0.10313 0.08265 -0.11424 0.0882 C -0.11771 0.09283 -0.12014 0.09885 -0.12396 0.10325 C -0.13473 0.11552 -0.15053 0.12547 -0.16441 0.12894 C -0.18264 0.13866 -0.20139 0.13704 -0.22101 0.13982 C -0.23386 0.14399 -0.24688 0.14885 -0.25955 0.15487 C -0.27205 0.15255 -0.28403 0.14862 -0.29671 0.14607 C -0.31598 0.13774 -0.32553 0.14052 -0.34844 0.1419 C -0.35712 0.14422 -0.36441 0.14723 -0.3724 0.15255 C -0.38091 0.17015 -0.36997 0.15024 -0.38056 0.16112 C -0.38421 0.16482 -0.38664 0.17038 -0.39028 0.17408 C -0.39237 0.17616 -0.39445 0.17848 -0.39653 0.18056 C -0.39983 0.19214 -0.40608 0.19283 -0.41441 0.19561 C -0.43855 0.19422 -0.45695 0.19121 -0.48056 0.19353 C -0.48195 0.19491 -0.48334 0.19677 -0.48525 0.19769 C -0.48855 0.19908 -0.49219 0.19792 -0.49497 0.20001 C -0.49688 0.20116 -0.49705 0.20464 -0.49844 0.20649 C -0.50209 0.21135 -0.50678 0.21436 -0.51129 0.21714 C -0.53612 0.23265 -0.56858 0.25278 -0.59497 0.25811 C -0.60157 0.26158 -0.60764 0.26575 -0.61424 0.26876 C -0.62188 0.27593 -0.6316 0.2889 -0.64185 0.29028 C -0.64983 0.29144 -0.65799 0.29167 -0.66598 0.29237 C -0.6974 0.29931 -0.6856 0.29584 -0.70139 0.30093 C -0.72101 0.31436 -0.70122 0.30232 -0.74983 0.30741 C -0.78282 0.31089 -0.81494 0.31644 -0.84827 0.31829 C -0.8573 0.32408 -0.86823 0.33218 -0.87553 0.3419 C -0.87987 0.34769 -0.87709 0.34954 -0.88369 0.35255 C -0.89376 0.35695 -0.90556 0.35973 -0.91598 0.36343 C -0.92987 0.37755 -0.94879 0.38334 -0.96598 0.38704 C -0.97553 0.39353 -0.98438 0.39538 -0.99497 0.39769 C -1.00573 0.40255 -1.01129 0.40417 -1.02396 0.40417 " pathEditMode="relative" ptsTypes="ffffffffffffffffffffffffffffffffffffA">
                                      <p:cBhvr>
                                        <p:cTn id="17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6182D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6182D"/>
                                      </p:to>
                                    </p:animClr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11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4038600" y="5562600"/>
            <a:ext cx="16898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R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Крај!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5400" y="1371600"/>
            <a:ext cx="21336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RS" sz="3200" dirty="0" smtClean="0"/>
              <a:t>6+9=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3505200" y="1371600"/>
            <a:ext cx="91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3200" dirty="0" smtClean="0"/>
              <a:t>12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5715000" y="1371600"/>
            <a:ext cx="91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3200" dirty="0" smtClean="0"/>
              <a:t>17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4648200" y="1371600"/>
            <a:ext cx="91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3200" dirty="0" smtClean="0"/>
              <a:t>15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1295400" y="1371600"/>
            <a:ext cx="5334000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dirty="0" smtClean="0"/>
              <a:t>1. задатак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1295400" y="2590800"/>
            <a:ext cx="21336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RS" sz="3200" dirty="0" smtClean="0"/>
              <a:t>5+8=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3505200" y="2590800"/>
            <a:ext cx="91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3200" dirty="0" smtClean="0"/>
              <a:t>14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4648200" y="2590800"/>
            <a:ext cx="91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3200" dirty="0" smtClean="0"/>
              <a:t>13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5715000" y="2590800"/>
            <a:ext cx="91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3200" dirty="0" smtClean="0"/>
              <a:t>12</a:t>
            </a:r>
            <a:endParaRPr lang="en-US" sz="3200" dirty="0"/>
          </a:p>
        </p:txBody>
      </p:sp>
      <p:sp>
        <p:nvSpPr>
          <p:cNvPr id="13" name="Rectangle 12"/>
          <p:cNvSpPr/>
          <p:nvPr/>
        </p:nvSpPr>
        <p:spPr>
          <a:xfrm>
            <a:off x="1295400" y="2590800"/>
            <a:ext cx="5334000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dirty="0" smtClean="0"/>
              <a:t>2. задатак</a:t>
            </a:r>
            <a:endParaRPr lang="en-US" sz="3200" dirty="0"/>
          </a:p>
        </p:txBody>
      </p:sp>
      <p:sp>
        <p:nvSpPr>
          <p:cNvPr id="14" name="Rectangle 13"/>
          <p:cNvSpPr/>
          <p:nvPr/>
        </p:nvSpPr>
        <p:spPr>
          <a:xfrm>
            <a:off x="1295400" y="3733800"/>
            <a:ext cx="21336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RS" sz="3200" dirty="0" smtClean="0"/>
              <a:t>8+3=</a:t>
            </a:r>
            <a:endParaRPr lang="en-US" sz="3200" dirty="0"/>
          </a:p>
        </p:txBody>
      </p:sp>
      <p:sp>
        <p:nvSpPr>
          <p:cNvPr id="15" name="Rectangle 14"/>
          <p:cNvSpPr/>
          <p:nvPr/>
        </p:nvSpPr>
        <p:spPr>
          <a:xfrm>
            <a:off x="5715000" y="3733800"/>
            <a:ext cx="91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3200" dirty="0" smtClean="0"/>
              <a:t>12</a:t>
            </a:r>
            <a:endParaRPr lang="en-US" sz="3200" dirty="0"/>
          </a:p>
        </p:txBody>
      </p:sp>
      <p:sp>
        <p:nvSpPr>
          <p:cNvPr id="16" name="Rectangle 15"/>
          <p:cNvSpPr/>
          <p:nvPr/>
        </p:nvSpPr>
        <p:spPr>
          <a:xfrm>
            <a:off x="4572000" y="3733800"/>
            <a:ext cx="91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3200" dirty="0" smtClean="0"/>
              <a:t>13</a:t>
            </a:r>
            <a:endParaRPr lang="en-US" sz="3200" dirty="0"/>
          </a:p>
        </p:txBody>
      </p:sp>
      <p:sp>
        <p:nvSpPr>
          <p:cNvPr id="17" name="Rectangle 16"/>
          <p:cNvSpPr/>
          <p:nvPr/>
        </p:nvSpPr>
        <p:spPr>
          <a:xfrm>
            <a:off x="3505200" y="3733800"/>
            <a:ext cx="91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3200" dirty="0" smtClean="0"/>
              <a:t>11</a:t>
            </a:r>
            <a:endParaRPr lang="en-US" sz="3200" dirty="0"/>
          </a:p>
        </p:txBody>
      </p:sp>
      <p:sp>
        <p:nvSpPr>
          <p:cNvPr id="18" name="Rectangle 17"/>
          <p:cNvSpPr/>
          <p:nvPr/>
        </p:nvSpPr>
        <p:spPr>
          <a:xfrm>
            <a:off x="1295400" y="3733800"/>
            <a:ext cx="5334000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dirty="0" smtClean="0"/>
              <a:t>3.задатак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1447800" y="5105400"/>
            <a:ext cx="60874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Браво!</a:t>
            </a:r>
          </a:p>
          <a:p>
            <a:r>
              <a:rPr lang="sr-Cyrl-RS" dirty="0" smtClean="0"/>
              <a:t>Решени су задаци са једном звездицом.</a:t>
            </a:r>
          </a:p>
          <a:p>
            <a:r>
              <a:rPr lang="sr-Cyrl-RS" dirty="0" smtClean="0"/>
              <a:t>Кликни на стрелицу за решавање задатака са две звездице.</a:t>
            </a:r>
            <a:endParaRPr lang="en-US" dirty="0"/>
          </a:p>
        </p:txBody>
      </p:sp>
      <p:sp>
        <p:nvSpPr>
          <p:cNvPr id="20" name="5-Point Star 19"/>
          <p:cNvSpPr/>
          <p:nvPr/>
        </p:nvSpPr>
        <p:spPr>
          <a:xfrm>
            <a:off x="381000" y="304800"/>
            <a:ext cx="914400" cy="914400"/>
          </a:xfrm>
          <a:prstGeom prst="star5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>
            <a:hlinkClick r:id="rId3" action="ppaction://hlinksldjump"/>
          </p:cNvPr>
          <p:cNvSpPr/>
          <p:nvPr/>
        </p:nvSpPr>
        <p:spPr>
          <a:xfrm>
            <a:off x="7772400" y="6248400"/>
            <a:ext cx="978408" cy="48463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2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F1F1F"/>
                                      </p:to>
                                    </p:animClr>
                                    <p:set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F1F1F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33 3.33333E-6 L -0.225 3.33333E-6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F1F1F"/>
                                      </p:to>
                                    </p:animClr>
                                    <p:set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F1F1F"/>
                                      </p:to>
                                    </p:animClr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0.01112 L -0.225 -4.44444E-6 " pathEditMode="relative" rAng="0" ptsTypes="AA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2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9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F1F1F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F1F1F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0.09166 -1.11111E-6 " pathEditMode="relative" rAng="0" ptsTypes="AA">
                                      <p:cBhvr>
                                        <p:cTn id="11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17" presetID="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/>
          <p:cNvSpPr/>
          <p:nvPr/>
        </p:nvSpPr>
        <p:spPr>
          <a:xfrm>
            <a:off x="762000" y="304800"/>
            <a:ext cx="914400" cy="914400"/>
          </a:xfrm>
          <a:prstGeom prst="star5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5-Point Star 2"/>
          <p:cNvSpPr/>
          <p:nvPr/>
        </p:nvSpPr>
        <p:spPr>
          <a:xfrm>
            <a:off x="1676400" y="304800"/>
            <a:ext cx="914400" cy="914400"/>
          </a:xfrm>
          <a:prstGeom prst="star5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38200" y="1524000"/>
            <a:ext cx="2133600" cy="1447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990600" y="3200400"/>
            <a:ext cx="1371600" cy="457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3200" dirty="0" smtClean="0"/>
              <a:t>Х=5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990600" y="3810000"/>
            <a:ext cx="1371600" cy="457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3200" dirty="0" smtClean="0"/>
              <a:t>Х=6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990600" y="4419600"/>
            <a:ext cx="1371600" cy="457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3200" dirty="0" smtClean="0"/>
              <a:t>Х=7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295400" y="1600200"/>
            <a:ext cx="14334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 smtClean="0"/>
              <a:t>Х+6=13</a:t>
            </a:r>
            <a:endParaRPr lang="en-US" sz="3200" dirty="0"/>
          </a:p>
        </p:txBody>
      </p:sp>
      <p:sp>
        <p:nvSpPr>
          <p:cNvPr id="13" name="Rectangle 12"/>
          <p:cNvSpPr/>
          <p:nvPr/>
        </p:nvSpPr>
        <p:spPr>
          <a:xfrm>
            <a:off x="914400" y="2057400"/>
            <a:ext cx="1981200" cy="8382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RS" sz="2800" dirty="0" smtClean="0"/>
              <a:t>           Х=7</a:t>
            </a:r>
          </a:p>
          <a:p>
            <a:r>
              <a:rPr lang="sr-Cyrl-RS" sz="2800" dirty="0" smtClean="0"/>
              <a:t>       7+6=13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609600" y="1524000"/>
            <a:ext cx="2362200" cy="426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dirty="0" smtClean="0"/>
              <a:t>1.</a:t>
            </a:r>
          </a:p>
          <a:p>
            <a:pPr algn="ctr"/>
            <a:r>
              <a:rPr lang="sr-Cyrl-RS" sz="3200" dirty="0" smtClean="0"/>
              <a:t>задатак</a:t>
            </a:r>
            <a:endParaRPr lang="en-US" sz="3200" dirty="0"/>
          </a:p>
        </p:txBody>
      </p:sp>
      <p:sp>
        <p:nvSpPr>
          <p:cNvPr id="15" name="Rectangle 14"/>
          <p:cNvSpPr/>
          <p:nvPr/>
        </p:nvSpPr>
        <p:spPr>
          <a:xfrm>
            <a:off x="3200400" y="1524000"/>
            <a:ext cx="2133600" cy="1447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429000" y="1600200"/>
            <a:ext cx="14334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 smtClean="0"/>
              <a:t>9+Х=12</a:t>
            </a:r>
            <a:endParaRPr lang="en-US" sz="3200" dirty="0"/>
          </a:p>
        </p:txBody>
      </p:sp>
      <p:sp>
        <p:nvSpPr>
          <p:cNvPr id="18" name="Rectangle 17"/>
          <p:cNvSpPr/>
          <p:nvPr/>
        </p:nvSpPr>
        <p:spPr>
          <a:xfrm>
            <a:off x="3276600" y="2057400"/>
            <a:ext cx="1981200" cy="8382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RS" sz="2800" dirty="0" smtClean="0"/>
              <a:t>        Х=3</a:t>
            </a:r>
          </a:p>
          <a:p>
            <a:r>
              <a:rPr lang="sr-Cyrl-RS" sz="2800" dirty="0" smtClean="0"/>
              <a:t>    9+3=12</a:t>
            </a:r>
            <a:endParaRPr lang="en-US" sz="2800" dirty="0"/>
          </a:p>
        </p:txBody>
      </p:sp>
      <p:sp>
        <p:nvSpPr>
          <p:cNvPr id="19" name="Rectangle 18"/>
          <p:cNvSpPr/>
          <p:nvPr/>
        </p:nvSpPr>
        <p:spPr>
          <a:xfrm>
            <a:off x="3276600" y="3200400"/>
            <a:ext cx="1371600" cy="457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3200" dirty="0" smtClean="0"/>
              <a:t>Х=3</a:t>
            </a:r>
            <a:endParaRPr lang="en-US" sz="3200" dirty="0"/>
          </a:p>
        </p:txBody>
      </p:sp>
      <p:sp>
        <p:nvSpPr>
          <p:cNvPr id="20" name="Rectangle 19"/>
          <p:cNvSpPr/>
          <p:nvPr/>
        </p:nvSpPr>
        <p:spPr>
          <a:xfrm>
            <a:off x="3276600" y="3810000"/>
            <a:ext cx="1371600" cy="457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3200" dirty="0" smtClean="0"/>
              <a:t>Х=8</a:t>
            </a:r>
            <a:endParaRPr lang="en-US" sz="3200" dirty="0"/>
          </a:p>
        </p:txBody>
      </p:sp>
      <p:sp>
        <p:nvSpPr>
          <p:cNvPr id="21" name="Rectangle 20"/>
          <p:cNvSpPr/>
          <p:nvPr/>
        </p:nvSpPr>
        <p:spPr>
          <a:xfrm>
            <a:off x="3276600" y="4419600"/>
            <a:ext cx="1371600" cy="457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3200" dirty="0" smtClean="0"/>
              <a:t>Х=9</a:t>
            </a:r>
            <a:endParaRPr lang="en-US" sz="3200" dirty="0"/>
          </a:p>
        </p:txBody>
      </p:sp>
      <p:sp>
        <p:nvSpPr>
          <p:cNvPr id="22" name="Rectangle 21"/>
          <p:cNvSpPr/>
          <p:nvPr/>
        </p:nvSpPr>
        <p:spPr>
          <a:xfrm>
            <a:off x="3200400" y="1524000"/>
            <a:ext cx="2362200" cy="426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dirty="0" smtClean="0"/>
              <a:t>2.</a:t>
            </a:r>
          </a:p>
          <a:p>
            <a:pPr algn="ctr"/>
            <a:r>
              <a:rPr lang="sr-Cyrl-RS" sz="3200" dirty="0" smtClean="0"/>
              <a:t>задатак</a:t>
            </a:r>
            <a:endParaRPr lang="en-US" sz="3200" dirty="0"/>
          </a:p>
        </p:txBody>
      </p:sp>
      <p:sp>
        <p:nvSpPr>
          <p:cNvPr id="30" name="Rectangle 29"/>
          <p:cNvSpPr/>
          <p:nvPr/>
        </p:nvSpPr>
        <p:spPr>
          <a:xfrm>
            <a:off x="5867400" y="1524000"/>
            <a:ext cx="2133600" cy="1447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096000" y="1600200"/>
            <a:ext cx="14334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 smtClean="0"/>
              <a:t>12=Х+5</a:t>
            </a:r>
            <a:endParaRPr lang="en-US" sz="3200" dirty="0"/>
          </a:p>
        </p:txBody>
      </p:sp>
      <p:sp>
        <p:nvSpPr>
          <p:cNvPr id="32" name="Rectangle 31"/>
          <p:cNvSpPr/>
          <p:nvPr/>
        </p:nvSpPr>
        <p:spPr>
          <a:xfrm>
            <a:off x="5943600" y="2057400"/>
            <a:ext cx="1981200" cy="8382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RS" sz="2800" dirty="0" smtClean="0"/>
              <a:t>     Х=7</a:t>
            </a:r>
          </a:p>
          <a:p>
            <a:r>
              <a:rPr lang="sr-Cyrl-RS" sz="2800" dirty="0" smtClean="0"/>
              <a:t>   12=7+5</a:t>
            </a:r>
            <a:endParaRPr lang="en-US" sz="2800" dirty="0"/>
          </a:p>
        </p:txBody>
      </p:sp>
      <p:sp>
        <p:nvSpPr>
          <p:cNvPr id="33" name="Rectangle 32"/>
          <p:cNvSpPr/>
          <p:nvPr/>
        </p:nvSpPr>
        <p:spPr>
          <a:xfrm>
            <a:off x="5943600" y="3200400"/>
            <a:ext cx="1371600" cy="457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3200" dirty="0" smtClean="0"/>
              <a:t>Х=5</a:t>
            </a:r>
            <a:endParaRPr lang="en-US" sz="3200" dirty="0"/>
          </a:p>
        </p:txBody>
      </p:sp>
      <p:sp>
        <p:nvSpPr>
          <p:cNvPr id="34" name="Rectangle 33"/>
          <p:cNvSpPr/>
          <p:nvPr/>
        </p:nvSpPr>
        <p:spPr>
          <a:xfrm>
            <a:off x="5943600" y="3810000"/>
            <a:ext cx="1371600" cy="457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3200" dirty="0" smtClean="0"/>
              <a:t>Х=7</a:t>
            </a:r>
            <a:endParaRPr lang="en-US" sz="3200" dirty="0"/>
          </a:p>
        </p:txBody>
      </p:sp>
      <p:sp>
        <p:nvSpPr>
          <p:cNvPr id="35" name="Rectangle 34"/>
          <p:cNvSpPr/>
          <p:nvPr/>
        </p:nvSpPr>
        <p:spPr>
          <a:xfrm>
            <a:off x="5943600" y="4419600"/>
            <a:ext cx="1371600" cy="457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3200" dirty="0" smtClean="0"/>
              <a:t>Х=9</a:t>
            </a:r>
            <a:endParaRPr lang="en-US" sz="3200" dirty="0"/>
          </a:p>
        </p:txBody>
      </p:sp>
      <p:sp>
        <p:nvSpPr>
          <p:cNvPr id="36" name="Rectangle 35"/>
          <p:cNvSpPr/>
          <p:nvPr/>
        </p:nvSpPr>
        <p:spPr>
          <a:xfrm>
            <a:off x="5867400" y="1524000"/>
            <a:ext cx="2362200" cy="426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3</a:t>
            </a:r>
            <a:r>
              <a:rPr lang="sr-Cyrl-RS" sz="3200" dirty="0" smtClean="0"/>
              <a:t>.</a:t>
            </a:r>
          </a:p>
          <a:p>
            <a:pPr algn="ctr"/>
            <a:r>
              <a:rPr lang="sr-Cyrl-RS" sz="3200" dirty="0" smtClean="0"/>
              <a:t>задатак</a:t>
            </a:r>
            <a:endParaRPr lang="en-US" sz="3200" dirty="0"/>
          </a:p>
        </p:txBody>
      </p:sp>
      <p:sp>
        <p:nvSpPr>
          <p:cNvPr id="38" name="Rectangle 37"/>
          <p:cNvSpPr/>
          <p:nvPr/>
        </p:nvSpPr>
        <p:spPr>
          <a:xfrm>
            <a:off x="533400" y="5867400"/>
            <a:ext cx="6553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dirty="0" smtClean="0"/>
              <a:t>Браво!</a:t>
            </a:r>
            <a:r>
              <a:rPr lang="en-US" sz="2400" dirty="0" smtClean="0"/>
              <a:t> </a:t>
            </a:r>
            <a:r>
              <a:rPr lang="sr-Cyrl-RS" sz="2400" dirty="0" smtClean="0"/>
              <a:t>Прелазимо на задатке са 3 звездице!</a:t>
            </a:r>
            <a:endParaRPr lang="en-US" sz="2400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3</a:t>
            </a:fld>
            <a:endParaRPr kumimoji="0" lang="en-US"/>
          </a:p>
        </p:txBody>
      </p:sp>
      <p:sp>
        <p:nvSpPr>
          <p:cNvPr id="27" name="Right Arrow 26">
            <a:hlinkClick r:id="rId3" action="ppaction://hlinksldjump"/>
          </p:cNvPr>
          <p:cNvSpPr/>
          <p:nvPr/>
        </p:nvSpPr>
        <p:spPr>
          <a:xfrm>
            <a:off x="7467600" y="61722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F1F1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F1F1F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F1F1F"/>
                                      </p:to>
                                    </p:animClr>
                                    <p:set>
                                      <p:cBhvr>
                                        <p:cTn id="8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F1F1F"/>
                                      </p:to>
                                    </p:animClr>
                                    <p:set>
                                      <p:cBhvr>
                                        <p:cTn id="9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9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1515"/>
                                      </p:to>
                                    </p:animClr>
                                    <p:set>
                                      <p:cBhvr>
                                        <p:cTn id="10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1515"/>
                                      </p:to>
                                    </p:animClr>
                                    <p:set>
                                      <p:cBhvr>
                                        <p:cTn id="11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48" presetClass="exit" presetSubtype="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40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40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200"/>
                            </p:stCondLst>
                            <p:childTnLst>
                              <p:par>
                                <p:cTn id="13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3" grpId="0" animBg="1"/>
      <p:bldP spid="14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/>
          <p:cNvSpPr/>
          <p:nvPr/>
        </p:nvSpPr>
        <p:spPr>
          <a:xfrm>
            <a:off x="609600" y="30480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5-Point Star 2"/>
          <p:cNvSpPr/>
          <p:nvPr/>
        </p:nvSpPr>
        <p:spPr>
          <a:xfrm>
            <a:off x="1447800" y="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5-Point Star 3"/>
          <p:cNvSpPr/>
          <p:nvPr/>
        </p:nvSpPr>
        <p:spPr>
          <a:xfrm>
            <a:off x="2362200" y="22860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1524000"/>
            <a:ext cx="6553200" cy="1371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RS" sz="2800" dirty="0" smtClean="0"/>
              <a:t>Број </a:t>
            </a:r>
            <a:r>
              <a:rPr lang="sr-Cyrl-RS" sz="3200" b="1" dirty="0" smtClean="0"/>
              <a:t>9</a:t>
            </a:r>
            <a:r>
              <a:rPr lang="sr-Cyrl-RS" sz="2800" dirty="0" smtClean="0"/>
              <a:t> увећан за број </a:t>
            </a:r>
            <a:r>
              <a:rPr lang="sr-Cyrl-RS" sz="3200" b="1" dirty="0" smtClean="0"/>
              <a:t>7</a:t>
            </a:r>
            <a:r>
              <a:rPr lang="sr-Cyrl-RS" sz="2800" dirty="0" smtClean="0"/>
              <a:t> даје број   </a:t>
            </a:r>
            <a:r>
              <a:rPr lang="sr-Cyrl-RS" sz="3200" b="1" u="sng" dirty="0" smtClean="0"/>
              <a:t>   </a:t>
            </a:r>
            <a:r>
              <a:rPr lang="sr-Cyrl-RS" sz="3200" b="1" dirty="0" smtClean="0"/>
              <a:t>.</a:t>
            </a:r>
            <a:r>
              <a:rPr lang="sr-Cyrl-RS" sz="3200" b="1" u="sng" dirty="0" smtClean="0"/>
              <a:t> </a:t>
            </a:r>
            <a:endParaRPr lang="en-US" sz="3200" b="1" u="sng" dirty="0" smtClean="0"/>
          </a:p>
          <a:p>
            <a:pPr algn="ctr"/>
            <a:r>
              <a:rPr lang="sr-Cyrl-RS" sz="2800" dirty="0" smtClean="0"/>
              <a:t> </a:t>
            </a:r>
            <a:endParaRPr lang="en-US" sz="2800" dirty="0"/>
          </a:p>
        </p:txBody>
      </p:sp>
      <p:sp>
        <p:nvSpPr>
          <p:cNvPr id="7" name="Oval 6"/>
          <p:cNvSpPr/>
          <p:nvPr/>
        </p:nvSpPr>
        <p:spPr>
          <a:xfrm>
            <a:off x="1524000" y="2286000"/>
            <a:ext cx="14478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400" b="1" dirty="0" smtClean="0"/>
              <a:t>12</a:t>
            </a:r>
            <a:endParaRPr lang="en-US" sz="2400" b="1" dirty="0"/>
          </a:p>
        </p:txBody>
      </p:sp>
      <p:sp>
        <p:nvSpPr>
          <p:cNvPr id="8" name="Oval 7"/>
          <p:cNvSpPr/>
          <p:nvPr/>
        </p:nvSpPr>
        <p:spPr>
          <a:xfrm>
            <a:off x="2971800" y="2286000"/>
            <a:ext cx="14478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400" b="1" dirty="0" smtClean="0"/>
              <a:t>15</a:t>
            </a:r>
            <a:endParaRPr lang="en-US" sz="2400" b="1" dirty="0"/>
          </a:p>
        </p:txBody>
      </p:sp>
      <p:sp>
        <p:nvSpPr>
          <p:cNvPr id="9" name="Oval 8"/>
          <p:cNvSpPr/>
          <p:nvPr/>
        </p:nvSpPr>
        <p:spPr>
          <a:xfrm>
            <a:off x="4572000" y="2286000"/>
            <a:ext cx="1371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400" b="1" dirty="0" smtClean="0"/>
              <a:t>16</a:t>
            </a:r>
            <a:endParaRPr lang="en-US" sz="2400" b="1" dirty="0"/>
          </a:p>
        </p:txBody>
      </p:sp>
      <p:sp>
        <p:nvSpPr>
          <p:cNvPr id="10" name="Rectangle 9"/>
          <p:cNvSpPr/>
          <p:nvPr/>
        </p:nvSpPr>
        <p:spPr>
          <a:xfrm>
            <a:off x="838200" y="1447800"/>
            <a:ext cx="66294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400" dirty="0" smtClean="0"/>
              <a:t>1.задатак</a:t>
            </a:r>
            <a:endParaRPr lang="en-US" sz="44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4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3200400"/>
            <a:ext cx="65532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RS" sz="2800" dirty="0" smtClean="0"/>
              <a:t>Број </a:t>
            </a:r>
            <a:r>
              <a:rPr lang="sr-Cyrl-RS" sz="3200" b="1" dirty="0" smtClean="0"/>
              <a:t>9</a:t>
            </a:r>
            <a:r>
              <a:rPr lang="sr-Cyrl-RS" sz="2800" dirty="0" smtClean="0"/>
              <a:t> увећан за број </a:t>
            </a:r>
            <a:r>
              <a:rPr lang="sr-Cyrl-RS" sz="3200" b="1" dirty="0" smtClean="0"/>
              <a:t>7</a:t>
            </a:r>
            <a:r>
              <a:rPr lang="sr-Cyrl-RS" sz="2800" dirty="0" smtClean="0"/>
              <a:t> даје број   </a:t>
            </a:r>
            <a:r>
              <a:rPr lang="sr-Cyrl-RS" sz="3200" b="1" u="sng" dirty="0" smtClean="0"/>
              <a:t> 16  </a:t>
            </a:r>
            <a:r>
              <a:rPr lang="sr-Cyrl-RS" sz="3200" b="1" dirty="0" smtClean="0"/>
              <a:t>.</a:t>
            </a:r>
            <a:r>
              <a:rPr lang="sr-Cyrl-RS" sz="3200" b="1" u="sng" dirty="0" smtClean="0"/>
              <a:t> </a:t>
            </a:r>
            <a:endParaRPr lang="en-US" sz="3200" b="1" u="sng" dirty="0" smtClean="0"/>
          </a:p>
          <a:p>
            <a:pPr algn="ctr"/>
            <a:r>
              <a:rPr lang="sr-Cyrl-RS" sz="2800" dirty="0" smtClean="0"/>
              <a:t> </a:t>
            </a:r>
            <a:endParaRPr lang="en-US" sz="2800" dirty="0"/>
          </a:p>
        </p:txBody>
      </p:sp>
      <p:sp>
        <p:nvSpPr>
          <p:cNvPr id="13" name="Oval 12"/>
          <p:cNvSpPr/>
          <p:nvPr/>
        </p:nvSpPr>
        <p:spPr>
          <a:xfrm>
            <a:off x="1600200" y="3962400"/>
            <a:ext cx="1447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/>
              <a:t>12</a:t>
            </a:r>
            <a:endParaRPr lang="en-US" sz="2400" b="1" dirty="0"/>
          </a:p>
        </p:txBody>
      </p:sp>
      <p:sp>
        <p:nvSpPr>
          <p:cNvPr id="14" name="Oval 13"/>
          <p:cNvSpPr/>
          <p:nvPr/>
        </p:nvSpPr>
        <p:spPr>
          <a:xfrm>
            <a:off x="3048000" y="3962400"/>
            <a:ext cx="1447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/>
              <a:t>15</a:t>
            </a:r>
            <a:endParaRPr lang="en-US" sz="2400" b="1" dirty="0"/>
          </a:p>
        </p:txBody>
      </p:sp>
      <p:sp>
        <p:nvSpPr>
          <p:cNvPr id="15" name="Oval 14"/>
          <p:cNvSpPr/>
          <p:nvPr/>
        </p:nvSpPr>
        <p:spPr>
          <a:xfrm>
            <a:off x="4572000" y="3962400"/>
            <a:ext cx="1447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/>
              <a:t>16</a:t>
            </a:r>
            <a:endParaRPr lang="en-US" sz="2400" b="1" dirty="0"/>
          </a:p>
        </p:txBody>
      </p:sp>
      <p:sp>
        <p:nvSpPr>
          <p:cNvPr id="16" name="Rectangle 15"/>
          <p:cNvSpPr/>
          <p:nvPr/>
        </p:nvSpPr>
        <p:spPr>
          <a:xfrm>
            <a:off x="990600" y="3200400"/>
            <a:ext cx="6553200" cy="1371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RS" sz="2800" dirty="0" smtClean="0"/>
              <a:t>Број </a:t>
            </a:r>
            <a:r>
              <a:rPr lang="en-US" sz="3200" b="1" dirty="0" smtClean="0"/>
              <a:t>15</a:t>
            </a:r>
            <a:r>
              <a:rPr lang="sr-Cyrl-RS" sz="2800" dirty="0" smtClean="0"/>
              <a:t> </a:t>
            </a:r>
            <a:r>
              <a:rPr lang="en-US" sz="2800" dirty="0" smtClean="0"/>
              <a:t>je </a:t>
            </a:r>
            <a:r>
              <a:rPr lang="sr-Cyrl-RS" sz="2800" dirty="0" smtClean="0"/>
              <a:t>з</a:t>
            </a:r>
            <a:r>
              <a:rPr lang="en-US" sz="2800" dirty="0" smtClean="0"/>
              <a:t>a</a:t>
            </a:r>
            <a:r>
              <a:rPr lang="sr-Cyrl-RS" sz="2800" dirty="0" smtClean="0"/>
              <a:t> </a:t>
            </a:r>
            <a:r>
              <a:rPr lang="sr-Cyrl-RS" sz="3200" b="1" dirty="0" smtClean="0"/>
              <a:t>7</a:t>
            </a:r>
            <a:r>
              <a:rPr lang="sr-Cyrl-RS" sz="2800" dirty="0" smtClean="0"/>
              <a:t> већи од броја   </a:t>
            </a:r>
            <a:r>
              <a:rPr lang="sr-Cyrl-RS" sz="3200" b="1" u="sng" dirty="0" smtClean="0"/>
              <a:t> 8  </a:t>
            </a:r>
            <a:r>
              <a:rPr lang="sr-Cyrl-RS" sz="3200" b="1" dirty="0" smtClean="0"/>
              <a:t>.</a:t>
            </a:r>
            <a:r>
              <a:rPr lang="sr-Cyrl-RS" sz="3200" b="1" u="sng" dirty="0" smtClean="0"/>
              <a:t> </a:t>
            </a:r>
            <a:endParaRPr lang="en-US" sz="3200" b="1" u="sng" dirty="0" smtClean="0"/>
          </a:p>
          <a:p>
            <a:pPr algn="ctr"/>
            <a:r>
              <a:rPr lang="sr-Cyrl-RS" sz="2800" dirty="0" smtClean="0"/>
              <a:t> </a:t>
            </a:r>
            <a:endParaRPr lang="en-US" sz="2800" dirty="0"/>
          </a:p>
        </p:txBody>
      </p:sp>
      <p:sp>
        <p:nvSpPr>
          <p:cNvPr id="17" name="Oval 16"/>
          <p:cNvSpPr/>
          <p:nvPr/>
        </p:nvSpPr>
        <p:spPr>
          <a:xfrm>
            <a:off x="1600200" y="3962400"/>
            <a:ext cx="14478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400" b="1" dirty="0" smtClean="0"/>
              <a:t>12</a:t>
            </a:r>
            <a:endParaRPr lang="en-US" sz="2400" b="1" dirty="0"/>
          </a:p>
        </p:txBody>
      </p:sp>
      <p:sp>
        <p:nvSpPr>
          <p:cNvPr id="18" name="Oval 17"/>
          <p:cNvSpPr/>
          <p:nvPr/>
        </p:nvSpPr>
        <p:spPr>
          <a:xfrm>
            <a:off x="3048000" y="3962400"/>
            <a:ext cx="14478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400" b="1" dirty="0" smtClean="0"/>
              <a:t>5</a:t>
            </a:r>
            <a:endParaRPr lang="en-US" sz="2400" b="1" dirty="0"/>
          </a:p>
        </p:txBody>
      </p:sp>
      <p:sp>
        <p:nvSpPr>
          <p:cNvPr id="19" name="Oval 18"/>
          <p:cNvSpPr/>
          <p:nvPr/>
        </p:nvSpPr>
        <p:spPr>
          <a:xfrm>
            <a:off x="4572000" y="3962400"/>
            <a:ext cx="14478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400" b="1" dirty="0" smtClean="0"/>
              <a:t>8</a:t>
            </a:r>
            <a:endParaRPr lang="en-US" sz="2400" b="1" dirty="0"/>
          </a:p>
        </p:txBody>
      </p:sp>
      <p:sp>
        <p:nvSpPr>
          <p:cNvPr id="21" name="Rectangle 20"/>
          <p:cNvSpPr/>
          <p:nvPr/>
        </p:nvSpPr>
        <p:spPr>
          <a:xfrm>
            <a:off x="5562600" y="3429000"/>
            <a:ext cx="914400" cy="381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22" name="Slide Number Placeholder 16"/>
          <p:cNvSpPr txBox="1">
            <a:spLocks/>
          </p:cNvSpPr>
          <p:nvPr/>
        </p:nvSpPr>
        <p:spPr>
          <a:xfrm>
            <a:off x="6629400" y="8032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592886-E571-45D5-8B56-343DC94F8FA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38200" y="4953000"/>
            <a:ext cx="65532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RS" sz="2800" dirty="0" smtClean="0"/>
              <a:t>Број </a:t>
            </a:r>
            <a:r>
              <a:rPr lang="sr-Cyrl-RS" sz="3200" b="1" dirty="0" smtClean="0"/>
              <a:t>9</a:t>
            </a:r>
            <a:r>
              <a:rPr lang="sr-Cyrl-RS" sz="2800" dirty="0" smtClean="0"/>
              <a:t> увећан за број </a:t>
            </a:r>
            <a:r>
              <a:rPr lang="sr-Cyrl-RS" sz="3200" b="1" dirty="0" smtClean="0"/>
              <a:t>7</a:t>
            </a:r>
            <a:r>
              <a:rPr lang="sr-Cyrl-RS" sz="2800" dirty="0" smtClean="0"/>
              <a:t> даје број   </a:t>
            </a:r>
            <a:r>
              <a:rPr lang="sr-Cyrl-RS" sz="3200" b="1" u="sng" dirty="0" smtClean="0"/>
              <a:t> 16  </a:t>
            </a:r>
            <a:r>
              <a:rPr lang="sr-Cyrl-RS" sz="3200" b="1" dirty="0" smtClean="0"/>
              <a:t>.</a:t>
            </a:r>
            <a:r>
              <a:rPr lang="sr-Cyrl-RS" sz="3200" b="1" u="sng" dirty="0" smtClean="0"/>
              <a:t> </a:t>
            </a:r>
            <a:endParaRPr lang="en-US" sz="3200" b="1" u="sng" dirty="0" smtClean="0"/>
          </a:p>
          <a:p>
            <a:pPr algn="ctr"/>
            <a:r>
              <a:rPr lang="sr-Cyrl-RS" sz="2800" dirty="0" smtClean="0"/>
              <a:t> </a:t>
            </a:r>
            <a:endParaRPr lang="en-US" sz="2800" dirty="0"/>
          </a:p>
        </p:txBody>
      </p:sp>
      <p:sp>
        <p:nvSpPr>
          <p:cNvPr id="34" name="Oval 33"/>
          <p:cNvSpPr/>
          <p:nvPr/>
        </p:nvSpPr>
        <p:spPr>
          <a:xfrm>
            <a:off x="1524000" y="5791200"/>
            <a:ext cx="1447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/>
              <a:t>12</a:t>
            </a:r>
            <a:endParaRPr lang="en-US" sz="2400" b="1" dirty="0"/>
          </a:p>
        </p:txBody>
      </p:sp>
      <p:sp>
        <p:nvSpPr>
          <p:cNvPr id="35" name="Oval 34"/>
          <p:cNvSpPr/>
          <p:nvPr/>
        </p:nvSpPr>
        <p:spPr>
          <a:xfrm>
            <a:off x="2971800" y="5791200"/>
            <a:ext cx="1447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/>
              <a:t>15</a:t>
            </a:r>
            <a:endParaRPr lang="en-US" sz="2400" b="1" dirty="0"/>
          </a:p>
        </p:txBody>
      </p:sp>
      <p:sp>
        <p:nvSpPr>
          <p:cNvPr id="36" name="Oval 35"/>
          <p:cNvSpPr/>
          <p:nvPr/>
        </p:nvSpPr>
        <p:spPr>
          <a:xfrm>
            <a:off x="4495800" y="5791200"/>
            <a:ext cx="1447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/>
              <a:t>16</a:t>
            </a:r>
            <a:endParaRPr lang="en-US" sz="2400" b="1" dirty="0"/>
          </a:p>
        </p:txBody>
      </p:sp>
      <p:sp>
        <p:nvSpPr>
          <p:cNvPr id="37" name="Rectangle 36"/>
          <p:cNvSpPr/>
          <p:nvPr/>
        </p:nvSpPr>
        <p:spPr>
          <a:xfrm>
            <a:off x="304800" y="4953000"/>
            <a:ext cx="8305800" cy="1371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RS" sz="2800" dirty="0" smtClean="0"/>
              <a:t>Броју </a:t>
            </a:r>
            <a:r>
              <a:rPr lang="en-US" sz="3200" b="1" dirty="0" smtClean="0"/>
              <a:t>5</a:t>
            </a:r>
            <a:r>
              <a:rPr lang="sr-Cyrl-RS" sz="2800" dirty="0" smtClean="0"/>
              <a:t> морамо додати број </a:t>
            </a:r>
            <a:r>
              <a:rPr lang="sr-Cyrl-RS" sz="3200" b="1" u="sng" dirty="0" smtClean="0"/>
              <a:t>7</a:t>
            </a:r>
            <a:r>
              <a:rPr lang="sr-Cyrl-RS" sz="3200" dirty="0" smtClean="0"/>
              <a:t> </a:t>
            </a:r>
            <a:r>
              <a:rPr lang="sr-Cyrl-RS" sz="2800" dirty="0" smtClean="0"/>
              <a:t>да добијемо број 12</a:t>
            </a:r>
            <a:r>
              <a:rPr lang="sr-Cyrl-RS" sz="3200" dirty="0" smtClean="0"/>
              <a:t> </a:t>
            </a:r>
            <a:r>
              <a:rPr lang="sr-Cyrl-RS" sz="3200" b="1" dirty="0" smtClean="0"/>
              <a:t>.</a:t>
            </a:r>
            <a:r>
              <a:rPr lang="sr-Cyrl-RS" sz="3200" b="1" u="sng" dirty="0" smtClean="0"/>
              <a:t> </a:t>
            </a:r>
            <a:endParaRPr lang="en-US" sz="3200" b="1" u="sng" dirty="0" smtClean="0"/>
          </a:p>
          <a:p>
            <a:pPr algn="ctr"/>
            <a:r>
              <a:rPr lang="sr-Cyrl-RS" sz="2800" dirty="0" smtClean="0"/>
              <a:t> </a:t>
            </a:r>
            <a:endParaRPr lang="en-US" sz="2800" dirty="0"/>
          </a:p>
        </p:txBody>
      </p:sp>
      <p:sp>
        <p:nvSpPr>
          <p:cNvPr id="38" name="Oval 37"/>
          <p:cNvSpPr/>
          <p:nvPr/>
        </p:nvSpPr>
        <p:spPr>
          <a:xfrm>
            <a:off x="1524000" y="5715000"/>
            <a:ext cx="14478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400" b="1" dirty="0" smtClean="0"/>
              <a:t>12</a:t>
            </a:r>
            <a:endParaRPr lang="en-US" sz="2400" b="1" dirty="0"/>
          </a:p>
        </p:txBody>
      </p:sp>
      <p:sp>
        <p:nvSpPr>
          <p:cNvPr id="39" name="Oval 38"/>
          <p:cNvSpPr/>
          <p:nvPr/>
        </p:nvSpPr>
        <p:spPr>
          <a:xfrm>
            <a:off x="3276600" y="5715000"/>
            <a:ext cx="14478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400" b="1" dirty="0" smtClean="0"/>
              <a:t>5</a:t>
            </a:r>
            <a:endParaRPr lang="en-US" sz="2400" b="1" dirty="0"/>
          </a:p>
        </p:txBody>
      </p:sp>
      <p:sp>
        <p:nvSpPr>
          <p:cNvPr id="40" name="Oval 39"/>
          <p:cNvSpPr/>
          <p:nvPr/>
        </p:nvSpPr>
        <p:spPr>
          <a:xfrm>
            <a:off x="4800600" y="5715000"/>
            <a:ext cx="14478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400" b="1" dirty="0" smtClean="0"/>
              <a:t>7</a:t>
            </a:r>
            <a:endParaRPr lang="en-US" sz="2400" b="1" dirty="0"/>
          </a:p>
        </p:txBody>
      </p:sp>
      <p:sp>
        <p:nvSpPr>
          <p:cNvPr id="42" name="Rectangle 41"/>
          <p:cNvSpPr/>
          <p:nvPr/>
        </p:nvSpPr>
        <p:spPr>
          <a:xfrm>
            <a:off x="4724400" y="5257800"/>
            <a:ext cx="304800" cy="381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09600" y="3200400"/>
            <a:ext cx="70104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 smtClean="0"/>
              <a:t>2. задатак</a:t>
            </a:r>
            <a:endParaRPr lang="en-US" sz="4000" dirty="0"/>
          </a:p>
        </p:txBody>
      </p:sp>
      <p:sp>
        <p:nvSpPr>
          <p:cNvPr id="44" name="Rectangle 43"/>
          <p:cNvSpPr/>
          <p:nvPr/>
        </p:nvSpPr>
        <p:spPr>
          <a:xfrm>
            <a:off x="228600" y="4953000"/>
            <a:ext cx="83820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 smtClean="0"/>
              <a:t>3.задтак</a:t>
            </a:r>
            <a:endParaRPr lang="en-US" sz="4000" dirty="0"/>
          </a:p>
        </p:txBody>
      </p:sp>
      <p:sp>
        <p:nvSpPr>
          <p:cNvPr id="45" name="Right Arrow 44">
            <a:hlinkClick r:id="rId3" action="ppaction://hlinksldjump"/>
          </p:cNvPr>
          <p:cNvSpPr/>
          <p:nvPr/>
        </p:nvSpPr>
        <p:spPr>
          <a:xfrm>
            <a:off x="6477000" y="6373368"/>
            <a:ext cx="1295400" cy="48463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1515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1515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084 0.00578 C 0.08056 0.00509 0.09011 0.00486 0.09983 0.0037 C 0.10261 0.00347 0.10521 0.00231 0.10782 0.00139 C 0.11111 0.00023 0.11754 -0.00278 0.11754 -0.00255 C 0.12431 -0.0088 0.12952 -0.01459 0.13698 -0.01783 C 0.14289 -0.02315 0.14323 -0.02847 0.14827 -0.03519 C 0.14983 -0.04167 0.15434 -0.04746 0.15469 -0.0544 C 0.15521 -0.06597 0.15469 -0.07732 0.15469 -0.08889 " pathEditMode="relative" rAng="0" ptsTypes="fffffffA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" y="-4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1C17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1C17"/>
                                      </p:to>
                                    </p:animClr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48" presetClass="exit" presetSubtype="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48" presetClass="exit" presetSubtype="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8" presetClass="exit" presetSubtype="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1C17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1C17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8" presetClass="exit" presetSubtype="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48" presetClass="exit" presetSubtype="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48" presetClass="exit" presetSubtype="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33" dur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7" grpId="0" animBg="1"/>
      <p:bldP spid="18" grpId="0" animBg="1"/>
      <p:bldP spid="19" grpId="0" animBg="1"/>
      <p:bldP spid="21" grpId="0" animBg="1"/>
      <p:bldP spid="38" grpId="0" animBg="1"/>
      <p:bldP spid="39" grpId="0" animBg="1"/>
      <p:bldP spid="40" grpId="0" animBg="1"/>
      <p:bldP spid="42" grpId="0" animBg="1"/>
      <p:bldP spid="43" grpId="0" animBg="1"/>
      <p:bldP spid="4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5</a:t>
            </a:fld>
            <a:endParaRPr kumimoji="0" lang="en-US"/>
          </a:p>
        </p:txBody>
      </p:sp>
      <p:sp>
        <p:nvSpPr>
          <p:cNvPr id="25" name="TextBox 24"/>
          <p:cNvSpPr txBox="1"/>
          <p:nvPr/>
        </p:nvSpPr>
        <p:spPr>
          <a:xfrm>
            <a:off x="228600" y="1600200"/>
            <a:ext cx="7856758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r-Cyrl-R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БРАВО!</a:t>
            </a:r>
          </a:p>
          <a:p>
            <a:pPr algn="ctr"/>
            <a:r>
              <a:rPr lang="sr-Cyrl-R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Сада нам следе задаци са 4 </a:t>
            </a:r>
          </a:p>
          <a:p>
            <a:pPr algn="ctr"/>
            <a:r>
              <a:rPr lang="sr-Cyrl-R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звездице!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38698" y="1720840"/>
            <a:ext cx="3417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R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27" name="Right Arrow 26">
            <a:hlinkClick r:id="rId2" action="ppaction://hlinksldjump"/>
          </p:cNvPr>
          <p:cNvSpPr/>
          <p:nvPr/>
        </p:nvSpPr>
        <p:spPr>
          <a:xfrm>
            <a:off x="6705600" y="6248400"/>
            <a:ext cx="978408" cy="48463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5-Point Star 17"/>
          <p:cNvSpPr/>
          <p:nvPr/>
        </p:nvSpPr>
        <p:spPr>
          <a:xfrm>
            <a:off x="0" y="304800"/>
            <a:ext cx="838200" cy="762000"/>
          </a:xfrm>
          <a:prstGeom prst="star5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838200" y="1371600"/>
            <a:ext cx="5867400" cy="1676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219200" y="1447800"/>
            <a:ext cx="53900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Водом  пливају патка, патак и 9 малих пачића. Ти ми </a:t>
            </a:r>
          </a:p>
          <a:p>
            <a:r>
              <a:rPr lang="sr-Cyrl-RS" dirty="0" smtClean="0"/>
              <a:t>одговори колико је пливача на води?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6</a:t>
            </a:fld>
            <a:endParaRPr kumimoji="0" lang="en-US"/>
          </a:p>
        </p:txBody>
      </p:sp>
      <p:sp>
        <p:nvSpPr>
          <p:cNvPr id="9" name="5-Point Star 8"/>
          <p:cNvSpPr/>
          <p:nvPr/>
        </p:nvSpPr>
        <p:spPr>
          <a:xfrm>
            <a:off x="838200" y="0"/>
            <a:ext cx="838200" cy="762000"/>
          </a:xfrm>
          <a:prstGeom prst="star5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2514600" y="0"/>
            <a:ext cx="838200" cy="762000"/>
          </a:xfrm>
          <a:prstGeom prst="star5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1676400" y="304800"/>
            <a:ext cx="838200" cy="762000"/>
          </a:xfrm>
          <a:prstGeom prst="star5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858000" y="1371600"/>
            <a:ext cx="6096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400" b="1" dirty="0" smtClean="0">
                <a:solidFill>
                  <a:schemeClr val="accent6">
                    <a:lumMod val="75000"/>
                  </a:schemeClr>
                </a:solidFill>
              </a:rPr>
              <a:t>9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7239000" y="2133600"/>
            <a:ext cx="7620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400" b="1" dirty="0" smtClean="0">
                <a:solidFill>
                  <a:schemeClr val="accent6">
                    <a:lumMod val="75000"/>
                  </a:schemeClr>
                </a:solidFill>
              </a:rPr>
              <a:t>15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7848600" y="1371600"/>
            <a:ext cx="7620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400" b="1" dirty="0" smtClean="0">
                <a:solidFill>
                  <a:schemeClr val="accent6">
                    <a:lumMod val="75000"/>
                  </a:schemeClr>
                </a:solidFill>
              </a:rPr>
              <a:t>11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371600" y="2057400"/>
            <a:ext cx="3276600" cy="838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ТАЧНО!</a:t>
            </a:r>
          </a:p>
          <a:p>
            <a:pPr algn="ctr"/>
            <a:r>
              <a:rPr lang="sr-Cyrl-RS" dirty="0" smtClean="0"/>
              <a:t>11 је пливача.</a:t>
            </a:r>
          </a:p>
          <a:p>
            <a:pPr algn="ctr"/>
            <a:r>
              <a:rPr lang="sr-Cyrl-RS" dirty="0" smtClean="0"/>
              <a:t>1+1+9=11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09600" y="1295400"/>
            <a:ext cx="8153400" cy="1828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 smtClean="0"/>
              <a:t>1. задатак</a:t>
            </a:r>
            <a:endParaRPr lang="en-US" sz="4000" dirty="0"/>
          </a:p>
        </p:txBody>
      </p:sp>
      <p:sp>
        <p:nvSpPr>
          <p:cNvPr id="17" name="Rectangle 16"/>
          <p:cNvSpPr/>
          <p:nvPr/>
        </p:nvSpPr>
        <p:spPr>
          <a:xfrm>
            <a:off x="914400" y="3200400"/>
            <a:ext cx="6096000" cy="1371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066800" y="3200400"/>
            <a:ext cx="58500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dirty="0" smtClean="0"/>
              <a:t>Марко чита књигу.Први дан читања прочитао је 7 страна.</a:t>
            </a:r>
          </a:p>
          <a:p>
            <a:pPr algn="ctr"/>
            <a:r>
              <a:rPr lang="sr-Cyrl-RS" dirty="0" smtClean="0"/>
              <a:t>Други је дан прочитао 2 стране више.</a:t>
            </a:r>
          </a:p>
          <a:p>
            <a:pPr algn="ctr"/>
            <a:r>
              <a:rPr lang="sr-Cyrl-RS" dirty="0" smtClean="0"/>
              <a:t>Размисли, колико је то укупно страна Марко прочитао?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7239000" y="3352800"/>
            <a:ext cx="6096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9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8077200" y="3352800"/>
            <a:ext cx="685800" cy="533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12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7620000" y="4191000"/>
            <a:ext cx="838200" cy="533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16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990600" y="4114800"/>
            <a:ext cx="5943600" cy="3048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752600" y="4114800"/>
            <a:ext cx="3462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Тачно,16 страна!  7+(2+7)=7+9=16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609600" y="3200400"/>
            <a:ext cx="8153400" cy="1524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 smtClean="0"/>
              <a:t>2. задатак</a:t>
            </a:r>
            <a:endParaRPr lang="en-US" sz="4000" dirty="0"/>
          </a:p>
        </p:txBody>
      </p:sp>
      <p:sp>
        <p:nvSpPr>
          <p:cNvPr id="32" name="Rectangle 31"/>
          <p:cNvSpPr/>
          <p:nvPr/>
        </p:nvSpPr>
        <p:spPr>
          <a:xfrm>
            <a:off x="609600" y="4953000"/>
            <a:ext cx="8153400" cy="1219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685800" y="50292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Збир бројева 5 и 2 увећај за збир бројева 6 и 3 !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762000" y="5562600"/>
            <a:ext cx="19050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5+2+6+3=16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2819400" y="5562600"/>
            <a:ext cx="19050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(5+2)+6+3=16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4876800" y="5562600"/>
            <a:ext cx="19050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(5+2)+(6+3)=16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6858000" y="5410200"/>
            <a:ext cx="1905000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Тачно,морали</a:t>
            </a:r>
          </a:p>
          <a:p>
            <a:pPr algn="ctr"/>
            <a:r>
              <a:rPr lang="sr-Cyrl-RS" dirty="0" smtClean="0"/>
              <a:t>смо употребити</a:t>
            </a:r>
          </a:p>
          <a:p>
            <a:pPr algn="ctr"/>
            <a:r>
              <a:rPr lang="sr-Cyrl-RS" dirty="0" smtClean="0"/>
              <a:t>заграде!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533400" y="4876800"/>
            <a:ext cx="83820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 smtClean="0"/>
              <a:t>3. задатак</a:t>
            </a:r>
            <a:endParaRPr lang="en-US" sz="4000" dirty="0"/>
          </a:p>
        </p:txBody>
      </p:sp>
      <p:sp>
        <p:nvSpPr>
          <p:cNvPr id="35" name="Right Arrow 34">
            <a:hlinkClick r:id="rId2" action="ppaction://hlinksldjump"/>
          </p:cNvPr>
          <p:cNvSpPr/>
          <p:nvPr/>
        </p:nvSpPr>
        <p:spPr>
          <a:xfrm>
            <a:off x="6705600" y="6373368"/>
            <a:ext cx="978408" cy="48463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1C17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1C17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3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3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1C17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1C17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decel="100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decel="100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decel="100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62818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62818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25" grpId="0" animBg="1"/>
      <p:bldP spid="26" grpId="0" animBg="1"/>
      <p:bldP spid="27" grpId="0" animBg="1"/>
      <p:bldP spid="30" grpId="0"/>
      <p:bldP spid="31" grpId="0" animBg="1"/>
      <p:bldP spid="40" grpId="0" animBg="1"/>
      <p:bldP spid="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7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228600" y="1524000"/>
            <a:ext cx="8803820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R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Честитам!</a:t>
            </a:r>
          </a:p>
          <a:p>
            <a:pPr algn="ctr"/>
            <a:r>
              <a:rPr lang="sr-Cyrl-R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Остају задаци са 5 звездица.</a:t>
            </a:r>
          </a:p>
          <a:p>
            <a:pPr algn="ctr"/>
            <a:r>
              <a:rPr lang="sr-Cyrl-R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Надам се да ћеш и њих </a:t>
            </a:r>
          </a:p>
          <a:p>
            <a:pPr algn="ctr"/>
            <a:r>
              <a:rPr lang="sr-Cyrl-R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</a:t>
            </a:r>
            <a:r>
              <a:rPr lang="sr-Cyrl-R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спешно решити!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5715000" y="5943600"/>
            <a:ext cx="978408" cy="484632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8</a:t>
            </a:fld>
            <a:endParaRPr kumimoji="0" lang="en-US"/>
          </a:p>
        </p:txBody>
      </p:sp>
      <p:sp>
        <p:nvSpPr>
          <p:cNvPr id="3" name="5-Point Star 2"/>
          <p:cNvSpPr/>
          <p:nvPr/>
        </p:nvSpPr>
        <p:spPr>
          <a:xfrm>
            <a:off x="685800" y="381000"/>
            <a:ext cx="609600" cy="533400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5-Point Star 3"/>
          <p:cNvSpPr/>
          <p:nvPr/>
        </p:nvSpPr>
        <p:spPr>
          <a:xfrm>
            <a:off x="1295400" y="228600"/>
            <a:ext cx="609600" cy="533400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1905000" y="381000"/>
            <a:ext cx="609600" cy="533400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2590800" y="228600"/>
            <a:ext cx="609600" cy="533400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3200400" y="381000"/>
            <a:ext cx="609600" cy="533400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600" y="1295400"/>
            <a:ext cx="8077200" cy="3200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0" y="3352800"/>
            <a:ext cx="6858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16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85800" y="1295400"/>
            <a:ext cx="7924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Девојчице саде цвеће.</a:t>
            </a:r>
          </a:p>
          <a:p>
            <a:pPr algn="ctr"/>
            <a:r>
              <a:rPr lang="sr-Cyrl-RS" dirty="0" smtClean="0"/>
              <a:t>Девојчица којој је у коси црвена шналица посадила је 3 црвена цвета.</a:t>
            </a:r>
          </a:p>
          <a:p>
            <a:r>
              <a:rPr lang="sr-Cyrl-RS" dirty="0" smtClean="0"/>
              <a:t>Девојчица са жутом шналицом посадила је 2 цвета више.Трећа је девојчица највреднија и она је посадила 7 цветова.</a:t>
            </a:r>
          </a:p>
          <a:p>
            <a:pPr algn="ctr"/>
            <a:r>
              <a:rPr lang="sr-Cyrl-RS" dirty="0" smtClean="0"/>
              <a:t>Твој је задатак да  од понуђених одговора одабереш тачно решење на питање колико  је засађених цветова?</a:t>
            </a:r>
            <a:endParaRPr lang="en-US" dirty="0"/>
          </a:p>
        </p:txBody>
      </p:sp>
      <p:pic>
        <p:nvPicPr>
          <p:cNvPr id="15" name="Picture 14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7277100" y="4648200"/>
            <a:ext cx="1866900" cy="19431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Picture 15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2000"/>
            <a:ext cx="1943100" cy="19431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Rectangle 17"/>
          <p:cNvSpPr/>
          <p:nvPr/>
        </p:nvSpPr>
        <p:spPr>
          <a:xfrm>
            <a:off x="2438400" y="3352800"/>
            <a:ext cx="6858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15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276600" y="3352800"/>
            <a:ext cx="6858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12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648200" y="35814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3+(3+2)+7=3+5+7=8+7=15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24" name="Picture 23" descr="2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5105400"/>
            <a:ext cx="1600200" cy="14293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5" name="Rectangle 24"/>
          <p:cNvSpPr/>
          <p:nvPr/>
        </p:nvSpPr>
        <p:spPr>
          <a:xfrm>
            <a:off x="228600" y="1066800"/>
            <a:ext cx="8610600" cy="3429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 smtClean="0"/>
              <a:t>1. задатак</a:t>
            </a:r>
            <a:endParaRPr lang="en-US" sz="4000" dirty="0"/>
          </a:p>
        </p:txBody>
      </p:sp>
      <p:sp>
        <p:nvSpPr>
          <p:cNvPr id="20" name="Right Arrow 19">
            <a:hlinkClick r:id="rId4" action="ppaction://hlinksldjump"/>
          </p:cNvPr>
          <p:cNvSpPr/>
          <p:nvPr/>
        </p:nvSpPr>
        <p:spPr>
          <a:xfrm>
            <a:off x="6172200" y="6553200"/>
            <a:ext cx="838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400"/>
                            </p:stCondLst>
                            <p:childTnLst>
                              <p:par>
                                <p:cTn id="12" presetID="38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875 -0.00694 L 0.12726 -0.09722 L 0.18264 -0.00694 L 0.24115 -0.09722 L 0.29983 -0.00694 L 0.35451 -0.09722 L 0.41302 -0.00694 L 0.4684 -0.09722 L 0.52708 -0.00694 L 0.58559 -0.09722 L 0.64097 -0.00694 L 0.69948 -0.09722 L 0.75434 -0.00694 L 0.81285 -0.09722 L 0.87135 -0.00694 L 0.92674 -0.09722 L 0.98542 -0.00694 " pathEditMode="relative" rAng="0" ptsTypes="FFFFFFFFFFFFFFFFF">
                                      <p:cBhvr>
                                        <p:cTn id="1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" y="-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400"/>
                            </p:stCondLst>
                            <p:childTnLst>
                              <p:par>
                                <p:cTn id="15" presetID="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400"/>
                            </p:stCondLst>
                            <p:childTnLst>
                              <p:par>
                                <p:cTn id="20" presetID="4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2 0.084  0.009 0.144  0.016 0.144  C 0.023 0.144  0.029 0.084  0.031 0  C 0.034 0.084  0.04 0.144  0.047 0.144  C 0.054 0.144  0.06 0.084  0.062 0  C 0.065 0.084  0.071 0.144  0.078 0.144  C 0.085 0.144  0.092 0.084  0.094 0  C 0.096 0.084  0.102 0.144  0.11 0.144  C 0.116 0.144  0.123 0.084  0.125 0  C 0.127 0.084  0.134 0.144  0.141 0.144  C 0.148 0.144  0.154 0.084  0.156 0  C 0.159 0.084  0.165 0.144  0.172 0.144  C 0.179 0.144  0.185 0.084  0.188 0  C 0.19 0.084  0.196 0.144  0.203 0.144  C 0.21 0.144  0.217 0.084  0.219 0  C 0.221 0.084  0.227 0.144  0.235 0.144  C 0.242 0.144  0.248 0.084  0.25 0  E" pathEditMode="relative" ptsTypes=""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3301B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3301B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23" grpId="0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9</a:t>
            </a:fld>
            <a:endParaRPr kumimoji="0" lang="en-US" dirty="0"/>
          </a:p>
        </p:txBody>
      </p:sp>
      <p:sp>
        <p:nvSpPr>
          <p:cNvPr id="6" name="Rectangle 5"/>
          <p:cNvSpPr/>
          <p:nvPr/>
        </p:nvSpPr>
        <p:spPr>
          <a:xfrm>
            <a:off x="838200" y="1600200"/>
            <a:ext cx="6781800" cy="1219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1600200"/>
            <a:ext cx="65982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Збир три броја је број 12.Први број је  број 2.Збир првог и трећег</a:t>
            </a:r>
          </a:p>
          <a:p>
            <a:r>
              <a:rPr lang="sr-Cyrl-RS" dirty="0" smtClean="0"/>
              <a:t>је 9.Размисли па одабери која комбинација одговара задатку?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95400" y="3429000"/>
            <a:ext cx="1828800" cy="609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4000" b="1" dirty="0" smtClean="0"/>
              <a:t>2...1...9</a:t>
            </a:r>
            <a:endParaRPr lang="en-US" sz="4000" b="1" dirty="0"/>
          </a:p>
        </p:txBody>
      </p:sp>
      <p:sp>
        <p:nvSpPr>
          <p:cNvPr id="9" name="Rectangle 8"/>
          <p:cNvSpPr/>
          <p:nvPr/>
        </p:nvSpPr>
        <p:spPr>
          <a:xfrm>
            <a:off x="3276600" y="3429000"/>
            <a:ext cx="1828800" cy="609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4000" b="1" dirty="0" smtClean="0"/>
              <a:t>2...3...7</a:t>
            </a:r>
            <a:endParaRPr lang="en-US" sz="4000" b="1" dirty="0"/>
          </a:p>
        </p:txBody>
      </p:sp>
      <p:sp>
        <p:nvSpPr>
          <p:cNvPr id="10" name="Rectangle 9"/>
          <p:cNvSpPr/>
          <p:nvPr/>
        </p:nvSpPr>
        <p:spPr>
          <a:xfrm>
            <a:off x="5334000" y="3429000"/>
            <a:ext cx="1828800" cy="609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4000" b="1" dirty="0" smtClean="0"/>
              <a:t>2...3...9</a:t>
            </a:r>
            <a:endParaRPr lang="en-US" sz="4000" b="1" dirty="0"/>
          </a:p>
        </p:txBody>
      </p:sp>
      <p:sp>
        <p:nvSpPr>
          <p:cNvPr id="12" name="Up Arrow 11"/>
          <p:cNvSpPr/>
          <p:nvPr/>
        </p:nvSpPr>
        <p:spPr>
          <a:xfrm>
            <a:off x="2971800" y="4343400"/>
            <a:ext cx="2819400" cy="2057400"/>
          </a:xfrm>
          <a:prstGeom prst="up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962400" y="4724400"/>
            <a:ext cx="1161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solidFill>
                  <a:schemeClr val="accent2">
                    <a:lumMod val="75000"/>
                  </a:schemeClr>
                </a:solidFill>
              </a:rPr>
              <a:t>ТАЧНО!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72600" y="5486400"/>
            <a:ext cx="151447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Rectangle 14"/>
          <p:cNvSpPr/>
          <p:nvPr/>
        </p:nvSpPr>
        <p:spPr>
          <a:xfrm>
            <a:off x="609600" y="914400"/>
            <a:ext cx="7086600" cy="3429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 smtClean="0"/>
              <a:t>2. задатак</a:t>
            </a:r>
            <a:endParaRPr lang="en-US" sz="4000" dirty="0"/>
          </a:p>
        </p:txBody>
      </p:sp>
      <p:sp>
        <p:nvSpPr>
          <p:cNvPr id="14" name="Right Arrow 13">
            <a:hlinkClick r:id="rId3" action="ppaction://hlinksldjump"/>
          </p:cNvPr>
          <p:cNvSpPr/>
          <p:nvPr/>
        </p:nvSpPr>
        <p:spPr>
          <a:xfrm>
            <a:off x="7848600" y="5943600"/>
            <a:ext cx="838200" cy="4572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3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3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3301B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3301B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614 0.00417 L -0.63281 0.00417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  <p:bldP spid="13" grpId="0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1459</TotalTime>
  <Words>491</Words>
  <Application>Microsoft Office PowerPoint</Application>
  <PresentationFormat>On-screen Show (4:3)</PresentationFormat>
  <Paragraphs>155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Snjezana</dc:creator>
  <cp:lastModifiedBy>Snjezana</cp:lastModifiedBy>
  <cp:revision>15</cp:revision>
  <dcterms:created xsi:type="dcterms:W3CDTF">2013-07-10T10:45:23Z</dcterms:created>
  <dcterms:modified xsi:type="dcterms:W3CDTF">2013-10-26T19:22:38Z</dcterms:modified>
</cp:coreProperties>
</file>