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8" r:id="rId11"/>
    <p:sldId id="270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ugao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ugao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ugao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ugao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ugao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ugao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ugao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ugao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ugao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ugao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ugao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biste dodali stil podnaslova prototipa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6" name="Čuvar mjesta podatak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27" name="Čuvar mjesta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Čuvar mjesta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kako bi dodali sliku</a:t>
            </a:r>
            <a:endParaRPr kumimoji="0" lang="en-US" dirty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ugao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ugao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ugao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ugao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ugao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ugao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ugao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ugao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ugao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ugao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ugao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ugao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ugao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3C46E8-AE99-4D79-BAFF-CA9834BB55EE}" type="datetimeFigureOut">
              <a:rPr lang="bs-Latn-BA" smtClean="0"/>
              <a:pPr/>
              <a:t>24.11.2015</a:t>
            </a:fld>
            <a:endParaRPr lang="bs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EA43BA-9318-4BDD-B32E-0727C0BE8837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/>
          <a:lstStyle/>
          <a:p>
            <a:pPr algn="ctr"/>
            <a:r>
              <a:rPr lang="sr-Cyrl-RS" dirty="0" smtClean="0"/>
              <a:t>Правимо реченицу</a:t>
            </a:r>
            <a:endParaRPr lang="bs-Latn-BA" dirty="0"/>
          </a:p>
        </p:txBody>
      </p:sp>
      <p:sp>
        <p:nvSpPr>
          <p:cNvPr id="7" name="Čuvar mjesta sadržaja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bs-Latn-BA" dirty="0" smtClean="0"/>
          </a:p>
          <a:p>
            <a:pPr marL="109728" indent="0" algn="ctr">
              <a:buNone/>
            </a:pPr>
            <a:r>
              <a:rPr lang="sr-Cyrl-RS" sz="3600" b="1" dirty="0" smtClean="0">
                <a:solidFill>
                  <a:srgbClr val="FF0000"/>
                </a:solidFill>
              </a:rPr>
              <a:t>Облаци</a:t>
            </a:r>
            <a:r>
              <a:rPr lang="bs-Latn-BA" sz="3600" b="1" dirty="0" smtClean="0">
                <a:solidFill>
                  <a:srgbClr val="FF0000"/>
                </a:solidFill>
              </a:rPr>
              <a:t> </a:t>
            </a:r>
          </a:p>
          <a:p>
            <a:pPr marL="109728" indent="0">
              <a:buNone/>
            </a:pPr>
            <a:endParaRPr lang="bs-Latn-BA" dirty="0"/>
          </a:p>
          <a:p>
            <a:pPr marL="109728" indent="0" algn="ctr">
              <a:buNone/>
            </a:pPr>
            <a:r>
              <a:rPr lang="sr-Cyrl-RS" sz="4000" dirty="0" smtClean="0"/>
              <a:t>Шта</a:t>
            </a:r>
            <a:r>
              <a:rPr lang="bs-Latn-BA" sz="4000" dirty="0" smtClean="0"/>
              <a:t>?</a:t>
            </a:r>
          </a:p>
          <a:p>
            <a:pPr marL="109728" indent="0" algn="ctr">
              <a:buNone/>
            </a:pPr>
            <a:endParaRPr lang="bs-Latn-BA" sz="4000" dirty="0" smtClean="0"/>
          </a:p>
          <a:p>
            <a:pPr marL="109728" indent="0" algn="ctr">
              <a:buNone/>
            </a:pPr>
            <a:r>
              <a:rPr lang="sr-Cyrl-RS" sz="4000" dirty="0" smtClean="0"/>
              <a:t>Какви</a:t>
            </a:r>
            <a:r>
              <a:rPr lang="bs-Latn-BA" sz="4000" dirty="0" smtClean="0"/>
              <a:t>?</a:t>
            </a:r>
          </a:p>
          <a:p>
            <a:pPr marL="109728" indent="0" algn="ctr">
              <a:buNone/>
            </a:pPr>
            <a:endParaRPr lang="bs-Latn-BA" sz="4000" dirty="0" smtClean="0"/>
          </a:p>
          <a:p>
            <a:pPr marL="109728" indent="0" algn="ctr">
              <a:buNone/>
            </a:pPr>
            <a:r>
              <a:rPr lang="sr-Cyrl-RS" sz="4000" dirty="0" smtClean="0"/>
              <a:t>Где</a:t>
            </a:r>
            <a:r>
              <a:rPr lang="bs-Latn-BA" sz="4000" dirty="0" smtClean="0"/>
              <a:t>?</a:t>
            </a:r>
          </a:p>
          <a:p>
            <a:pPr marL="109728" indent="0" algn="ctr">
              <a:buNone/>
            </a:pPr>
            <a:endParaRPr lang="bs-Latn-BA" sz="4000" dirty="0" smtClean="0"/>
          </a:p>
          <a:p>
            <a:pPr marL="109728" indent="0" algn="ctr">
              <a:buNone/>
            </a:pPr>
            <a:r>
              <a:rPr lang="sr-Cyrl-RS" sz="4000" dirty="0" smtClean="0"/>
              <a:t>Како</a:t>
            </a:r>
            <a:r>
              <a:rPr lang="bs-Latn-BA" sz="4000" dirty="0" smtClean="0"/>
              <a:t>?</a:t>
            </a:r>
          </a:p>
          <a:p>
            <a:pPr marL="109728" indent="0" algn="ctr">
              <a:buNone/>
            </a:pPr>
            <a:endParaRPr lang="bs-Latn-BA" sz="4000" dirty="0" smtClean="0"/>
          </a:p>
          <a:p>
            <a:pPr marL="109728" indent="0">
              <a:buNone/>
            </a:pPr>
            <a:r>
              <a:rPr lang="bs-Latn-BA" dirty="0" smtClean="0"/>
              <a:t> </a:t>
            </a:r>
          </a:p>
          <a:p>
            <a:pPr marL="109728" indent="0">
              <a:buNone/>
            </a:pPr>
            <a:endParaRPr lang="bs-Latn-BA" dirty="0"/>
          </a:p>
          <a:p>
            <a:pPr marL="109728" indent="0">
              <a:buNone/>
            </a:pPr>
            <a:endParaRPr lang="bs-Latn-BA" dirty="0"/>
          </a:p>
          <a:p>
            <a:pPr marL="109728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865001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09832"/>
          </a:xfrm>
        </p:spPr>
        <p:txBody>
          <a:bodyPr/>
          <a:lstStyle/>
          <a:p>
            <a:pPr marL="109728" indent="0">
              <a:buNone/>
            </a:pPr>
            <a:r>
              <a:rPr lang="sr-Cyrl-RS" sz="2400" b="1" dirty="0">
                <a:solidFill>
                  <a:srgbClr val="FF0000"/>
                </a:solidFill>
              </a:rPr>
              <a:t>Старински накит је брижљиво чуван </a:t>
            </a:r>
            <a:r>
              <a:rPr lang="sr-Cyrl-RS" sz="2400" b="1" dirty="0" smtClean="0">
                <a:solidFill>
                  <a:srgbClr val="FF0000"/>
                </a:solidFill>
              </a:rPr>
              <a:t>умалој кутији</a:t>
            </a:r>
            <a:r>
              <a:rPr lang="sr-Cyrl-RS" sz="2400" b="1" dirty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bs-Latn-BA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bs-Latn-BA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bs-Latn-BA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bs-Latn-BA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sr-Cyrl-RS" sz="2400" b="1" dirty="0">
                <a:solidFill>
                  <a:srgbClr val="FF3300"/>
                </a:solidFill>
              </a:rPr>
              <a:t>Мала Сања </a:t>
            </a:r>
            <a:r>
              <a:rPr lang="sr-Cyrl-RS" sz="2400" b="1" dirty="0" smtClean="0">
                <a:solidFill>
                  <a:srgbClr val="FF3300"/>
                </a:solidFill>
              </a:rPr>
              <a:t>       је </a:t>
            </a:r>
            <a:r>
              <a:rPr lang="sr-Cyrl-RS" sz="2400" b="1" dirty="0">
                <a:solidFill>
                  <a:srgbClr val="FF3300"/>
                </a:solidFill>
              </a:rPr>
              <a:t>видела Музеј Ане Франк.</a:t>
            </a:r>
          </a:p>
          <a:p>
            <a:pPr marL="109728" indent="0">
              <a:buNone/>
            </a:pPr>
            <a:endParaRPr lang="bs-Latn-BA" sz="2400" b="1" dirty="0">
              <a:solidFill>
                <a:srgbClr val="FF3300"/>
              </a:solidFill>
            </a:endParaRPr>
          </a:p>
          <a:p>
            <a:pPr marL="109728" indent="0">
              <a:buNone/>
            </a:pPr>
            <a:endParaRPr lang="bs-Latn-BA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bs-Latn-BA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bs-Latn-BA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bs-Latn-BA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bs-Latn-BA" dirty="0">
              <a:solidFill>
                <a:srgbClr val="FF3300"/>
              </a:solidFill>
            </a:endParaRPr>
          </a:p>
          <a:p>
            <a:pPr marL="109728" indent="0">
              <a:buNone/>
            </a:pPr>
            <a:endParaRPr lang="bs-Latn-BA" dirty="0"/>
          </a:p>
        </p:txBody>
      </p:sp>
      <p:cxnSp>
        <p:nvCxnSpPr>
          <p:cNvPr id="5" name="Prava linija spajanja 4"/>
          <p:cNvCxnSpPr/>
          <p:nvPr/>
        </p:nvCxnSpPr>
        <p:spPr>
          <a:xfrm>
            <a:off x="2273252" y="1211760"/>
            <a:ext cx="7713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rava linija spajanja 5"/>
          <p:cNvCxnSpPr/>
          <p:nvPr/>
        </p:nvCxnSpPr>
        <p:spPr>
          <a:xfrm>
            <a:off x="5481212" y="1141124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rava linija spajanja 7"/>
          <p:cNvCxnSpPr/>
          <p:nvPr/>
        </p:nvCxnSpPr>
        <p:spPr>
          <a:xfrm>
            <a:off x="5481212" y="1215480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rava linija spajanja 9"/>
          <p:cNvCxnSpPr/>
          <p:nvPr/>
        </p:nvCxnSpPr>
        <p:spPr>
          <a:xfrm>
            <a:off x="3289682" y="1211760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Prava linija spajanja 13"/>
          <p:cNvCxnSpPr/>
          <p:nvPr/>
        </p:nvCxnSpPr>
        <p:spPr>
          <a:xfrm>
            <a:off x="3239852" y="1271057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Lijeva uglasta zagrada 18"/>
          <p:cNvSpPr/>
          <p:nvPr/>
        </p:nvSpPr>
        <p:spPr>
          <a:xfrm rot="16200000">
            <a:off x="1558051" y="-154253"/>
            <a:ext cx="432047" cy="2931553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>
              <a:solidFill>
                <a:srgbClr val="FF0000"/>
              </a:solidFill>
            </a:endParaRPr>
          </a:p>
        </p:txBody>
      </p:sp>
      <p:sp>
        <p:nvSpPr>
          <p:cNvPr id="20" name="Lijeva uglasta zagrada 19"/>
          <p:cNvSpPr/>
          <p:nvPr/>
        </p:nvSpPr>
        <p:spPr>
          <a:xfrm rot="16200000">
            <a:off x="5856345" y="-1491749"/>
            <a:ext cx="432047" cy="5665034"/>
          </a:xfrm>
          <a:prstGeom prst="leftBracket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1" name="Zaobljeni pravougaonik 20"/>
          <p:cNvSpPr/>
          <p:nvPr/>
        </p:nvSpPr>
        <p:spPr>
          <a:xfrm>
            <a:off x="321008" y="1578219"/>
            <a:ext cx="2608853" cy="706659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с</a:t>
            </a:r>
            <a:r>
              <a:rPr lang="sr-Cyrl-RS" sz="2400" b="1" dirty="0" smtClean="0">
                <a:solidFill>
                  <a:srgbClr val="FF0000"/>
                </a:solidFill>
              </a:rPr>
              <a:t>убјекатски</a:t>
            </a:r>
          </a:p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скуп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sp>
        <p:nvSpPr>
          <p:cNvPr id="22" name="Zaobljeni pravougaonik 21"/>
          <p:cNvSpPr/>
          <p:nvPr/>
        </p:nvSpPr>
        <p:spPr>
          <a:xfrm>
            <a:off x="4427984" y="1526426"/>
            <a:ext cx="3010272" cy="7066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0070C0"/>
                </a:solidFill>
              </a:rPr>
              <a:t>п</a:t>
            </a:r>
            <a:r>
              <a:rPr lang="sr-Cyrl-RS" sz="2400" b="1" dirty="0" smtClean="0">
                <a:solidFill>
                  <a:srgbClr val="0070C0"/>
                </a:solidFill>
              </a:rPr>
              <a:t>редикатски скуп</a:t>
            </a:r>
            <a:endParaRPr lang="bs-Latn-BA" sz="2400" b="1" dirty="0">
              <a:solidFill>
                <a:srgbClr val="0070C0"/>
              </a:solidFill>
            </a:endParaRPr>
          </a:p>
        </p:txBody>
      </p:sp>
      <p:cxnSp>
        <p:nvCxnSpPr>
          <p:cNvPr id="23" name="Prava linija spajanja 22"/>
          <p:cNvCxnSpPr/>
          <p:nvPr/>
        </p:nvCxnSpPr>
        <p:spPr>
          <a:xfrm>
            <a:off x="1230582" y="3230623"/>
            <a:ext cx="10869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Prava linija spajanja 24"/>
          <p:cNvCxnSpPr/>
          <p:nvPr/>
        </p:nvCxnSpPr>
        <p:spPr>
          <a:xfrm>
            <a:off x="2835456" y="3192895"/>
            <a:ext cx="16285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Prava linija spajanja 26"/>
          <p:cNvCxnSpPr/>
          <p:nvPr/>
        </p:nvCxnSpPr>
        <p:spPr>
          <a:xfrm>
            <a:off x="2835456" y="3250827"/>
            <a:ext cx="16285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Lijeva uglasta zagrada 27"/>
          <p:cNvSpPr/>
          <p:nvPr/>
        </p:nvSpPr>
        <p:spPr>
          <a:xfrm rot="16200000">
            <a:off x="1238696" y="2066552"/>
            <a:ext cx="432047" cy="2292846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>
              <a:solidFill>
                <a:srgbClr val="FF0000"/>
              </a:solidFill>
            </a:endParaRPr>
          </a:p>
        </p:txBody>
      </p:sp>
      <p:sp>
        <p:nvSpPr>
          <p:cNvPr id="29" name="Zaobljeni pravougaonik 28"/>
          <p:cNvSpPr/>
          <p:nvPr/>
        </p:nvSpPr>
        <p:spPr>
          <a:xfrm>
            <a:off x="92358" y="3653307"/>
            <a:ext cx="2608853" cy="706659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субјекатски</a:t>
            </a:r>
          </a:p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скуп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sp>
        <p:nvSpPr>
          <p:cNvPr id="30" name="Lijeva uglasta zagrada 29"/>
          <p:cNvSpPr/>
          <p:nvPr/>
        </p:nvSpPr>
        <p:spPr>
          <a:xfrm rot="16200000">
            <a:off x="5288832" y="398106"/>
            <a:ext cx="432047" cy="5665034"/>
          </a:xfrm>
          <a:prstGeom prst="leftBracket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1" name="Zaobljeni pravougaonik 30"/>
          <p:cNvSpPr/>
          <p:nvPr/>
        </p:nvSpPr>
        <p:spPr>
          <a:xfrm>
            <a:off x="4074976" y="3573016"/>
            <a:ext cx="3010272" cy="7066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0070C0"/>
                </a:solidFill>
              </a:rPr>
              <a:t>предикатски скуп</a:t>
            </a:r>
            <a:endParaRPr lang="bs-Latn-BA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73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/>
      <p:bldP spid="28" grpId="0" animBg="1"/>
      <p:bldP spid="29" grpId="0" animBg="1"/>
      <p:bldP spid="30" grpId="0" animBg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Задатак</a:t>
            </a:r>
            <a:r>
              <a:rPr lang="bs-Latn-BA" dirty="0" smtClean="0"/>
              <a:t> </a:t>
            </a:r>
            <a:endParaRPr lang="bs-Latn-BA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8098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RS" dirty="0" smtClean="0"/>
              <a:t>а) Какве су реченице по саставу?</a:t>
            </a:r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r>
              <a:rPr lang="sr-Cyrl-RS" b="1" dirty="0" smtClean="0">
                <a:solidFill>
                  <a:srgbClr val="FF3300"/>
                </a:solidFill>
              </a:rPr>
              <a:t>Плави облак се вешто скривао.</a:t>
            </a:r>
          </a:p>
          <a:p>
            <a:pPr marL="109728" indent="0">
              <a:buNone/>
            </a:pPr>
            <a:r>
              <a:rPr lang="sr-Cyrl-RS" b="1" dirty="0" smtClean="0">
                <a:solidFill>
                  <a:srgbClr val="FF3300"/>
                </a:solidFill>
              </a:rPr>
              <a:t>Лист је лагано слетео на земљу.</a:t>
            </a:r>
          </a:p>
          <a:p>
            <a:pPr marL="109728" indent="0">
              <a:buNone/>
            </a:pPr>
            <a:r>
              <a:rPr lang="sr-Cyrl-RS" b="1" dirty="0" smtClean="0">
                <a:solidFill>
                  <a:srgbClr val="FF3300"/>
                </a:solidFill>
              </a:rPr>
              <a:t>Киша пада.</a:t>
            </a:r>
          </a:p>
          <a:p>
            <a:pPr marL="109728" indent="0">
              <a:buNone/>
            </a:pPr>
            <a:endParaRPr lang="bs-Latn-BA" dirty="0"/>
          </a:p>
          <a:p>
            <a:pPr marL="109728" indent="0">
              <a:buNone/>
            </a:pPr>
            <a:r>
              <a:rPr lang="sr-Cyrl-RS" dirty="0"/>
              <a:t>б</a:t>
            </a:r>
            <a:r>
              <a:rPr lang="bs-Latn-BA" dirty="0" smtClean="0"/>
              <a:t>) </a:t>
            </a:r>
            <a:r>
              <a:rPr lang="sr-Cyrl-RS" dirty="0" smtClean="0"/>
              <a:t>Одреди субјекат и предикат.</a:t>
            </a:r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r>
              <a:rPr lang="sr-Cyrl-RS" dirty="0"/>
              <a:t>ц</a:t>
            </a:r>
            <a:r>
              <a:rPr lang="bs-Latn-BA" dirty="0" smtClean="0"/>
              <a:t>) </a:t>
            </a:r>
            <a:r>
              <a:rPr lang="sr-Cyrl-RS" dirty="0" smtClean="0"/>
              <a:t>У просто проширеним реченицама одреди субјекатски и предикатски скуп речи.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xmlns="" val="373074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pPr marL="109728" indent="0">
              <a:buNone/>
            </a:pPr>
            <a:r>
              <a:rPr lang="sr-Cyrl-RS" dirty="0" smtClean="0"/>
              <a:t>Издвојимо из реченице речи које ће чинити просту непроширену реченицу.</a:t>
            </a:r>
            <a:endParaRPr lang="bs-Latn-BA" dirty="0"/>
          </a:p>
          <a:p>
            <a:pPr marL="109728" indent="0">
              <a:buNone/>
            </a:pPr>
            <a:endParaRPr lang="bs-Latn-BA" dirty="0" smtClean="0"/>
          </a:p>
          <a:p>
            <a:pPr marL="109728" indent="0" algn="ctr">
              <a:buNone/>
            </a:pPr>
            <a:r>
              <a:rPr lang="sr-Cyrl-RS" sz="4400" b="1" dirty="0" smtClean="0">
                <a:solidFill>
                  <a:srgbClr val="FF0000"/>
                </a:solidFill>
              </a:rPr>
              <a:t>Облаци </a:t>
            </a:r>
            <a:r>
              <a:rPr lang="bs-Latn-BA" sz="4400" b="1" dirty="0" smtClean="0">
                <a:solidFill>
                  <a:srgbClr val="FF0000"/>
                </a:solidFill>
              </a:rPr>
              <a:t> </a:t>
            </a:r>
            <a:r>
              <a:rPr lang="sr-Cyrl-RS" sz="4400" b="1" dirty="0" smtClean="0">
                <a:solidFill>
                  <a:srgbClr val="002060"/>
                </a:solidFill>
              </a:rPr>
              <a:t>су пловили</a:t>
            </a:r>
            <a:r>
              <a:rPr lang="bs-Latn-BA" sz="4400" b="1" dirty="0" smtClean="0">
                <a:solidFill>
                  <a:srgbClr val="FF0000"/>
                </a:solidFill>
              </a:rPr>
              <a:t>.</a:t>
            </a:r>
          </a:p>
          <a:p>
            <a:pPr marL="109728" indent="0" algn="ctr">
              <a:buNone/>
            </a:pPr>
            <a:endParaRPr lang="bs-Latn-BA" sz="4400" b="1" dirty="0">
              <a:solidFill>
                <a:srgbClr val="FF0000"/>
              </a:solidFill>
            </a:endParaRPr>
          </a:p>
        </p:txBody>
      </p:sp>
      <p:cxnSp>
        <p:nvCxnSpPr>
          <p:cNvPr id="5" name="Prava linija spajanja sa strelicom 4"/>
          <p:cNvCxnSpPr/>
          <p:nvPr/>
        </p:nvCxnSpPr>
        <p:spPr>
          <a:xfrm>
            <a:off x="3239142" y="3518385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rava linija spajanja sa strelicom 5"/>
          <p:cNvCxnSpPr/>
          <p:nvPr/>
        </p:nvCxnSpPr>
        <p:spPr>
          <a:xfrm>
            <a:off x="5508104" y="350100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avougaonik 6"/>
          <p:cNvSpPr/>
          <p:nvPr/>
        </p:nvSpPr>
        <p:spPr>
          <a:xfrm>
            <a:off x="2536709" y="4742521"/>
            <a:ext cx="144016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субјекат</a:t>
            </a:r>
            <a:endParaRPr lang="bs-Latn-BA" sz="2400" dirty="0"/>
          </a:p>
        </p:txBody>
      </p:sp>
      <p:sp>
        <p:nvSpPr>
          <p:cNvPr id="8" name="Pravougaonik 7"/>
          <p:cNvSpPr/>
          <p:nvPr/>
        </p:nvSpPr>
        <p:spPr>
          <a:xfrm>
            <a:off x="4788024" y="4742521"/>
            <a:ext cx="158417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предикат</a:t>
            </a:r>
            <a:endParaRPr lang="bs-Latn-BA" sz="2400" dirty="0"/>
          </a:p>
        </p:txBody>
      </p:sp>
      <p:cxnSp>
        <p:nvCxnSpPr>
          <p:cNvPr id="10" name="Prava linija spajanja 9"/>
          <p:cNvCxnSpPr/>
          <p:nvPr/>
        </p:nvCxnSpPr>
        <p:spPr>
          <a:xfrm>
            <a:off x="2339752" y="3501008"/>
            <a:ext cx="1728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rava linija spajanja 10"/>
          <p:cNvCxnSpPr/>
          <p:nvPr/>
        </p:nvCxnSpPr>
        <p:spPr>
          <a:xfrm>
            <a:off x="4283968" y="3429000"/>
            <a:ext cx="24482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rava linija spajanja 11"/>
          <p:cNvCxnSpPr/>
          <p:nvPr/>
        </p:nvCxnSpPr>
        <p:spPr>
          <a:xfrm>
            <a:off x="4283968" y="3501008"/>
            <a:ext cx="24482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9832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458200" cy="1830065"/>
          </a:xfrm>
        </p:spPr>
        <p:txBody>
          <a:bodyPr>
            <a:noAutofit/>
          </a:bodyPr>
          <a:lstStyle/>
          <a:p>
            <a:pPr algn="ctr"/>
            <a:r>
              <a:rPr lang="sr-Cyrl-RS" sz="5400" dirty="0" smtClean="0">
                <a:solidFill>
                  <a:srgbClr val="00B0F0"/>
                </a:solidFill>
              </a:rPr>
              <a:t>ПРОСТА ПРОШИРЕНА РЕЧЕНИЦА</a:t>
            </a:r>
            <a:endParaRPr lang="bs-Latn-BA" sz="5400" dirty="0">
              <a:solidFill>
                <a:srgbClr val="00B0F0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2123728" y="4581128"/>
            <a:ext cx="4953000" cy="82520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СУБЈЕКАТСКИ И ПРЕДИКАТСКИ </a:t>
            </a:r>
          </a:p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СКУП РЕЧИ</a:t>
            </a:r>
            <a:endParaRPr lang="bs-Latn-B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351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3808"/>
          </a:xfrm>
        </p:spPr>
        <p:txBody>
          <a:bodyPr/>
          <a:lstStyle/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r>
              <a:rPr lang="sr-Cyrl-RS" sz="3600" dirty="0" smtClean="0"/>
              <a:t>Бели</a:t>
            </a:r>
            <a:r>
              <a:rPr lang="sr-Cyrl-RS" sz="3600" b="1" dirty="0" smtClean="0">
                <a:solidFill>
                  <a:srgbClr val="FF0000"/>
                </a:solidFill>
              </a:rPr>
              <a:t>облаци</a:t>
            </a:r>
            <a:r>
              <a:rPr lang="bs-Latn-BA" sz="3600" b="1" dirty="0" smtClean="0">
                <a:solidFill>
                  <a:srgbClr val="FF0000"/>
                </a:solidFill>
              </a:rPr>
              <a:t> </a:t>
            </a:r>
            <a:r>
              <a:rPr lang="sr-Cyrl-RS" sz="3600" dirty="0" smtClean="0"/>
              <a:t>брзо</a:t>
            </a:r>
            <a:r>
              <a:rPr lang="bs-Latn-BA" sz="3600" dirty="0" smtClean="0"/>
              <a:t> </a:t>
            </a:r>
            <a:r>
              <a:rPr lang="sr-Cyrl-RS" sz="3600" b="1" dirty="0" smtClean="0">
                <a:solidFill>
                  <a:srgbClr val="002060"/>
                </a:solidFill>
              </a:rPr>
              <a:t>су пловили </a:t>
            </a:r>
            <a:r>
              <a:rPr lang="sr-Cyrl-RS" sz="3600" dirty="0" smtClean="0"/>
              <a:t>небом</a:t>
            </a:r>
            <a:r>
              <a:rPr lang="bs-Latn-BA" sz="4000" dirty="0" smtClean="0"/>
              <a:t>.</a:t>
            </a:r>
            <a:endParaRPr lang="bs-Latn-BA" sz="4000" dirty="0"/>
          </a:p>
        </p:txBody>
      </p:sp>
      <p:cxnSp>
        <p:nvCxnSpPr>
          <p:cNvPr id="5" name="Prava linija spajanja 4"/>
          <p:cNvCxnSpPr/>
          <p:nvPr/>
        </p:nvCxnSpPr>
        <p:spPr>
          <a:xfrm>
            <a:off x="1547664" y="2060848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rava linija spajanja 5"/>
          <p:cNvCxnSpPr/>
          <p:nvPr/>
        </p:nvCxnSpPr>
        <p:spPr>
          <a:xfrm>
            <a:off x="4496366" y="2213248"/>
            <a:ext cx="23762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rava linija spajanja 6"/>
          <p:cNvCxnSpPr/>
          <p:nvPr/>
        </p:nvCxnSpPr>
        <p:spPr>
          <a:xfrm>
            <a:off x="4513498" y="2057369"/>
            <a:ext cx="23762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Lijeva uglasta zagrada 9"/>
          <p:cNvSpPr/>
          <p:nvPr/>
        </p:nvSpPr>
        <p:spPr>
          <a:xfrm rot="16200000">
            <a:off x="1115615" y="620688"/>
            <a:ext cx="1080121" cy="2952328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1" name="Lijeva uglasta zagrada 10"/>
          <p:cNvSpPr/>
          <p:nvPr/>
        </p:nvSpPr>
        <p:spPr>
          <a:xfrm rot="16200000">
            <a:off x="5361298" y="-534228"/>
            <a:ext cx="1040703" cy="530158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2" name="Zaobljeni pravougaonik 11"/>
          <p:cNvSpPr/>
          <p:nvPr/>
        </p:nvSpPr>
        <p:spPr>
          <a:xfrm>
            <a:off x="323528" y="3219685"/>
            <a:ext cx="2736304" cy="7066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/>
              <a:t>с</a:t>
            </a:r>
            <a:r>
              <a:rPr lang="sr-Cyrl-RS" sz="2400" dirty="0" smtClean="0"/>
              <a:t>убјекатски</a:t>
            </a:r>
          </a:p>
          <a:p>
            <a:pPr algn="ctr"/>
            <a:r>
              <a:rPr lang="sr-Cyrl-RS" sz="2400" dirty="0" smtClean="0"/>
              <a:t>скуп</a:t>
            </a:r>
            <a:endParaRPr lang="bs-Latn-BA" sz="2400" dirty="0"/>
          </a:p>
        </p:txBody>
      </p:sp>
      <p:cxnSp>
        <p:nvCxnSpPr>
          <p:cNvPr id="19" name="Prava linija spajanja sa strelicom 18"/>
          <p:cNvCxnSpPr>
            <a:stCxn id="10" idx="1"/>
          </p:cNvCxnSpPr>
          <p:nvPr/>
        </p:nvCxnSpPr>
        <p:spPr>
          <a:xfrm flipH="1">
            <a:off x="1655675" y="2636912"/>
            <a:ext cx="1" cy="5827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Zaobljeni pravougaonik 19"/>
          <p:cNvSpPr/>
          <p:nvPr/>
        </p:nvSpPr>
        <p:spPr>
          <a:xfrm>
            <a:off x="4513498" y="3219687"/>
            <a:ext cx="2736304" cy="7066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/>
              <a:t>п</a:t>
            </a:r>
            <a:r>
              <a:rPr lang="sr-Cyrl-RS" sz="2400" dirty="0" smtClean="0"/>
              <a:t>редикатски </a:t>
            </a:r>
          </a:p>
          <a:p>
            <a:pPr algn="ctr"/>
            <a:r>
              <a:rPr lang="sr-Cyrl-RS" sz="2400" dirty="0" smtClean="0"/>
              <a:t>скуп</a:t>
            </a:r>
            <a:endParaRPr lang="bs-Latn-BA" sz="2400" dirty="0"/>
          </a:p>
        </p:txBody>
      </p:sp>
      <p:cxnSp>
        <p:nvCxnSpPr>
          <p:cNvPr id="21" name="Prava linija spajanja sa strelicom 20"/>
          <p:cNvCxnSpPr/>
          <p:nvPr/>
        </p:nvCxnSpPr>
        <p:spPr>
          <a:xfrm flipH="1">
            <a:off x="5881648" y="2636914"/>
            <a:ext cx="1" cy="5827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Lijeva velika zagrada 21"/>
          <p:cNvSpPr/>
          <p:nvPr/>
        </p:nvSpPr>
        <p:spPr>
          <a:xfrm rot="16200000">
            <a:off x="3419872" y="1772816"/>
            <a:ext cx="936104" cy="5256584"/>
          </a:xfrm>
          <a:prstGeom prst="leftBrace">
            <a:avLst>
              <a:gd name="adj1" fmla="val 8333"/>
              <a:gd name="adj2" fmla="val 4979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3" name="Zaobljeni pravougaonik 22"/>
          <p:cNvSpPr/>
          <p:nvPr/>
        </p:nvSpPr>
        <p:spPr>
          <a:xfrm>
            <a:off x="1331640" y="5085184"/>
            <a:ext cx="5184576" cy="79208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 ПРОШИРЕНА</a:t>
            </a:r>
          </a:p>
          <a:p>
            <a:pPr algn="ctr"/>
            <a:r>
              <a:rPr lang="sr-Cyrl-R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РЕЧЕНИЦА</a:t>
            </a:r>
            <a:endParaRPr lang="bs-Latn-BA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542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0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lak 4"/>
          <p:cNvSpPr/>
          <p:nvPr/>
        </p:nvSpPr>
        <p:spPr>
          <a:xfrm>
            <a:off x="1763688" y="3429000"/>
            <a:ext cx="5544616" cy="122413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4" name="Oblak 3"/>
          <p:cNvSpPr/>
          <p:nvPr/>
        </p:nvSpPr>
        <p:spPr>
          <a:xfrm>
            <a:off x="3281061" y="1484784"/>
            <a:ext cx="2808312" cy="936104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07504" y="476672"/>
            <a:ext cx="8579296" cy="6097864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sr-Cyrl-RS" dirty="0" smtClean="0"/>
              <a:t>Речи које допуњавају субјекат заједно са субјектом чине </a:t>
            </a:r>
            <a:r>
              <a:rPr lang="sr-Cyrl-RS" b="1" u="sng" dirty="0" smtClean="0">
                <a:solidFill>
                  <a:srgbClr val="FF0000"/>
                </a:solidFill>
              </a:rPr>
              <a:t>субјекатски скуп </a:t>
            </a:r>
            <a:r>
              <a:rPr lang="sr-Cyrl-RS" dirty="0" smtClean="0"/>
              <a:t>речи</a:t>
            </a:r>
            <a:r>
              <a:rPr lang="bs-Latn-BA" dirty="0" smtClean="0"/>
              <a:t>.</a:t>
            </a:r>
          </a:p>
          <a:p>
            <a:pPr marL="109728" indent="0" algn="ctr">
              <a:buNone/>
            </a:pPr>
            <a:endParaRPr lang="bs-Latn-BA" dirty="0" smtClean="0"/>
          </a:p>
          <a:p>
            <a:pPr marL="109728" indent="0" algn="ctr">
              <a:buNone/>
            </a:pPr>
            <a:r>
              <a:rPr lang="bs-Latn-B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sr-Cyrl-RS" b="1" dirty="0" smtClean="0"/>
              <a:t>Бели </a:t>
            </a:r>
            <a:r>
              <a:rPr lang="sr-Cyrl-RS" b="1" dirty="0" smtClean="0">
                <a:solidFill>
                  <a:srgbClr val="FF0000"/>
                </a:solidFill>
              </a:rPr>
              <a:t>облаци</a:t>
            </a:r>
            <a:endParaRPr lang="bs-Latn-BA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bs-Latn-BA" dirty="0"/>
          </a:p>
          <a:p>
            <a:pPr marL="109728" indent="0" algn="ctr">
              <a:buNone/>
            </a:pPr>
            <a:r>
              <a:rPr lang="sr-Cyrl-RS" dirty="0" smtClean="0"/>
              <a:t>Речи које допуњавају предикат заједно са предикатом чине </a:t>
            </a:r>
            <a:r>
              <a:rPr lang="sr-Cyrl-RS" b="1" u="sng" dirty="0" smtClean="0">
                <a:solidFill>
                  <a:srgbClr val="002060"/>
                </a:solidFill>
              </a:rPr>
              <a:t>предикатски скуп </a:t>
            </a:r>
            <a:r>
              <a:rPr lang="sr-Cyrl-RS" dirty="0" smtClean="0"/>
              <a:t>речи</a:t>
            </a:r>
            <a:r>
              <a:rPr lang="bs-Latn-BA" dirty="0" smtClean="0"/>
              <a:t>.</a:t>
            </a:r>
            <a:endParaRPr lang="bs-Latn-BA" b="1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bs-Latn-BA" b="1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sr-Cyrl-RS" b="1" dirty="0" smtClean="0"/>
              <a:t>брзо</a:t>
            </a:r>
            <a:r>
              <a:rPr lang="bs-Latn-BA" b="1" dirty="0" smtClean="0"/>
              <a:t> </a:t>
            </a:r>
            <a:r>
              <a:rPr lang="sr-Cyrl-RS" b="1" dirty="0" smtClean="0">
                <a:solidFill>
                  <a:srgbClr val="0070C0"/>
                </a:solidFill>
              </a:rPr>
              <a:t>су пловили </a:t>
            </a:r>
            <a:r>
              <a:rPr lang="sr-Cyrl-RS" b="1" dirty="0" smtClean="0"/>
              <a:t>небом</a:t>
            </a:r>
            <a:endParaRPr lang="bs-Latn-BA" b="1" dirty="0" smtClean="0"/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endParaRPr lang="bs-Latn-BA" dirty="0"/>
          </a:p>
          <a:p>
            <a:pPr marL="109728" indent="0" algn="ctr">
              <a:buNone/>
            </a:pPr>
            <a:r>
              <a:rPr lang="sr-Cyrl-R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 проширена реченица </a:t>
            </a:r>
            <a:r>
              <a:rPr lang="sr-Cyrl-RS" dirty="0" smtClean="0"/>
              <a:t>састоји се од два реченична дела</a:t>
            </a:r>
            <a:r>
              <a:rPr lang="bs-Latn-BA" dirty="0" smtClean="0"/>
              <a:t>:</a:t>
            </a:r>
          </a:p>
          <a:p>
            <a:pPr marL="109728" indent="0" algn="ctr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субјекатског</a:t>
            </a:r>
            <a:r>
              <a:rPr lang="bs-Latn-BA" dirty="0" smtClean="0"/>
              <a:t> </a:t>
            </a:r>
            <a:r>
              <a:rPr lang="sr-Cyrl-RS" dirty="0" smtClean="0"/>
              <a:t>и </a:t>
            </a:r>
            <a:r>
              <a:rPr lang="sr-Cyrl-RS" b="1" dirty="0" smtClean="0">
                <a:solidFill>
                  <a:srgbClr val="0070C0"/>
                </a:solidFill>
              </a:rPr>
              <a:t>предикатског</a:t>
            </a:r>
            <a:r>
              <a:rPr lang="bs-Latn-BA" dirty="0" smtClean="0"/>
              <a:t> </a:t>
            </a:r>
            <a:r>
              <a:rPr lang="sr-Cyrl-RS" dirty="0" smtClean="0"/>
              <a:t>скупа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91613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bs-Latn-BA" sz="3000" dirty="0"/>
          </a:p>
          <a:p>
            <a:pPr marL="109728" indent="0">
              <a:buNone/>
            </a:pPr>
            <a:r>
              <a:rPr lang="sr-Cyrl-RS" sz="3000" dirty="0" smtClean="0"/>
              <a:t>Стари лонац стоји на полици.</a:t>
            </a:r>
            <a:endParaRPr lang="bs-Latn-BA" sz="3000" dirty="0" smtClean="0"/>
          </a:p>
          <a:p>
            <a:pPr marL="109728" indent="0">
              <a:buNone/>
            </a:pPr>
            <a:endParaRPr lang="bs-Latn-BA" sz="3000" dirty="0"/>
          </a:p>
          <a:p>
            <a:pPr marL="109728" indent="0">
              <a:buNone/>
            </a:pPr>
            <a:endParaRPr lang="bs-Latn-BA" sz="3000" dirty="0" smtClean="0"/>
          </a:p>
        </p:txBody>
      </p:sp>
      <p:cxnSp>
        <p:nvCxnSpPr>
          <p:cNvPr id="10" name="Prava linija spajanja 9"/>
          <p:cNvCxnSpPr/>
          <p:nvPr/>
        </p:nvCxnSpPr>
        <p:spPr>
          <a:xfrm>
            <a:off x="1911884" y="20608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rava linija spajanja 10"/>
          <p:cNvCxnSpPr/>
          <p:nvPr/>
        </p:nvCxnSpPr>
        <p:spPr>
          <a:xfrm>
            <a:off x="2966013" y="2060848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Lijeva uglasta zagrada 15"/>
          <p:cNvSpPr/>
          <p:nvPr/>
        </p:nvSpPr>
        <p:spPr>
          <a:xfrm rot="16200000">
            <a:off x="1569846" y="1287771"/>
            <a:ext cx="468051" cy="2088234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>
              <a:solidFill>
                <a:prstClr val="black"/>
              </a:solidFill>
            </a:endParaRPr>
          </a:p>
        </p:txBody>
      </p:sp>
      <p:sp>
        <p:nvSpPr>
          <p:cNvPr id="17" name="Lijeva uglasta zagrada 16"/>
          <p:cNvSpPr/>
          <p:nvPr/>
        </p:nvSpPr>
        <p:spPr>
          <a:xfrm rot="16200000">
            <a:off x="4208930" y="878107"/>
            <a:ext cx="468050" cy="2953883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>
              <a:solidFill>
                <a:prstClr val="black"/>
              </a:solidFill>
            </a:endParaRPr>
          </a:p>
        </p:txBody>
      </p:sp>
      <p:sp>
        <p:nvSpPr>
          <p:cNvPr id="18" name="Zaobljeni pravougaonik 17"/>
          <p:cNvSpPr/>
          <p:nvPr/>
        </p:nvSpPr>
        <p:spPr>
          <a:xfrm>
            <a:off x="539552" y="2906108"/>
            <a:ext cx="2230495" cy="7066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с</a:t>
            </a:r>
            <a:r>
              <a:rPr lang="sr-Cyrl-RS" sz="2400" b="1" dirty="0" smtClean="0">
                <a:solidFill>
                  <a:srgbClr val="FF0000"/>
                </a:solidFill>
              </a:rPr>
              <a:t>убјекатски скуп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sp>
        <p:nvSpPr>
          <p:cNvPr id="19" name="Zaobljeni pravougaonik 18"/>
          <p:cNvSpPr/>
          <p:nvPr/>
        </p:nvSpPr>
        <p:spPr>
          <a:xfrm>
            <a:off x="2918187" y="2938365"/>
            <a:ext cx="3010272" cy="7066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0070C0"/>
                </a:solidFill>
              </a:rPr>
              <a:t>п</a:t>
            </a:r>
            <a:r>
              <a:rPr lang="sr-Cyrl-RS" sz="2400" b="1" dirty="0" smtClean="0">
                <a:solidFill>
                  <a:srgbClr val="0070C0"/>
                </a:solidFill>
              </a:rPr>
              <a:t>редикатски</a:t>
            </a:r>
          </a:p>
          <a:p>
            <a:pPr algn="ctr"/>
            <a:r>
              <a:rPr lang="sr-Cyrl-RS" sz="2400" b="1" dirty="0" smtClean="0">
                <a:solidFill>
                  <a:srgbClr val="0070C0"/>
                </a:solidFill>
              </a:rPr>
              <a:t>скуп</a:t>
            </a:r>
            <a:endParaRPr lang="bs-Latn-BA" sz="2400" b="1" dirty="0">
              <a:solidFill>
                <a:srgbClr val="0070C0"/>
              </a:solidFill>
            </a:endParaRPr>
          </a:p>
        </p:txBody>
      </p:sp>
      <p:cxnSp>
        <p:nvCxnSpPr>
          <p:cNvPr id="20" name="Prava linija spajanja 19"/>
          <p:cNvCxnSpPr/>
          <p:nvPr/>
        </p:nvCxnSpPr>
        <p:spPr>
          <a:xfrm>
            <a:off x="2966013" y="2204864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Zaobljeni pravougaonik 20"/>
          <p:cNvSpPr/>
          <p:nvPr/>
        </p:nvSpPr>
        <p:spPr>
          <a:xfrm>
            <a:off x="681811" y="4797152"/>
            <a:ext cx="7286872" cy="79208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ПРОСТЕ ПРОШИРЕНЕ</a:t>
            </a:r>
          </a:p>
          <a:p>
            <a:pPr algn="ctr"/>
            <a:r>
              <a:rPr lang="sr-Cyrl-R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РЕЧЕНИЦЕ</a:t>
            </a:r>
            <a:endParaRPr lang="bs-Latn-BA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1697" y="2621910"/>
            <a:ext cx="2891232" cy="133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16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593808"/>
          </a:xfrm>
        </p:spPr>
        <p:txBody>
          <a:bodyPr/>
          <a:lstStyle/>
          <a:p>
            <a:pPr marL="109728" indent="0">
              <a:buNone/>
            </a:pPr>
            <a:r>
              <a:rPr lang="sr-Cyrl-RS" dirty="0" smtClean="0"/>
              <a:t>Нишка</a:t>
            </a:r>
            <a:r>
              <a:rPr lang="bs-Latn-BA" dirty="0" smtClean="0"/>
              <a:t> </a:t>
            </a:r>
            <a:r>
              <a:rPr lang="sr-Cyrl-RS" dirty="0" smtClean="0"/>
              <a:t>тврђава</a:t>
            </a:r>
            <a:r>
              <a:rPr lang="bs-Latn-BA" dirty="0" smtClean="0"/>
              <a:t>   </a:t>
            </a:r>
            <a:r>
              <a:rPr lang="sr-Cyrl-RS" dirty="0" smtClean="0"/>
              <a:t>је обновљена</a:t>
            </a:r>
            <a:r>
              <a:rPr lang="bs-Latn-BA" dirty="0" smtClean="0"/>
              <a:t>.</a:t>
            </a:r>
          </a:p>
          <a:p>
            <a:pPr marL="109728" indent="0">
              <a:buNone/>
            </a:pPr>
            <a:endParaRPr lang="bs-Latn-BA" dirty="0"/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endParaRPr lang="bs-Latn-BA" dirty="0"/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r>
              <a:rPr lang="sr-Cyrl-RS" dirty="0" smtClean="0"/>
              <a:t>Деда</a:t>
            </a:r>
            <a:r>
              <a:rPr lang="bs-Latn-BA" dirty="0" smtClean="0"/>
              <a:t>   </a:t>
            </a:r>
            <a:r>
              <a:rPr lang="sr-Cyrl-RS" dirty="0" smtClean="0"/>
              <a:t>свира на старој тамбури</a:t>
            </a:r>
            <a:r>
              <a:rPr lang="bs-Latn-BA" dirty="0" smtClean="0"/>
              <a:t>.</a:t>
            </a:r>
            <a:endParaRPr lang="bs-Latn-BA" dirty="0"/>
          </a:p>
          <a:p>
            <a:pPr marL="109728" indent="0">
              <a:buNone/>
            </a:pPr>
            <a:endParaRPr lang="bs-Latn-BA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5791" y="188640"/>
            <a:ext cx="2978209" cy="1556791"/>
          </a:xfrm>
          <a:prstGeom prst="rect">
            <a:avLst/>
          </a:prstGeom>
        </p:spPr>
      </p:pic>
      <p:cxnSp>
        <p:nvCxnSpPr>
          <p:cNvPr id="5" name="Prava linija spajanja 4"/>
          <p:cNvCxnSpPr/>
          <p:nvPr/>
        </p:nvCxnSpPr>
        <p:spPr>
          <a:xfrm>
            <a:off x="1653921" y="1514841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rava linija spajanja 6"/>
          <p:cNvCxnSpPr/>
          <p:nvPr/>
        </p:nvCxnSpPr>
        <p:spPr>
          <a:xfrm>
            <a:off x="3173848" y="1484784"/>
            <a:ext cx="2367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rava linija spajanja 8"/>
          <p:cNvCxnSpPr/>
          <p:nvPr/>
        </p:nvCxnSpPr>
        <p:spPr>
          <a:xfrm>
            <a:off x="3173848" y="1637184"/>
            <a:ext cx="2367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Lijeva uglasta zagrada 9"/>
          <p:cNvSpPr/>
          <p:nvPr/>
        </p:nvSpPr>
        <p:spPr>
          <a:xfrm rot="16200000">
            <a:off x="1511660" y="195368"/>
            <a:ext cx="360040" cy="2736304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>
              <a:solidFill>
                <a:prstClr val="black"/>
              </a:solidFill>
            </a:endParaRPr>
          </a:p>
        </p:txBody>
      </p:sp>
      <p:sp>
        <p:nvSpPr>
          <p:cNvPr id="11" name="Zaobljeni pravougaonik 10"/>
          <p:cNvSpPr/>
          <p:nvPr/>
        </p:nvSpPr>
        <p:spPr>
          <a:xfrm>
            <a:off x="402568" y="1844823"/>
            <a:ext cx="3010272" cy="706659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с</a:t>
            </a:r>
            <a:r>
              <a:rPr lang="sr-Cyrl-RS" sz="2400" b="1" dirty="0" smtClean="0">
                <a:solidFill>
                  <a:srgbClr val="FF0000"/>
                </a:solidFill>
              </a:rPr>
              <a:t>убјекатски скуп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51482"/>
            <a:ext cx="3376836" cy="224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rava linija spajanja 12"/>
          <p:cNvCxnSpPr/>
          <p:nvPr/>
        </p:nvCxnSpPr>
        <p:spPr>
          <a:xfrm>
            <a:off x="251520" y="3789040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rava linija spajanja 14"/>
          <p:cNvCxnSpPr/>
          <p:nvPr/>
        </p:nvCxnSpPr>
        <p:spPr>
          <a:xfrm>
            <a:off x="1403648" y="3768080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rava linija spajanja 15"/>
          <p:cNvCxnSpPr/>
          <p:nvPr/>
        </p:nvCxnSpPr>
        <p:spPr>
          <a:xfrm>
            <a:off x="1420416" y="3861048"/>
            <a:ext cx="8640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Lijeva uglasta zagrada 16"/>
          <p:cNvSpPr/>
          <p:nvPr/>
        </p:nvSpPr>
        <p:spPr>
          <a:xfrm rot="16200000">
            <a:off x="3203848" y="1736812"/>
            <a:ext cx="360040" cy="4104456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>
              <a:solidFill>
                <a:prstClr val="black"/>
              </a:solidFill>
            </a:endParaRPr>
          </a:p>
        </p:txBody>
      </p:sp>
      <p:sp>
        <p:nvSpPr>
          <p:cNvPr id="18" name="Zaobljeni pravougaonik 17"/>
          <p:cNvSpPr/>
          <p:nvPr/>
        </p:nvSpPr>
        <p:spPr>
          <a:xfrm>
            <a:off x="1863282" y="4091954"/>
            <a:ext cx="3010272" cy="7066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0070C0"/>
                </a:solidFill>
              </a:rPr>
              <a:t>п</a:t>
            </a:r>
            <a:r>
              <a:rPr lang="sr-Cyrl-RS" sz="2400" b="1" dirty="0" smtClean="0">
                <a:solidFill>
                  <a:srgbClr val="0070C0"/>
                </a:solidFill>
              </a:rPr>
              <a:t>редикатски</a:t>
            </a:r>
          </a:p>
          <a:p>
            <a:pPr algn="ctr"/>
            <a:r>
              <a:rPr lang="sr-Cyrl-RS" sz="2400" b="1" dirty="0" smtClean="0">
                <a:solidFill>
                  <a:srgbClr val="0070C0"/>
                </a:solidFill>
              </a:rPr>
              <a:t>скуп</a:t>
            </a:r>
            <a:endParaRPr lang="bs-Latn-BA" sz="2400" b="1" dirty="0">
              <a:solidFill>
                <a:srgbClr val="0070C0"/>
              </a:solidFill>
            </a:endParaRPr>
          </a:p>
        </p:txBody>
      </p:sp>
      <p:sp>
        <p:nvSpPr>
          <p:cNvPr id="19" name="Zaobljeni pravougaonik 18"/>
          <p:cNvSpPr/>
          <p:nvPr/>
        </p:nvSpPr>
        <p:spPr>
          <a:xfrm>
            <a:off x="676672" y="5414684"/>
            <a:ext cx="7286872" cy="79208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ПРОСТЕ ПРОШИРЕНЕ</a:t>
            </a:r>
          </a:p>
          <a:p>
            <a:pPr algn="ctr"/>
            <a:r>
              <a:rPr lang="sr-Cyrl-R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РЕЧЕНИЦЕ</a:t>
            </a:r>
            <a:endParaRPr lang="bs-Latn-BA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823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 animBg="1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0897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RS" dirty="0" smtClean="0"/>
              <a:t>У реченици одреди субјекатски и предикатски скуп речи.</a:t>
            </a:r>
            <a:endParaRPr lang="bs-Latn-BA" dirty="0" smtClean="0"/>
          </a:p>
          <a:p>
            <a:pPr marL="109728" indent="0">
              <a:buNone/>
            </a:pPr>
            <a:r>
              <a:rPr lang="sr-Cyrl-RS" dirty="0" smtClean="0"/>
              <a:t> </a:t>
            </a:r>
          </a:p>
          <a:p>
            <a:pPr marL="109728" indent="0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Старински накит је брижљиво чуван у малој кутији.</a:t>
            </a:r>
          </a:p>
          <a:p>
            <a:pPr marL="109728" indent="0">
              <a:buNone/>
            </a:pPr>
            <a:endParaRPr lang="bs-Latn-BA" b="1" dirty="0"/>
          </a:p>
          <a:p>
            <a:pPr marL="109728" indent="0">
              <a:buNone/>
            </a:pPr>
            <a:r>
              <a:rPr lang="sr-Cyrl-RS" dirty="0" smtClean="0"/>
              <a:t>Просту непроширену реченицу прошири у просто проширену.Означи субјекатски и предикатски скуп речи.</a:t>
            </a:r>
            <a:r>
              <a:rPr lang="bs-Latn-BA" dirty="0" smtClean="0"/>
              <a:t> </a:t>
            </a:r>
            <a:endParaRPr lang="sr-Cyrl-RS" dirty="0" smtClean="0"/>
          </a:p>
          <a:p>
            <a:pPr marL="109728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</a:t>
            </a:r>
            <a:r>
              <a:rPr lang="sr-Cyrl-RS" b="1" dirty="0" smtClean="0">
                <a:solidFill>
                  <a:srgbClr val="FF3300"/>
                </a:solidFill>
              </a:rPr>
              <a:t>Мост спаја.</a:t>
            </a:r>
            <a:endParaRPr lang="bs-Latn-BA" b="1" dirty="0" smtClean="0">
              <a:solidFill>
                <a:srgbClr val="FF3300"/>
              </a:solidFill>
            </a:endParaRPr>
          </a:p>
          <a:p>
            <a:pPr marL="109728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79672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bs-Latn-BA" dirty="0"/>
          </a:p>
          <a:p>
            <a:pPr marL="109728" indent="0">
              <a:buNone/>
            </a:pPr>
            <a:r>
              <a:rPr lang="sr-Cyrl-RS" dirty="0"/>
              <a:t>У реченици одреди субјекатски и предикатски скуп речи.</a:t>
            </a:r>
            <a:endParaRPr lang="bs-Latn-BA" dirty="0"/>
          </a:p>
          <a:p>
            <a:pPr marL="109728" indent="0">
              <a:buNone/>
            </a:pPr>
            <a:endParaRPr lang="bs-Latn-BA" dirty="0"/>
          </a:p>
          <a:p>
            <a:pPr marL="109728" indent="0">
              <a:buNone/>
            </a:pPr>
            <a:r>
              <a:rPr lang="sr-Cyrl-RS" b="1" dirty="0" smtClean="0">
                <a:solidFill>
                  <a:srgbClr val="FF3300"/>
                </a:solidFill>
              </a:rPr>
              <a:t>Мала Сања је видела Музеј Ане Франк.</a:t>
            </a:r>
          </a:p>
          <a:p>
            <a:pPr marL="109728" indent="0">
              <a:buNone/>
            </a:pPr>
            <a:endParaRPr lang="bs-Latn-BA" b="1" dirty="0">
              <a:solidFill>
                <a:srgbClr val="FF3300"/>
              </a:solidFill>
            </a:endParaRPr>
          </a:p>
          <a:p>
            <a:pPr marL="109728" indent="0">
              <a:buNone/>
            </a:pPr>
            <a:r>
              <a:rPr lang="sr-Cyrl-RS" dirty="0"/>
              <a:t>Просту непроширену реченицу прошири у просто проширену.Означи субјекатски и предикатски скуп речи.</a:t>
            </a:r>
            <a:r>
              <a:rPr lang="bs-Latn-BA" dirty="0"/>
              <a:t> </a:t>
            </a:r>
            <a:endParaRPr lang="sr-Cyrl-RS" dirty="0"/>
          </a:p>
          <a:p>
            <a:pPr marL="109728" indent="0">
              <a:buNone/>
            </a:pPr>
            <a:endParaRPr lang="bs-Latn-BA" dirty="0"/>
          </a:p>
          <a:p>
            <a:pPr marL="109728" indent="0" algn="ctr">
              <a:buNone/>
            </a:pPr>
            <a:r>
              <a:rPr lang="sr-Cyrl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Музеј је отворен.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11294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a">
  <a:themeElements>
    <a:clrScheme name="Urban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208</TotalTime>
  <Words>266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Urbana</vt:lpstr>
      <vt:lpstr>Правимо реченицу</vt:lpstr>
      <vt:lpstr>Slide 2</vt:lpstr>
      <vt:lpstr>ПРОСТА ПРОШИРЕНА РЕЧЕНИЦА</vt:lpstr>
      <vt:lpstr>Slide 4</vt:lpstr>
      <vt:lpstr>Slide 5</vt:lpstr>
      <vt:lpstr>Slide 6</vt:lpstr>
      <vt:lpstr>Slide 7</vt:lpstr>
      <vt:lpstr>Slide 8</vt:lpstr>
      <vt:lpstr>Slide 9</vt:lpstr>
      <vt:lpstr>Slide 10</vt:lpstr>
      <vt:lpstr>Задатак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Fatima</dc:creator>
  <cp:lastModifiedBy>Nada</cp:lastModifiedBy>
  <cp:revision>23</cp:revision>
  <dcterms:created xsi:type="dcterms:W3CDTF">2014-02-23T13:37:23Z</dcterms:created>
  <dcterms:modified xsi:type="dcterms:W3CDTF">2015-11-24T22:16:58Z</dcterms:modified>
</cp:coreProperties>
</file>