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56" r:id="rId3"/>
    <p:sldId id="284" r:id="rId4"/>
    <p:sldId id="283" r:id="rId5"/>
    <p:sldId id="285" r:id="rId6"/>
    <p:sldId id="259" r:id="rId7"/>
    <p:sldId id="261" r:id="rId8"/>
    <p:sldId id="262" r:id="rId9"/>
    <p:sldId id="264" r:id="rId10"/>
    <p:sldId id="263" r:id="rId11"/>
    <p:sldId id="265" r:id="rId12"/>
    <p:sldId id="275" r:id="rId13"/>
    <p:sldId id="276" r:id="rId14"/>
    <p:sldId id="273" r:id="rId15"/>
    <p:sldId id="269" r:id="rId16"/>
    <p:sldId id="278" r:id="rId17"/>
    <p:sldId id="279" r:id="rId18"/>
    <p:sldId id="270" r:id="rId19"/>
    <p:sldId id="267" r:id="rId20"/>
    <p:sldId id="286" r:id="rId21"/>
    <p:sldId id="288" r:id="rId22"/>
    <p:sldId id="289" r:id="rId23"/>
    <p:sldId id="29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6" autoAdjust="0"/>
  </p:normalViewPr>
  <p:slideViewPr>
    <p:cSldViewPr>
      <p:cViewPr>
        <p:scale>
          <a:sx n="71" d="100"/>
          <a:sy n="71" d="100"/>
        </p:scale>
        <p:origin x="-11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4B83-73B2-4B23-A13C-7D78379CDC33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3D93-8150-4E07-B017-AAC2B38FD4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137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50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5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3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74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9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23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058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46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498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22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43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8BA7-B5AA-4F45-9A5B-71929EFBCDB0}" type="datetimeFigureOut">
              <a:rPr lang="en-US" smtClean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63A3-C60E-4CC8-8790-EFC2B1D9E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55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290266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МАРИЈА БАРОШ</a:t>
            </a:r>
            <a:br>
              <a:rPr lang="sr-Cyrl-CS" dirty="0" smtClean="0"/>
            </a:br>
            <a:r>
              <a:rPr lang="sr-Cyrl-CS" dirty="0" smtClean="0"/>
              <a:t> Основна школа </a:t>
            </a:r>
            <a:r>
              <a:rPr lang="en-US" dirty="0" smtClean="0"/>
              <a:t>“</a:t>
            </a:r>
            <a:r>
              <a:rPr lang="sr-Cyrl-CS" dirty="0" smtClean="0"/>
              <a:t>Бошко Палковљевић Пинки</a:t>
            </a:r>
            <a:r>
              <a:rPr lang="en-US" dirty="0" smtClean="0"/>
              <a:t>”</a:t>
            </a:r>
            <a:r>
              <a:rPr lang="sr-Cyrl-CS" dirty="0" smtClean="0"/>
              <a:t> Сремска Митровица</a:t>
            </a:r>
            <a:endParaRPr lang="en-US" dirty="0"/>
          </a:p>
        </p:txBody>
      </p:sp>
      <p:pic>
        <p:nvPicPr>
          <p:cNvPr id="2050" name="Picture 2" descr="C:\Documents and Settings\zzbz\Desktop\Fotografija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70140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7561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384376" cy="6264696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Исток је страна света одакле се ујутро Сунце појављује</a:t>
            </a:r>
            <a:r>
              <a:rPr lang="en-US" sz="2400" dirty="0"/>
              <a:t>-</a:t>
            </a:r>
            <a:r>
              <a:rPr lang="sr-Cyrl-CS" sz="2400" dirty="0" smtClean="0"/>
              <a:t>излази.</a:t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>Чини нам се да оно</a:t>
            </a:r>
            <a:r>
              <a:rPr lang="en-US" sz="2400" dirty="0" smtClean="0"/>
              <a:t> </a:t>
            </a:r>
            <a:r>
              <a:rPr lang="sr-Cyrl-CS" sz="2400" dirty="0" smtClean="0"/>
              <a:t>лагано путује небом,па га у подне видимо  на југу.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>Тада наша</a:t>
            </a:r>
            <a:r>
              <a:rPr lang="en-US" sz="2400" dirty="0" smtClean="0"/>
              <a:t> </a:t>
            </a:r>
            <a:r>
              <a:rPr lang="sr-Cyrl-CS" sz="2400" dirty="0" smtClean="0"/>
              <a:t>сенка пада у правцу севера.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>Предвече Сунце залази на западу,а наша</a:t>
            </a:r>
            <a:r>
              <a:rPr lang="en-US" sz="2400" dirty="0" smtClean="0"/>
              <a:t> </a:t>
            </a:r>
            <a:r>
              <a:rPr lang="sr-Cyrl-CS" sz="2400" dirty="0" smtClean="0"/>
              <a:t>сенка пада ка истоку.</a:t>
            </a:r>
            <a:endParaRPr lang="en-US" sz="2400" dirty="0"/>
          </a:p>
        </p:txBody>
      </p:sp>
      <p:pic>
        <p:nvPicPr>
          <p:cNvPr id="5122" name="Picture 2" descr="C:\Documents and Settings\zzbz\Desktop\Fotografija0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002" y="974622"/>
            <a:ext cx="6076056" cy="4792124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3" name="Sun 2"/>
          <p:cNvSpPr/>
          <p:nvPr/>
        </p:nvSpPr>
        <p:spPr>
          <a:xfrm>
            <a:off x="2569705" y="583342"/>
            <a:ext cx="1166103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8578" y="2601243"/>
            <a:ext cx="380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dirty="0" smtClean="0"/>
              <a:t>И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601243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6000" dirty="0" smtClean="0"/>
              <a:t>з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5805264"/>
            <a:ext cx="45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000" b="1" dirty="0" smtClean="0"/>
              <a:t>С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3554" y="332656"/>
            <a:ext cx="54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68363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Одређивање страна света помоћу знакова у природи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zzbz\Desktop\mahovina-obrasla-oko-kore-stabla-drveta-u-su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2" y="3789039"/>
            <a:ext cx="1867123" cy="288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zzbz\Desktop\medvj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2448272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zzbz\Desktop\Fotografija0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72" y="2119561"/>
            <a:ext cx="204322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zzbz\Desktop\450px-Mravinj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95" y="4680043"/>
            <a:ext cx="4286250" cy="1994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zzbz\Desktop\Fotografija0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271" y="887041"/>
            <a:ext cx="2088233" cy="3139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690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7192"/>
            <a:ext cx="9143999" cy="17008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CS" sz="3200" dirty="0" smtClean="0"/>
              <a:t>Када видимо да је кора дрвећа с</a:t>
            </a:r>
            <a:r>
              <a:rPr lang="en-US" sz="3200" dirty="0" smtClean="0"/>
              <a:t>a </a:t>
            </a:r>
            <a:r>
              <a:rPr lang="sr-Cyrl-CS" sz="3200" dirty="0" smtClean="0"/>
              <a:t>једне стране обрасла маховином,онда је у том правцу север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050" name="Picture 2" descr="C:\Documents and Settings\zzbz\Desktop\mahovina-obrasla-oko-kore-stabla-drveta-u-su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45934" y="2305372"/>
            <a:ext cx="1852131" cy="9233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98064" y="3228702"/>
            <a:ext cx="109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rgbClr val="FF0000"/>
                </a:solidFill>
              </a:rPr>
              <a:t>север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101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1128"/>
            <a:ext cx="9144000" cy="22768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CS" dirty="0" smtClean="0"/>
              <a:t>Мрави обично граде мравињак с јужне стране дрвета или камена...</a:t>
            </a:r>
            <a:endParaRPr lang="en-US" dirty="0"/>
          </a:p>
        </p:txBody>
      </p:sp>
      <p:pic>
        <p:nvPicPr>
          <p:cNvPr id="3074" name="Picture 2" descr="C:\Documents and Settings\zzbz\Desktop\450px-Mravinj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44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929318" y="668369"/>
            <a:ext cx="299881" cy="3108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54958" y="2852937"/>
            <a:ext cx="153732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j</a:t>
            </a:r>
            <a:r>
              <a:rPr lang="sr-Cyrl-CS" sz="4800" b="1" dirty="0" smtClean="0">
                <a:solidFill>
                  <a:srgbClr val="FF0000"/>
                </a:solidFill>
              </a:rPr>
              <a:t>уг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107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41040"/>
            <a:ext cx="9144000" cy="2642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400" dirty="0" smtClean="0"/>
              <a:t>Кад је ноћ ведра,север поуздано можемо одредити помоћу звезде Северњаче.Некад су се морнари и рибари оријентисали према овој звезди.Звали су је Стела Марис или Поларна звездаЗвезду Северњачу  проналазимо  у сазвежђу  Велика и Мала кола, или  друкчије, Велики  медвед и Мали медвед.</a:t>
            </a:r>
            <a:endParaRPr lang="en-US" sz="2400" dirty="0"/>
          </a:p>
        </p:txBody>
      </p:sp>
      <p:pic>
        <p:nvPicPr>
          <p:cNvPr id="3" name="Picture 2" descr="C:\Documents and Settings\zzbz\Desktop\medvj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9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5105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zzbz\Desktop\Fotografija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1417" y="-2101418"/>
            <a:ext cx="4941167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Ако на пању пронађеш годове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Cyrl-CS" dirty="0" smtClean="0">
                <a:solidFill>
                  <a:schemeClr val="tx1"/>
                </a:solidFill>
              </a:rPr>
              <a:t>и страну на којој је размак између годова мањи то је северна страна пања.То значи да је у том правцу север.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35896" y="559133"/>
            <a:ext cx="152436" cy="18498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0800000" flipV="1">
            <a:off x="3923928" y="559133"/>
            <a:ext cx="142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rgbClr val="FF0000"/>
                </a:solidFill>
              </a:rPr>
              <a:t>север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272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234888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r-Cyrl-CS" dirty="0" smtClean="0"/>
              <a:t> </a:t>
            </a:r>
            <a:r>
              <a:rPr lang="sr-Cyrl-CS" sz="3200" b="1" dirty="0" smtClean="0"/>
              <a:t>Годови</a:t>
            </a:r>
            <a:r>
              <a:rPr lang="sr-Cyrl-CS" sz="3200" b="1" dirty="0" smtClean="0">
                <a:solidFill>
                  <a:srgbClr val="00B050"/>
                </a:solidFill>
              </a:rPr>
              <a:t> </a:t>
            </a:r>
            <a:r>
              <a:rPr lang="sr-Cyrl-CS" sz="3200" b="1" dirty="0" smtClean="0"/>
              <a:t>су кружне линије на пању које одређују колико је дрво имало година.Сваке године стабло добије  по један нови круг</a:t>
            </a:r>
            <a:r>
              <a:rPr lang="sr-Cyrl-CS" b="1" dirty="0" smtClean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126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4112"/>
            <a:ext cx="5292080" cy="5853888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r-Cyrl-CS" sz="2800" dirty="0" smtClean="0"/>
              <a:t>Компас је справа чији је најважнији део магнетна игла.Она увек показује правац север</a:t>
            </a:r>
            <a:r>
              <a:rPr lang="en-US" sz="2800" dirty="0"/>
              <a:t>-</a:t>
            </a:r>
            <a:r>
              <a:rPr lang="sr-Cyrl-CS" sz="2800" dirty="0" smtClean="0"/>
              <a:t> југ.На компасима се често користе енглеске скраћенице за стране света.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3600" dirty="0" smtClean="0"/>
              <a:t>North</a:t>
            </a:r>
            <a:r>
              <a:rPr lang="sr-Cyrl-CS" sz="3600" dirty="0" smtClean="0"/>
              <a:t> </a:t>
            </a:r>
            <a:r>
              <a:rPr lang="sr-Cyrl-CS" sz="4000" dirty="0" smtClean="0"/>
              <a:t> </a:t>
            </a:r>
            <a:r>
              <a:rPr lang="en-US" sz="2800" dirty="0" smtClean="0"/>
              <a:t>  </a:t>
            </a:r>
            <a:r>
              <a:rPr lang="en-US" sz="3600" b="1" dirty="0" smtClean="0"/>
              <a:t>N</a:t>
            </a:r>
            <a:r>
              <a:rPr lang="en-US" sz="2800" dirty="0" smtClean="0"/>
              <a:t>  </a:t>
            </a:r>
            <a:r>
              <a:rPr lang="sr-Cyrl-CS" sz="2800" dirty="0" smtClean="0"/>
              <a:t> </a:t>
            </a:r>
            <a:r>
              <a:rPr lang="en-US" sz="2800" dirty="0" smtClean="0"/>
              <a:t>    </a:t>
            </a:r>
            <a:r>
              <a:rPr lang="sr-Cyrl-CS" sz="2800" dirty="0" smtClean="0"/>
              <a:t>север</a:t>
            </a:r>
            <a:br>
              <a:rPr lang="sr-Cyrl-CS" sz="2800" dirty="0" smtClean="0"/>
            </a:br>
            <a:r>
              <a:rPr lang="en-US" sz="3600" dirty="0" smtClean="0"/>
              <a:t>South</a:t>
            </a:r>
            <a:r>
              <a:rPr lang="sr-Cyrl-CS" dirty="0" smtClean="0"/>
              <a:t>  </a:t>
            </a:r>
            <a:r>
              <a:rPr lang="en-US" dirty="0" smtClean="0"/>
              <a:t> </a:t>
            </a:r>
            <a:r>
              <a:rPr lang="en-US" sz="5300" b="1" dirty="0" smtClean="0"/>
              <a:t>s</a:t>
            </a:r>
            <a:r>
              <a:rPr lang="sr-Cyrl-CS" dirty="0" smtClean="0"/>
              <a:t>       </a:t>
            </a:r>
            <a:r>
              <a:rPr lang="sr-Cyrl-CS" sz="2800" dirty="0" smtClean="0"/>
              <a:t>југ</a:t>
            </a:r>
            <a:r>
              <a:rPr lang="en-US" sz="2800" dirty="0" smtClean="0"/>
              <a:t>                                        </a:t>
            </a:r>
            <a:r>
              <a:rPr lang="sr-Cyrl-CS" sz="2800" dirty="0" smtClean="0"/>
              <a:t/>
            </a:r>
            <a:br>
              <a:rPr lang="sr-Cyrl-CS" sz="2800" dirty="0" smtClean="0"/>
            </a:br>
            <a:r>
              <a:rPr lang="en-US" sz="3600" dirty="0" smtClean="0"/>
              <a:t>East  </a:t>
            </a:r>
            <a:r>
              <a:rPr lang="en-US" dirty="0" smtClean="0"/>
              <a:t> </a:t>
            </a:r>
            <a:r>
              <a:rPr lang="en-US" sz="2800" dirty="0" smtClean="0"/>
              <a:t>  </a:t>
            </a:r>
            <a:r>
              <a:rPr lang="en-US" sz="3600" b="1" dirty="0" smtClean="0"/>
              <a:t>E</a:t>
            </a:r>
            <a:r>
              <a:rPr lang="en-US" sz="2800" dirty="0" smtClean="0"/>
              <a:t>        </a:t>
            </a:r>
            <a:r>
              <a:rPr lang="sr-Cyrl-CS" sz="2800" dirty="0" smtClean="0"/>
              <a:t>исток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West</a:t>
            </a:r>
            <a:r>
              <a:rPr lang="en-US" sz="2800" dirty="0" smtClean="0"/>
              <a:t>    </a:t>
            </a:r>
            <a:r>
              <a:rPr lang="en-US" sz="2800" b="1" dirty="0" smtClean="0"/>
              <a:t>W</a:t>
            </a:r>
            <a:r>
              <a:rPr lang="en-US" sz="2800" dirty="0" smtClean="0"/>
              <a:t>     </a:t>
            </a:r>
            <a:r>
              <a:rPr lang="sr-Cyrl-CS" sz="2800" dirty="0" smtClean="0"/>
              <a:t>запад</a:t>
            </a:r>
            <a:endParaRPr lang="en-US" sz="2800" dirty="0"/>
          </a:p>
        </p:txBody>
      </p:sp>
      <p:pic>
        <p:nvPicPr>
          <p:cNvPr id="2050" name="Picture 2" descr="C:\Documents and Settings\zzbz\Desktop\250px-Compa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4112"/>
            <a:ext cx="3995936" cy="58538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-17530" y="-27333"/>
            <a:ext cx="9144000" cy="1004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rgbClr val="FF0000"/>
                </a:solidFill>
              </a:rPr>
              <a:t>СНАЛАЖЕЊЕ ПОМОЋУ КОМПАСА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14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zzbz\Desktop\Fotografija0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3184"/>
            <a:ext cx="6386151" cy="5996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4248" y="3145099"/>
            <a:ext cx="2149252" cy="66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Магнетна игла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4248" y="4347102"/>
            <a:ext cx="2149252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Осовина</a:t>
            </a:r>
            <a:r>
              <a:rPr lang="en-US" dirty="0" smtClean="0"/>
              <a:t>-</a:t>
            </a:r>
            <a:r>
              <a:rPr lang="sr-Cyrl-CS" dirty="0" smtClean="0"/>
              <a:t> стубић игле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04248" y="5463208"/>
            <a:ext cx="21492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Застакњена кутија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868144" y="3681457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63888" y="3284984"/>
            <a:ext cx="2304256" cy="13321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9992" y="2348880"/>
            <a:ext cx="1476164" cy="1332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Connector 5127"/>
          <p:cNvCxnSpPr/>
          <p:nvPr/>
        </p:nvCxnSpPr>
        <p:spPr>
          <a:xfrm>
            <a:off x="5238074" y="5301208"/>
            <a:ext cx="630070" cy="4140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/>
          <p:cNvCxnSpPr>
            <a:endCxn id="16" idx="1"/>
          </p:cNvCxnSpPr>
          <p:nvPr/>
        </p:nvCxnSpPr>
        <p:spPr>
          <a:xfrm>
            <a:off x="5868144" y="4617132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Connector 5135"/>
          <p:cNvCxnSpPr/>
          <p:nvPr/>
        </p:nvCxnSpPr>
        <p:spPr>
          <a:xfrm>
            <a:off x="5868144" y="5715236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zzbz\Desktop\180px-MagCompa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88640"/>
            <a:ext cx="2314575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3239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zzbz\Desktop\Fotografija0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98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Компас трба држати водоравно на длану.Када се игла умири њена главна означена страна показује север.Кутију треба окренути тако да се ознака </a:t>
            </a:r>
            <a:r>
              <a:rPr lang="sr-Latn-CS" dirty="0" smtClean="0"/>
              <a:t>N</a:t>
            </a:r>
            <a:r>
              <a:rPr lang="sr-Cyrl-CS" dirty="0" smtClean="0"/>
              <a:t> поклопи са страном игле која показује север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0536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1248"/>
            <a:ext cx="9144000" cy="1196752"/>
          </a:xfrm>
        </p:spPr>
        <p:txBody>
          <a:bodyPr/>
          <a:lstStyle/>
          <a:p>
            <a:r>
              <a:rPr lang="sr-Cyrl-CS" dirty="0" smtClean="0"/>
              <a:t>ОРИЈЕНТАЦИЈА У ПРОСТОРУ</a:t>
            </a:r>
            <a:endParaRPr lang="en-US" dirty="0"/>
          </a:p>
        </p:txBody>
      </p:sp>
      <p:pic>
        <p:nvPicPr>
          <p:cNvPr id="1026" name="Picture 2" descr="C:\Documents and Settings\zzbz\Desktop\16405686124e26cae7e856c017418515_v4 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95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zbz\Desktop\220px-Magellan_GPS_Blaze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3928"/>
            <a:ext cx="3261545" cy="2711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zzbz\Desktop\220px-Navsta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9144000" cy="3617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3813928"/>
            <a:ext cx="5472608" cy="2855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Данас  постоји и посебан уређај који прима сигнале преко сателита и</a:t>
            </a:r>
            <a:r>
              <a:rPr lang="en-US" sz="2800" dirty="0" smtClean="0"/>
              <a:t> </a:t>
            </a:r>
            <a:r>
              <a:rPr lang="sr-Cyrl-CS" sz="2800" dirty="0" smtClean="0"/>
              <a:t>прецизно одређује наш положај.То је савремени уређај за оријентацију </a:t>
            </a:r>
            <a:r>
              <a:rPr lang="en-US" sz="2800" dirty="0" smtClean="0"/>
              <a:t>GPS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98560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01870" y="2780928"/>
            <a:ext cx="2412268" cy="20982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/>
              <a:t>компас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599892" y="764704"/>
            <a:ext cx="1944216" cy="16016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војници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92726" y="1772815"/>
            <a:ext cx="2083730" cy="180020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истраживачи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92726" y="4139054"/>
            <a:ext cx="1944216" cy="1906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планинари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17894" y="5233779"/>
            <a:ext cx="1962218" cy="16242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извиђачи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3568" y="4139054"/>
            <a:ext cx="2088232" cy="190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морепловци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3568" y="1772815"/>
            <a:ext cx="2088232" cy="1800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пилоти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K</a:t>
            </a:r>
            <a:r>
              <a:rPr lang="sr-Cyrl-CS" sz="4800" dirty="0" smtClean="0"/>
              <a:t>ОМПАС </a:t>
            </a:r>
            <a:r>
              <a:rPr lang="en-US" sz="4800" dirty="0" smtClean="0"/>
              <a:t> </a:t>
            </a:r>
            <a:r>
              <a:rPr lang="sr-Cyrl-CS" sz="4800" dirty="0" smtClean="0"/>
              <a:t>КОРИСТЕ</a:t>
            </a:r>
            <a:endParaRPr lang="en-US" sz="4800" dirty="0"/>
          </a:p>
        </p:txBody>
      </p:sp>
      <p:cxnSp>
        <p:nvCxnSpPr>
          <p:cNvPr id="13" name="Straight Arrow Connector 12"/>
          <p:cNvCxnSpPr>
            <a:stCxn id="3" idx="0"/>
            <a:endCxn id="4" idx="4"/>
          </p:cNvCxnSpPr>
          <p:nvPr/>
        </p:nvCxnSpPr>
        <p:spPr>
          <a:xfrm flipH="1" flipV="1">
            <a:off x="4572000" y="2366356"/>
            <a:ext cx="36004" cy="4145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6135" y="3321079"/>
            <a:ext cx="936105" cy="2519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5"/>
            <a:endCxn id="6" idx="2"/>
          </p:cNvCxnSpPr>
          <p:nvPr/>
        </p:nvCxnSpPr>
        <p:spPr>
          <a:xfrm>
            <a:off x="5460870" y="4571857"/>
            <a:ext cx="1131856" cy="52061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4"/>
            <a:endCxn id="8" idx="0"/>
          </p:cNvCxnSpPr>
          <p:nvPr/>
        </p:nvCxnSpPr>
        <p:spPr>
          <a:xfrm flipH="1">
            <a:off x="4599003" y="4879132"/>
            <a:ext cx="9001" cy="3546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27784" y="4139054"/>
            <a:ext cx="774087" cy="37554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03178" y="2889031"/>
            <a:ext cx="91471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632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6328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CS" sz="4800" dirty="0" smtClean="0"/>
              <a:t>                Да поновимо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435149" y="1319920"/>
            <a:ext cx="405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      </a:t>
            </a:r>
            <a:r>
              <a:rPr lang="en-US" sz="3200" dirty="0" smtClean="0"/>
              <a:t> </a:t>
            </a:r>
            <a:r>
              <a:rPr lang="sr-Cyrl-CS" sz="3200" b="1" dirty="0" smtClean="0"/>
              <a:t>СТРАНЕ СВЕТА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11836" y="1612307"/>
            <a:ext cx="907551" cy="7418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80112" y="1612307"/>
            <a:ext cx="1067911" cy="7418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218803"/>
            <a:ext cx="2009407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ОСНОВНЕ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6999" y="2218804"/>
            <a:ext cx="225749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СПОРЕДНЕ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550950"/>
            <a:ext cx="154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</a:rPr>
              <a:t>СЕВЕР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6453336"/>
            <a:ext cx="61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</a:rPr>
              <a:t>ЈУГ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229200"/>
            <a:ext cx="10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</a:rPr>
              <a:t>ИСТОК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229200"/>
            <a:ext cx="113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</a:rPr>
              <a:t>ЗАПАД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39952" y="3973706"/>
            <a:ext cx="0" cy="12554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9952" y="5229200"/>
            <a:ext cx="167175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9952" y="5229200"/>
            <a:ext cx="0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0"/>
          </p:cNvCxnSpPr>
          <p:nvPr/>
        </p:nvCxnSpPr>
        <p:spPr>
          <a:xfrm flipH="1">
            <a:off x="2549550" y="5229200"/>
            <a:ext cx="159040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39952" y="3973706"/>
            <a:ext cx="1440160" cy="12554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771800" y="5229200"/>
            <a:ext cx="1368152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39952" y="5229200"/>
            <a:ext cx="1440160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771800" y="4221088"/>
            <a:ext cx="1368152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99970" y="3920282"/>
            <a:ext cx="2078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rgbClr val="0070C0"/>
                </a:solidFill>
              </a:rPr>
              <a:t>СЕВЕРОИСТОК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11705" y="6237312"/>
            <a:ext cx="167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rgbClr val="0070C0"/>
                </a:solidFill>
              </a:rPr>
              <a:t>ЈУГОИСТОК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787" y="4012616"/>
            <a:ext cx="228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0070C0"/>
                </a:solidFill>
              </a:rPr>
              <a:t>СЕВЕРОЗАПА</a:t>
            </a:r>
            <a:r>
              <a:rPr lang="sr-Cyrl-CS" sz="2400" dirty="0" smtClean="0">
                <a:solidFill>
                  <a:srgbClr val="0070C0"/>
                </a:solidFill>
              </a:rPr>
              <a:t>Д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2682" y="6237312"/>
            <a:ext cx="169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rgbClr val="0070C0"/>
                </a:solidFill>
              </a:rPr>
              <a:t>ЈУГОЗАПА</a:t>
            </a:r>
            <a:r>
              <a:rPr lang="sr-Cyrl-CS" sz="2400" dirty="0" smtClean="0">
                <a:solidFill>
                  <a:srgbClr val="0070C0"/>
                </a:solidFill>
              </a:rPr>
              <a:t>Д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948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/>
      <p:bldP spid="12" grpId="0"/>
      <p:bldP spid="13" grpId="0"/>
      <p:bldP spid="14" grpId="0"/>
      <p:bldP spid="49" grpId="0"/>
      <p:bldP spid="50" grpId="0"/>
      <p:bldP spid="51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2007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sr-Cyrl-CS" sz="3200" b="1" dirty="0" smtClean="0"/>
              <a:t>ОРИЈЕНТАЦИЈА</a:t>
            </a:r>
            <a:r>
              <a:rPr lang="en-US" sz="3200" b="1" dirty="0" smtClean="0"/>
              <a:t>   </a:t>
            </a:r>
            <a:r>
              <a:rPr lang="sr-Cyrl-CS" sz="3200" b="1" dirty="0" smtClean="0"/>
              <a:t> У </a:t>
            </a:r>
            <a:r>
              <a:rPr lang="en-US" sz="3200" b="1" dirty="0" smtClean="0"/>
              <a:t>  </a:t>
            </a:r>
            <a:r>
              <a:rPr lang="sr-Cyrl-CS" sz="3200" b="1" dirty="0" smtClean="0"/>
              <a:t>ПРОСТОРУ</a:t>
            </a:r>
            <a:endParaRPr lang="en-US" sz="32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20153" y="845423"/>
            <a:ext cx="1421253" cy="1455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1177" y="561531"/>
            <a:ext cx="0" cy="140782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2160" y="845423"/>
            <a:ext cx="1260140" cy="1455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439091"/>
            <a:ext cx="254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ПОМОЋУ СУНЦА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41406" y="2069759"/>
            <a:ext cx="31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ЗНАКОВА</a:t>
            </a:r>
            <a:r>
              <a:rPr lang="sr-Cyrl-CS" b="1" dirty="0" smtClean="0"/>
              <a:t> </a:t>
            </a:r>
            <a:r>
              <a:rPr lang="sr-Cyrl-CS" sz="2400" b="1" dirty="0" smtClean="0"/>
              <a:t>У ПРИРОДИ</a:t>
            </a:r>
            <a:endParaRPr lang="en-US" sz="2400" b="1" dirty="0"/>
          </a:p>
        </p:txBody>
      </p:sp>
      <p:pic>
        <p:nvPicPr>
          <p:cNvPr id="1026" name="Picture 2" descr="C:\Documents and Settings\zzbz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6576"/>
            <a:ext cx="1296144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zzbz\Desktop\snapshot2013043019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96952"/>
            <a:ext cx="1804084" cy="1224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0800000" flipV="1">
            <a:off x="5724129" y="2563163"/>
            <a:ext cx="309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ПОМОЋУ КОМПАСА</a:t>
            </a:r>
            <a:endParaRPr lang="en-US" sz="2400" b="1" dirty="0"/>
          </a:p>
        </p:txBody>
      </p:sp>
      <p:pic>
        <p:nvPicPr>
          <p:cNvPr id="1028" name="Picture 4" descr="C:\Documents and Settings\zzbz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164628"/>
            <a:ext cx="2628291" cy="2374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zzbz\Desktop\152099_tmb_148511720_treering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005064"/>
            <a:ext cx="1296144" cy="93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zzbz\Desktop\e2524439-Fotografija0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03" y="5066616"/>
            <a:ext cx="1296144" cy="74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zzbz\Desktop\IMG_1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03" y="6042968"/>
            <a:ext cx="1296144" cy="815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76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zzbz\Desktop\Fotografija0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6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73217"/>
            <a:ext cx="9144000" cy="1484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000" dirty="0" smtClean="0"/>
              <a:t>Дивље патке и ждралови у јесен се селе на југ</a:t>
            </a:r>
            <a:endParaRPr lang="en-US" sz="2000" dirty="0" smtClean="0"/>
          </a:p>
          <a:p>
            <a:pPr algn="ctr"/>
            <a:r>
              <a:rPr lang="sr-Cyrl-CS" sz="2000" dirty="0" smtClean="0"/>
              <a:t>У ком правцу се селе у пролеће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Smiley Face 4"/>
          <p:cNvSpPr/>
          <p:nvPr/>
        </p:nvSpPr>
        <p:spPr>
          <a:xfrm>
            <a:off x="1043608" y="908720"/>
            <a:ext cx="1944216" cy="1152128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За радознале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2167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zzbz\Desktop\Fotografija0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00506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Све оно што нас окружује зове се </a:t>
            </a:r>
            <a:r>
              <a:rPr lang="sr-Cyrl-CS" b="1" dirty="0" smtClean="0">
                <a:solidFill>
                  <a:srgbClr val="FF0000"/>
                </a:solidFill>
              </a:rPr>
              <a:t>простор</a:t>
            </a:r>
            <a:r>
              <a:rPr lang="sr-Cyrl-CS" dirty="0" smtClean="0">
                <a:solidFill>
                  <a:schemeClr val="tx1"/>
                </a:solidFill>
              </a:rPr>
              <a:t>.Место  на којем стојимо док посматрамо околину  се зове </a:t>
            </a:r>
            <a:r>
              <a:rPr lang="sr-Cyrl-CS" dirty="0" smtClean="0">
                <a:solidFill>
                  <a:srgbClr val="FF0000"/>
                </a:solidFill>
              </a:rPr>
              <a:t>стојиште</a:t>
            </a:r>
            <a:r>
              <a:rPr lang="sr-Cyrl-CS" dirty="0" smtClean="0">
                <a:solidFill>
                  <a:schemeClr val="tx1"/>
                </a:solidFill>
              </a:rPr>
              <a:t>.Све оно што  видимо или што обухвата наш поглед зове се </a:t>
            </a:r>
            <a:r>
              <a:rPr lang="sr-Cyrl-CS" dirty="0" smtClean="0">
                <a:solidFill>
                  <a:srgbClr val="FF0000"/>
                </a:solidFill>
              </a:rPr>
              <a:t>видик.</a:t>
            </a:r>
            <a:r>
              <a:rPr lang="sr-Cyrl-CS" dirty="0" smtClean="0">
                <a:solidFill>
                  <a:schemeClr val="tx1"/>
                </a:solidFill>
              </a:rPr>
              <a:t>Граница до које допире наш поглед зове се </a:t>
            </a:r>
            <a:r>
              <a:rPr lang="sr-Cyrl-CS" dirty="0" smtClean="0">
                <a:solidFill>
                  <a:srgbClr val="FF0000"/>
                </a:solidFill>
              </a:rPr>
              <a:t>видикова линија </a:t>
            </a:r>
            <a:r>
              <a:rPr lang="sr-Cyrl-CS" dirty="0" smtClean="0">
                <a:solidFill>
                  <a:schemeClr val="tx1"/>
                </a:solidFill>
              </a:rPr>
              <a:t>или </a:t>
            </a:r>
            <a:r>
              <a:rPr lang="sr-Cyrl-CS" dirty="0" smtClean="0">
                <a:solidFill>
                  <a:srgbClr val="FF0000"/>
                </a:solidFill>
              </a:rPr>
              <a:t>хоризонт</a:t>
            </a:r>
            <a:r>
              <a:rPr lang="sr-Cyrl-CS" dirty="0" smtClean="0">
                <a:solidFill>
                  <a:schemeClr val="tx1"/>
                </a:solidFill>
              </a:rPr>
              <a:t>.То је она линија где нам се чини да се земља и небо спајају</a:t>
            </a:r>
            <a:r>
              <a:rPr lang="sr-Cyrl-C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05292" y="5878126"/>
            <a:ext cx="7038708" cy="79123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Зашто је учитељици јато птица на десној  страни</a:t>
            </a:r>
            <a:r>
              <a:rPr lang="en-US" dirty="0" smtClean="0"/>
              <a:t>?</a:t>
            </a:r>
            <a:r>
              <a:rPr lang="sr-Cyrl-CS" dirty="0" smtClean="0"/>
              <a:t>Зашто је деци која су наспрам учитељице, јато  са леве стране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4088" y="569346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dirty="0" smtClean="0">
                <a:solidFill>
                  <a:prstClr val="white"/>
                </a:solidFill>
              </a:rPr>
              <a:t> </a:t>
            </a:r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0" y="5693461"/>
            <a:ext cx="2051720" cy="975899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002060"/>
                </a:solidFill>
              </a:rPr>
              <a:t>За Мислише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3" y="739552"/>
            <a:ext cx="2268250" cy="6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Јато птица је десно од нас.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99792" y="1653952"/>
            <a:ext cx="2232248" cy="838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Јато је лево</a:t>
            </a:r>
            <a:r>
              <a:rPr lang="en-US" dirty="0" smtClean="0"/>
              <a:t> </a:t>
            </a:r>
            <a:r>
              <a:rPr lang="sr-Cyrl-CS" dirty="0" smtClean="0"/>
              <a:t>погледајте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105291" y="2852936"/>
            <a:ext cx="214223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Деца на видику!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3188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zbz\Desktop\Fotografija0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Место са којег полазимо на пут  зове се </a:t>
            </a:r>
            <a:r>
              <a:rPr lang="sr-Cyrl-CS" dirty="0" smtClean="0">
                <a:solidFill>
                  <a:srgbClr val="FF0000"/>
                </a:solidFill>
              </a:rPr>
              <a:t>полазиште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а место  у које </a:t>
            </a:r>
            <a:r>
              <a:rPr lang="sr-Cyrl-CS" dirty="0"/>
              <a:t>ж</a:t>
            </a:r>
            <a:r>
              <a:rPr lang="sr-Cyrl-CS" dirty="0" smtClean="0"/>
              <a:t>елимо да стигнемо се зове </a:t>
            </a:r>
            <a:r>
              <a:rPr lang="sr-Cyrl-CS" dirty="0" smtClean="0">
                <a:solidFill>
                  <a:srgbClr val="FF0000"/>
                </a:solidFill>
              </a:rPr>
              <a:t>одредиште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21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772816"/>
          </a:xfrm>
        </p:spPr>
        <p:txBody>
          <a:bodyPr>
            <a:normAutofit/>
          </a:bodyPr>
          <a:lstStyle/>
          <a:p>
            <a:r>
              <a:rPr lang="sr-Cyrl-CS" sz="2400" b="1" dirty="0" smtClean="0"/>
              <a:t>Оријентација</a:t>
            </a:r>
            <a:r>
              <a:rPr lang="sr-Cyrl-CS" sz="2400" dirty="0" smtClean="0"/>
              <a:t> је сналажење у простору.Оријентисати се значи знати на коју страну треба да кренеш да би стигао на одредиште.Да би се лакше сналазили треба знати </a:t>
            </a:r>
            <a:r>
              <a:rPr lang="sr-Cyrl-CS" sz="2400" b="1" dirty="0" smtClean="0"/>
              <a:t>стране</a:t>
            </a:r>
            <a:r>
              <a:rPr lang="sr-Cyrl-CS" sz="2400" dirty="0" smtClean="0"/>
              <a:t> </a:t>
            </a:r>
            <a:r>
              <a:rPr lang="sr-Cyrl-CS" sz="2400" b="1" dirty="0" smtClean="0"/>
              <a:t>света</a:t>
            </a:r>
            <a:r>
              <a:rPr lang="sr-Cyrl-CS" sz="2400" dirty="0" smtClean="0"/>
              <a:t>.Постоје основне  и споредне стране света.</a:t>
            </a:r>
            <a:endParaRPr lang="en-US" sz="2400" dirty="0"/>
          </a:p>
        </p:txBody>
      </p:sp>
      <p:pic>
        <p:nvPicPr>
          <p:cNvPr id="1026" name="Picture 2" descr="C:\Documents and Settings\zzbz\Desktop\288px-Tara_jezero_Djur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65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sr-Cyrl-CS" dirty="0" smtClean="0"/>
              <a:t>  Основне стране света су</a:t>
            </a:r>
            <a:r>
              <a:rPr lang="en-US" dirty="0" smtClean="0"/>
              <a:t>:</a:t>
            </a:r>
            <a:r>
              <a:rPr lang="sr-Cyrl-CS" dirty="0" smtClean="0"/>
              <a:t> исток,запад север и југ.</a:t>
            </a:r>
            <a:endParaRPr lang="en-US" dirty="0"/>
          </a:p>
        </p:txBody>
      </p:sp>
      <p:pic>
        <p:nvPicPr>
          <p:cNvPr id="1026" name="Picture 2" descr="C:\Documents and Settings\zzbz\Desktop\Fotografija0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2195916"/>
            <a:ext cx="1872208" cy="4130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север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3847202"/>
            <a:ext cx="1246929" cy="4054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исток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5661248"/>
            <a:ext cx="1202432" cy="3240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југ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702" y="3645024"/>
            <a:ext cx="1224136" cy="4048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запад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87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7"/>
          </a:xfrm>
        </p:spPr>
        <p:txBody>
          <a:bodyPr>
            <a:normAutofit/>
          </a:bodyPr>
          <a:lstStyle/>
          <a:p>
            <a:r>
              <a:rPr lang="sr-Cyrl-CS" dirty="0" smtClean="0"/>
              <a:t> </a:t>
            </a:r>
            <a:r>
              <a:rPr lang="sr-Cyrl-CS" dirty="0"/>
              <a:t>С</a:t>
            </a:r>
            <a:r>
              <a:rPr lang="sr-Cyrl-CS" dirty="0" smtClean="0"/>
              <a:t>поредне стране света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30574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sr-Cyrl-CS" dirty="0" smtClean="0"/>
          </a:p>
          <a:p>
            <a:pPr marL="0" indent="0">
              <a:buNone/>
            </a:pPr>
            <a:endParaRPr lang="en-US" dirty="0" smtClean="0"/>
          </a:p>
          <a:p>
            <a:endParaRPr lang="sr-Cyrl-CS" dirty="0" smtClean="0"/>
          </a:p>
          <a:p>
            <a:pPr marL="0" indent="0">
              <a:buNone/>
            </a:pPr>
            <a:endParaRPr lang="sr-Cyrl-CS" dirty="0" smtClean="0"/>
          </a:p>
        </p:txBody>
      </p:sp>
      <p:pic>
        <p:nvPicPr>
          <p:cNvPr id="4" name="Picture 2" descr="C:\Documents and Settings\zzbz\Desktop\Fotografija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7380" y="-508620"/>
            <a:ext cx="5589240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2240" y="2204864"/>
            <a:ext cx="208823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североисток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256" y="5301208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југоисток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433464"/>
            <a:ext cx="1922511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северозапад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5301208"/>
            <a:ext cx="1875655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rgbClr val="FF0000"/>
                </a:solidFill>
              </a:rPr>
              <a:t>југозапад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538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76665" y="404662"/>
            <a:ext cx="4091207" cy="3744418"/>
          </a:xfrm>
        </p:spPr>
        <p:txBody>
          <a:bodyPr>
            <a:normAutofit/>
          </a:bodyPr>
          <a:lstStyle/>
          <a:p>
            <a:r>
              <a:rPr lang="sr-Cyrl-CS" sz="2000" b="1" dirty="0"/>
              <a:t>О</a:t>
            </a:r>
            <a:r>
              <a:rPr lang="sr-Cyrl-CS" sz="2000" b="1" dirty="0" smtClean="0"/>
              <a:t>РИЈЕНТАЦИЈА ПОМОЋУ СУНЦА</a:t>
            </a:r>
            <a:br>
              <a:rPr lang="sr-Cyrl-C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sr-Cyrl-CS" sz="2000" dirty="0" smtClean="0"/>
              <a:t> У природи се можемо сналазити </a:t>
            </a:r>
            <a:r>
              <a:rPr lang="en-US" sz="2000" dirty="0" smtClean="0"/>
              <a:t> </a:t>
            </a:r>
            <a:r>
              <a:rPr lang="sr-Cyrl-CS" sz="2000" dirty="0" smtClean="0"/>
              <a:t>помоћу Сунца.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CS" sz="2000" dirty="0" smtClean="0"/>
              <a:t>Ујутро се окренемо лицем ка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CS" sz="2000" dirty="0" smtClean="0"/>
              <a:t> Сунцу.Испред нас је </a:t>
            </a:r>
            <a:r>
              <a:rPr lang="sr-Cyrl-CS" sz="2000" dirty="0" smtClean="0">
                <a:solidFill>
                  <a:srgbClr val="00B0F0"/>
                </a:solidFill>
              </a:rPr>
              <a:t>исток</a:t>
            </a:r>
            <a:r>
              <a:rPr lang="sr-Cyrl-CS" sz="2000" dirty="0" smtClean="0"/>
              <a:t>,а иза нас је </a:t>
            </a:r>
            <a:r>
              <a:rPr lang="sr-Cyrl-CS" sz="2000" dirty="0" smtClean="0">
                <a:solidFill>
                  <a:srgbClr val="FF0000"/>
                </a:solidFill>
              </a:rPr>
              <a:t>запад</a:t>
            </a:r>
            <a:r>
              <a:rPr lang="sr-Cyrl-CS" sz="2000" dirty="0" smtClean="0">
                <a:solidFill>
                  <a:srgbClr val="FFC000"/>
                </a:solidFill>
              </a:rPr>
              <a:t>.</a:t>
            </a:r>
            <a:r>
              <a:rPr lang="sr-Cyrl-CS" sz="2000" dirty="0" smtClean="0"/>
              <a:t>Десно нам је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</a:rPr>
              <a:t>југ</a:t>
            </a:r>
            <a:r>
              <a:rPr lang="sr-Cyrl-CS" sz="2000" dirty="0" smtClean="0">
                <a:solidFill>
                  <a:srgbClr val="7030A0"/>
                </a:solidFill>
              </a:rPr>
              <a:t>,</a:t>
            </a:r>
            <a:r>
              <a:rPr lang="sr-Cyrl-CS" sz="2000" dirty="0" smtClean="0"/>
              <a:t>а  лево </a:t>
            </a:r>
            <a:r>
              <a:rPr lang="sr-Cyrl-CS" sz="2000" dirty="0" smtClean="0">
                <a:solidFill>
                  <a:srgbClr val="00B050"/>
                </a:solidFill>
              </a:rPr>
              <a:t>север</a:t>
            </a:r>
            <a:r>
              <a:rPr lang="sr-Cyrl-C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C:\Documents and Settings\zzbz\Desktop\Fotografija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8289" y="1034988"/>
            <a:ext cx="6858000" cy="478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1043607" y="4365104"/>
            <a:ext cx="2304257" cy="188198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380312" y="0"/>
            <a:ext cx="1296145" cy="1628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21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zzbz\Desktop\Fotografija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67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967680"/>
            <a:ext cx="9144000" cy="18903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Испред нас је север,</a:t>
            </a:r>
          </a:p>
          <a:p>
            <a:pPr algn="ctr"/>
            <a:r>
              <a:rPr lang="sr-Cyrl-CS" dirty="0" smtClean="0"/>
              <a:t>Југ нам леђа гледа,</a:t>
            </a:r>
          </a:p>
          <a:p>
            <a:pPr algn="ctr"/>
            <a:r>
              <a:rPr lang="sr-Cyrl-CS" dirty="0" smtClean="0"/>
              <a:t>С десне стране сунце се рађа,</a:t>
            </a:r>
          </a:p>
          <a:p>
            <a:pPr algn="ctr"/>
            <a:r>
              <a:rPr lang="sr-Cyrl-CS" dirty="0" smtClean="0"/>
              <a:t>А са леве седа</a:t>
            </a:r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6156176" y="4967681"/>
            <a:ext cx="2232248" cy="171838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020272" y="287161"/>
            <a:ext cx="1368152" cy="112561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611560" y="4967681"/>
            <a:ext cx="1728192" cy="171838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1475656" y="4967681"/>
            <a:ext cx="1151113" cy="1535959"/>
          </a:xfrm>
          <a:prstGeom prst="irregularSeal2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406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491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МАРИЈА БАРОШ  Основна школа “Бошко Палковљевић Пинки” Сремска Митровица</vt:lpstr>
      <vt:lpstr>ОРИЈЕНТАЦИЈА У ПРОСТОРУ</vt:lpstr>
      <vt:lpstr>Slide 3</vt:lpstr>
      <vt:lpstr>Slide 4</vt:lpstr>
      <vt:lpstr>Оријентација је сналажење у простору.Оријентисати се значи знати на коју страну треба да кренеш да би стигао на одредиште.Да би се лакше сналазили треба знати стране света.Постоје основне  и споредне стране света.</vt:lpstr>
      <vt:lpstr>  Основне стране света су: исток,запад север и југ.</vt:lpstr>
      <vt:lpstr> Споредне стране света</vt:lpstr>
      <vt:lpstr>ОРИЈЕНТАЦИЈА ПОМОЋУ СУНЦА   У природи се можемо сналазити  помоћу Сунца.  Ујутро се окренемо лицем ка   Сунцу.Испред нас је исток,а иза нас је запад.Десно нам је југ,а  лево север.</vt:lpstr>
      <vt:lpstr>Slide 9</vt:lpstr>
      <vt:lpstr>Исток је страна света одакле се ујутро Сунце појављује-излази.  Чини нам се да оно лагано путује небом,па га у подне видимо  на југу.  Тада наша сенка пада у правцу севера.  Предвече Сунце залази на западу,а наша сенка пада ка истоку.</vt:lpstr>
      <vt:lpstr>Одређивање страна света помоћу знакова у природи</vt:lpstr>
      <vt:lpstr>Када видимо да је кора дрвећа сa једне стране обрасла маховином,онда је у том правцу север.</vt:lpstr>
      <vt:lpstr>Мрави обично граде мравињак с јужне стране дрвета или камена...</vt:lpstr>
      <vt:lpstr>Slide 14</vt:lpstr>
      <vt:lpstr>Slide 15</vt:lpstr>
      <vt:lpstr> Годови су кружне линије на пању које одређују колико је дрво имало година.Сваке године стабло добије  по један нови круг.</vt:lpstr>
      <vt:lpstr>Компас је справа чији је најважнији део магнетна игла.Она увек показује правац север- југ.На компасима се често користе енглеске скраћенице за стране света.   North    N       север South   s       југ                                         East     E        исток West    W     запад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ОРИЈЕНТАЦИЈА У ПРИРОДИ</dc:title>
  <dc:subject>презентација</dc:subject>
  <dc:creator>Марија Барош</dc:creator>
  <cp:lastModifiedBy>Nada</cp:lastModifiedBy>
  <cp:revision>161</cp:revision>
  <dcterms:created xsi:type="dcterms:W3CDTF">2013-04-11T07:18:35Z</dcterms:created>
  <dcterms:modified xsi:type="dcterms:W3CDTF">2016-03-25T20:51:57Z</dcterms:modified>
</cp:coreProperties>
</file>