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97" r:id="rId2"/>
    <p:sldId id="354" r:id="rId3"/>
    <p:sldId id="298" r:id="rId4"/>
    <p:sldId id="303" r:id="rId5"/>
    <p:sldId id="304" r:id="rId6"/>
    <p:sldId id="299" r:id="rId7"/>
    <p:sldId id="305" r:id="rId8"/>
    <p:sldId id="306" r:id="rId9"/>
    <p:sldId id="308" r:id="rId10"/>
    <p:sldId id="300" r:id="rId11"/>
    <p:sldId id="310" r:id="rId12"/>
    <p:sldId id="307" r:id="rId13"/>
    <p:sldId id="301" r:id="rId14"/>
    <p:sldId id="302" r:id="rId15"/>
    <p:sldId id="274" r:id="rId16"/>
    <p:sldId id="273" r:id="rId17"/>
    <p:sldId id="311" r:id="rId18"/>
    <p:sldId id="312" r:id="rId19"/>
    <p:sldId id="313" r:id="rId20"/>
    <p:sldId id="316" r:id="rId21"/>
    <p:sldId id="317" r:id="rId22"/>
    <p:sldId id="318" r:id="rId23"/>
    <p:sldId id="319" r:id="rId24"/>
    <p:sldId id="314" r:id="rId25"/>
    <p:sldId id="320" r:id="rId26"/>
    <p:sldId id="270" r:id="rId27"/>
    <p:sldId id="292" r:id="rId28"/>
    <p:sldId id="269" r:id="rId29"/>
    <p:sldId id="329" r:id="rId30"/>
    <p:sldId id="324" r:id="rId31"/>
    <p:sldId id="325" r:id="rId32"/>
    <p:sldId id="326" r:id="rId33"/>
    <p:sldId id="351" r:id="rId34"/>
    <p:sldId id="352" r:id="rId35"/>
    <p:sldId id="353" r:id="rId36"/>
    <p:sldId id="346" r:id="rId37"/>
    <p:sldId id="332" r:id="rId38"/>
    <p:sldId id="333" r:id="rId39"/>
    <p:sldId id="347" r:id="rId40"/>
    <p:sldId id="335" r:id="rId41"/>
    <p:sldId id="336" r:id="rId42"/>
    <p:sldId id="348" r:id="rId43"/>
    <p:sldId id="338" r:id="rId44"/>
    <p:sldId id="339" r:id="rId45"/>
    <p:sldId id="349" r:id="rId46"/>
    <p:sldId id="341" r:id="rId47"/>
    <p:sldId id="342" r:id="rId48"/>
    <p:sldId id="350" r:id="rId49"/>
    <p:sldId id="344" r:id="rId50"/>
    <p:sldId id="34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28" r:id="rId59"/>
    <p:sldId id="355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0E3"/>
    <a:srgbClr val="83BC04"/>
    <a:srgbClr val="617AE3"/>
    <a:srgbClr val="E12F4D"/>
    <a:srgbClr val="F56657"/>
    <a:srgbClr val="D4FB9F"/>
    <a:srgbClr val="CDED59"/>
    <a:srgbClr val="9EA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1" autoAdjust="0"/>
    <p:restoredTop sz="94660"/>
  </p:normalViewPr>
  <p:slideViewPr>
    <p:cSldViewPr>
      <p:cViewPr varScale="1">
        <p:scale>
          <a:sx n="54" d="100"/>
          <a:sy n="54" d="100"/>
        </p:scale>
        <p:origin x="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7B581D-B904-47AB-A9DB-FA177352F1C6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C5AC0A-32B0-4591-9F0F-EC11E39F8F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1E0F-C4A7-4D91-92AF-81BE65EAA0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0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1E0F-C4A7-4D91-92AF-81BE65EAA0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5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1E0F-C4A7-4D91-92AF-81BE65EAA0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61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1E0F-C4A7-4D91-92AF-81BE65EAA0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86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1E0F-C4A7-4D91-92AF-81BE65EAA0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89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1E0F-C4A7-4D91-92AF-81BE65EAA0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21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4F1F66-EC60-473A-93F9-448422312E12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4F1F66-EC60-473A-93F9-448422312E12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648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4F1F66-EC60-473A-93F9-448422312E12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013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4F1F66-EC60-473A-93F9-448422312E12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42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4F1F66-EC60-473A-93F9-448422312E12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13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1E0F-C4A7-4D91-92AF-81BE65EAA0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64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4F1F66-EC60-473A-93F9-448422312E12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46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4F1F66-EC60-473A-93F9-448422312E12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38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4F1F66-EC60-473A-93F9-448422312E12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641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4F1F66-EC60-473A-93F9-448422312E12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466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4F1F66-EC60-473A-93F9-448422312E12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417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64F7CB-1DF4-423A-8F08-61FAE2E028AC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4C14D4-B82E-4B4D-B6D0-36BBBDB6D660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93F85D-05DF-4CE9-99A1-C413A7D3B986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4F1F66-EC60-473A-93F9-448422312E12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779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4F1F66-EC60-473A-93F9-448422312E12}" type="slidenum">
              <a:rPr lang="en-US" altLang="en-US"/>
              <a:pPr eaLnBrk="1" hangingPunct="1"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62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1E0F-C4A7-4D91-92AF-81BE65EAA0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221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17338C-398E-4AEB-9838-CECD5664BB79}" type="slidenum">
              <a:rPr lang="en-US" altLang="en-US"/>
              <a:pPr eaLnBrk="1" hangingPunct="1"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24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1E0F-C4A7-4D91-92AF-81BE65EAA03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7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1E0F-C4A7-4D91-92AF-81BE65EAA0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81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1E0F-C4A7-4D91-92AF-81BE65EAA0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44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1E0F-C4A7-4D91-92AF-81BE65EAA0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6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1E0F-C4A7-4D91-92AF-81BE65EAA0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61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1E0F-C4A7-4D91-92AF-81BE65EAA0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55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1E0F-C4A7-4D91-92AF-81BE65EAA0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89A48-DFA7-4FF1-991A-30337DDE30D9}" type="datetime1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239E7-0B90-4222-A1E5-8F2CBC1EA8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52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D8E3-AB18-4366-8905-1120E5472D02}" type="datetime1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E6B6A-3871-4ACE-BF04-77D46F8DE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0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45C6-0C57-4D45-8551-B6E85A9E5000}" type="datetime1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1107B-BD50-40CA-B07E-91F36E17F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47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DAA3-6F0C-4264-BE2B-0A8B2BF90BD8}" type="datetime1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93096-E799-4FE6-B181-ADEA49EDA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54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98587-9389-4BB6-A09A-0C90D4B59171}" type="datetime1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0F6E0-9C3A-4EB6-A4F5-70B003FDF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09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68FA-BE46-4614-8CC7-7341B5A41CB1}" type="datetime1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69A1B-6EE6-4510-8427-19CE1AB44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79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0C596-25FE-46E4-9CB2-110F393997C6}" type="datetime1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FE5BB-18CD-4A84-86DB-0C2D82E9D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39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3DE7-D98C-4957-99CD-0B08DC76B192}" type="datetime1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377F2-E311-4159-A48F-7A70D1336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76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A2E4-F7BF-4904-8F22-20375527C8D2}" type="datetime1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DDB8-28B3-4CF4-AC25-0DCD2AA80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10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D147-2622-44A7-A945-A1534D6B534F}" type="datetime1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E45A6-233B-4A10-8524-8359A1D04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17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F235C-6634-467E-B681-D358974E5B60}" type="datetime1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D166-EA64-45C9-8F24-6649F343A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4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B2E679-9428-4888-928B-A12FB61DFD42}" type="datetime1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79708C-F4E7-4D4D-8AE6-EBAF418CE8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5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762500" cy="47625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648200" y="2743200"/>
            <a:ext cx="4495800" cy="3962400"/>
          </a:xfrm>
          <a:prstGeom prst="rect">
            <a:avLst/>
          </a:prstGeom>
          <a:solidFill>
            <a:srgbClr val="5DB0E3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Cyrl-RS" altLang="en-US" b="1" dirty="0">
                <a:solidFill>
                  <a:schemeClr val="bg1"/>
                </a:solidFill>
              </a:rPr>
              <a:t>Дан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планете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Земље</a:t>
            </a:r>
            <a:r>
              <a:rPr lang="en-US" altLang="en-US" b="1" dirty="0">
                <a:solidFill>
                  <a:schemeClr val="bg1"/>
                </a:solidFill>
              </a:rPr>
              <a:t>, </a:t>
            </a:r>
            <a:r>
              <a:rPr lang="sr-Cyrl-RS" altLang="en-US" b="1" dirty="0">
                <a:solidFill>
                  <a:schemeClr val="bg1"/>
                </a:solidFill>
              </a:rPr>
              <a:t>обиљележава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се 22. априла. </a:t>
            </a:r>
            <a:r>
              <a:rPr lang="en-US" altLang="en-US" b="1" dirty="0">
                <a:solidFill>
                  <a:schemeClr val="bg1"/>
                </a:solidFill>
              </a:rPr>
              <a:t>T</a:t>
            </a:r>
            <a:r>
              <a:rPr lang="sr-Cyrl-RS" altLang="en-US" b="1" dirty="0">
                <a:solidFill>
                  <a:schemeClr val="bg1"/>
                </a:solidFill>
              </a:rPr>
              <a:t>реба да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нас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подјсети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да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је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наша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животна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средина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угрожена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и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да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смо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за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то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ми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сами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криви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и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Cyrl-RS" altLang="en-US" b="1" dirty="0">
                <a:solidFill>
                  <a:schemeClr val="bg1"/>
                </a:solidFill>
              </a:rPr>
              <a:t>одговорни.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804195" y="6315552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420000">
            <a:off x="868454" y="2102899"/>
            <a:ext cx="3975935" cy="4172235"/>
          </a:xfrm>
          <a:prstGeom prst="rect">
            <a:avLst/>
          </a:prstGeom>
          <a:solidFill>
            <a:srgbClr val="5DB0E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b="1" dirty="0">
                <a:latin typeface="Comic Sans MS" pitchFamily="66" charset="0"/>
              </a:rPr>
              <a:t>Јесте ли знали?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Comic Sans MS" pitchFamily="66" charset="0"/>
              </a:rPr>
              <a:t>Рециклирање</a:t>
            </a:r>
            <a:r>
              <a:rPr lang="sr-Cyrl-RS" b="1" dirty="0">
                <a:latin typeface="Comic Sans MS" pitchFamily="66" charset="0"/>
              </a:rPr>
              <a:t>м</a:t>
            </a:r>
            <a:r>
              <a:rPr lang="en-US" b="1" dirty="0">
                <a:latin typeface="Comic Sans MS" pitchFamily="66" charset="0"/>
              </a:rPr>
              <a:t> 1 </a:t>
            </a:r>
            <a:r>
              <a:rPr lang="en-US" b="1" dirty="0" err="1">
                <a:latin typeface="Comic Sans MS" pitchFamily="66" charset="0"/>
              </a:rPr>
              <a:t>тоне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папира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спашава</a:t>
            </a:r>
            <a:r>
              <a:rPr lang="en-US" b="1" dirty="0">
                <a:latin typeface="Comic Sans MS" pitchFamily="66" charset="0"/>
              </a:rPr>
              <a:t> 17 </a:t>
            </a:r>
            <a:r>
              <a:rPr lang="en-US" b="1" dirty="0" err="1">
                <a:latin typeface="Comic Sans MS" pitchFamily="66" charset="0"/>
              </a:rPr>
              <a:t>стабала</a:t>
            </a:r>
            <a:r>
              <a:rPr lang="en-US" b="1" dirty="0">
                <a:latin typeface="Comic Sans MS" pitchFamily="66" charset="0"/>
              </a:rPr>
              <a:t>, 230 </a:t>
            </a:r>
            <a:r>
              <a:rPr lang="en-US" b="1" dirty="0" err="1">
                <a:latin typeface="Comic Sans MS" pitchFamily="66" charset="0"/>
              </a:rPr>
              <a:t>литара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нафте</a:t>
            </a:r>
            <a:r>
              <a:rPr lang="en-US" b="1" dirty="0">
                <a:latin typeface="Comic Sans MS" pitchFamily="66" charset="0"/>
              </a:rPr>
              <a:t> (</a:t>
            </a:r>
            <a:r>
              <a:rPr lang="en-US" b="1" dirty="0" err="1">
                <a:latin typeface="Comic Sans MS" pitchFamily="66" charset="0"/>
              </a:rPr>
              <a:t>довољно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да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се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аутом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пређе</a:t>
            </a:r>
            <a:endParaRPr lang="en-US" b="1" dirty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mic Sans MS" pitchFamily="66" charset="0"/>
              </a:rPr>
              <a:t> 2 570 </a:t>
            </a:r>
            <a:r>
              <a:rPr lang="en-US" b="1" dirty="0" err="1">
                <a:latin typeface="Comic Sans MS" pitchFamily="66" charset="0"/>
              </a:rPr>
              <a:t>км</a:t>
            </a:r>
            <a:r>
              <a:rPr lang="en-US" b="1" dirty="0">
                <a:latin typeface="Comic Sans MS" pitchFamily="66" charset="0"/>
              </a:rPr>
              <a:t>), 4,100 </a:t>
            </a:r>
            <a:r>
              <a:rPr lang="en-US" b="1" dirty="0" err="1">
                <a:latin typeface="Comic Sans MS" pitchFamily="66" charset="0"/>
              </a:rPr>
              <a:t>киловата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енергије</a:t>
            </a:r>
            <a:r>
              <a:rPr lang="en-US" b="1" dirty="0">
                <a:latin typeface="Comic Sans MS" pitchFamily="66" charset="0"/>
              </a:rPr>
              <a:t> (</a:t>
            </a:r>
            <a:r>
              <a:rPr lang="en-US" b="1" dirty="0" err="1">
                <a:latin typeface="Comic Sans MS" pitchFamily="66" charset="0"/>
              </a:rPr>
              <a:t>довољно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електричне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енергије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да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једно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домаћинство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троши</a:t>
            </a:r>
            <a:r>
              <a:rPr lang="en-US" b="1" dirty="0">
                <a:latin typeface="Comic Sans MS" pitchFamily="66" charset="0"/>
              </a:rPr>
              <a:t> 6 м</a:t>
            </a:r>
            <a:r>
              <a:rPr lang="sr-Cyrl-RS" b="1" dirty="0">
                <a:latin typeface="Comic Sans MS" pitchFamily="66" charset="0"/>
              </a:rPr>
              <a:t>ј</a:t>
            </a:r>
            <a:r>
              <a:rPr lang="en-US" b="1" dirty="0" err="1">
                <a:latin typeface="Comic Sans MS" pitchFamily="66" charset="0"/>
              </a:rPr>
              <a:t>есеци</a:t>
            </a:r>
            <a:r>
              <a:rPr lang="en-US" b="1" dirty="0">
                <a:latin typeface="Comic Sans MS" pitchFamily="66" charset="0"/>
              </a:rPr>
              <a:t>), 27 </a:t>
            </a:r>
            <a:r>
              <a:rPr lang="en-US" b="1" dirty="0" err="1">
                <a:latin typeface="Comic Sans MS" pitchFamily="66" charset="0"/>
              </a:rPr>
              <a:t>килограма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загађења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sr-Cyrl-RS" b="1" dirty="0">
                <a:latin typeface="Comic Sans MS" pitchFamily="66" charset="0"/>
              </a:rPr>
              <a:t>ваздуха, а смањује се и отпад</a:t>
            </a:r>
            <a:r>
              <a:rPr lang="en-US" b="1" dirty="0">
                <a:latin typeface="Comic Sans MS" pitchFamily="66" charset="0"/>
              </a:rPr>
              <a:t>.</a:t>
            </a:r>
            <a:r>
              <a:rPr lang="sr-Cyrl-RS" b="1" dirty="0">
                <a:latin typeface="Comic Sans MS" pitchFamily="66" charset="0"/>
              </a:rPr>
              <a:t> 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3" name="Picture 4" descr="http://us.123rf.com/400wm/400/400/clairev/clairev1003/clairev100300026/6579459-big-tree-with-blue-bird-in-nest--color-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80000">
            <a:off x="342961" y="342342"/>
            <a:ext cx="4387850" cy="15732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5400" b="1" dirty="0">
                <a:solidFill>
                  <a:srgbClr val="FFFF00"/>
                </a:solidFill>
                <a:latin typeface="Comic Sans MS" pitchFamily="66" charset="0"/>
              </a:rPr>
              <a:t>Занимљиво</a:t>
            </a:r>
            <a:endParaRPr lang="en-US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64456" y="4283075"/>
            <a:ext cx="2680855" cy="2438400"/>
          </a:xfrm>
          <a:prstGeom prst="rect">
            <a:avLst/>
          </a:prstGeom>
          <a:solidFill>
            <a:srgbClr val="617AE3"/>
          </a:solidFill>
          <a:ln>
            <a:solidFill>
              <a:srgbClr val="5DB0E3"/>
            </a:solidFill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endParaRPr lang="sr-Latn-RS" sz="2000" dirty="0">
              <a:latin typeface="Tahoma" pitchFamily="34" charset="0"/>
              <a:cs typeface="Tahoma" pitchFamily="34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sr-Cyrl-R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Tahoma" pitchFamily="34" charset="0"/>
              </a:rPr>
              <a:t>30 година је потребно да израсте ново дрво</a:t>
            </a:r>
            <a:endParaRPr lang="sr-Latn-R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egle, ulje, mle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15525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namirnice.ba/wordpress/wp-content/uploads/2014/04/staklene-teg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502025" cy="311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1360000">
            <a:off x="4015318" y="343808"/>
            <a:ext cx="4740275" cy="16827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4400" dirty="0">
                <a:solidFill>
                  <a:schemeClr val="bg1"/>
                </a:solidFill>
                <a:latin typeface="Comic Sans MS" pitchFamily="66" charset="0"/>
              </a:rPr>
              <a:t>Стакло</a:t>
            </a:r>
            <a:endParaRPr lang="en-US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rot="21000000">
            <a:off x="1725770" y="5069287"/>
            <a:ext cx="7405688" cy="1176337"/>
          </a:xfrm>
          <a:prstGeom prst="rect">
            <a:avLst/>
          </a:prstGeom>
          <a:solidFill>
            <a:srgbClr val="CDED5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4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Јесте ли знали</a:t>
            </a:r>
            <a:r>
              <a:rPr lang="sr-Cyrl-RS" sz="2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Стакло се може рециклирати неограничен број пута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sr-Cyrl-RS" sz="2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r-Cyrl-RS" sz="2000" b="1" dirty="0">
                <a:solidFill>
                  <a:srgbClr val="00B050"/>
                </a:solidFill>
                <a:latin typeface="Comic Sans MS" pitchFamily="66" charset="0"/>
              </a:rPr>
              <a:t>Вријеме  </a:t>
            </a:r>
            <a:r>
              <a:rPr lang="sr-Cyrl-RS" sz="2000" dirty="0">
                <a:solidFill>
                  <a:srgbClr val="00B050"/>
                </a:solidFill>
                <a:latin typeface="Comic Sans MS" pitchFamily="66" charset="0"/>
              </a:rPr>
              <a:t>растварања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</a:rPr>
              <a:t>стаклен</a:t>
            </a:r>
            <a:r>
              <a:rPr lang="sr-Cyrl-RS" sz="2000" b="1" dirty="0">
                <a:solidFill>
                  <a:srgbClr val="00B050"/>
                </a:solidFill>
                <a:latin typeface="Comic Sans MS" pitchFamily="66" charset="0"/>
              </a:rPr>
              <a:t>е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</a:rPr>
              <a:t>флаш</a:t>
            </a:r>
            <a:r>
              <a:rPr lang="sr-Cyrl-RS" sz="2000" b="1" dirty="0">
                <a:solidFill>
                  <a:srgbClr val="00B050"/>
                </a:solidFill>
                <a:latin typeface="Comic Sans MS" pitchFamily="66" charset="0"/>
              </a:rPr>
              <a:t>е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-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</a:rPr>
              <a:t>никада</a:t>
            </a:r>
            <a:r>
              <a:rPr lang="sr-Cyrl-RS" b="1" dirty="0">
                <a:solidFill>
                  <a:srgbClr val="00B050"/>
                </a:solidFill>
                <a:latin typeface="Comic Sans MS" pitchFamily="66" charset="0"/>
              </a:rPr>
              <a:t>.</a:t>
            </a:r>
            <a:endParaRPr lang="en-US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5656515" y="6418739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120000">
            <a:off x="2110455" y="683331"/>
            <a:ext cx="4419600" cy="107147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7200" b="1" dirty="0">
                <a:solidFill>
                  <a:srgbClr val="FFCCFF"/>
                </a:solidFill>
                <a:latin typeface="Comic Sans MS" pitchFamily="66" charset="0"/>
              </a:rPr>
              <a:t>Смањи</a:t>
            </a:r>
            <a:endParaRPr lang="en-US" sz="7200" b="1" dirty="0">
              <a:solidFill>
                <a:srgbClr val="FFCCFF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 rot="21480000">
            <a:off x="547591" y="4343905"/>
            <a:ext cx="8048817" cy="1752600"/>
          </a:xfrm>
          <a:prstGeom prst="rect">
            <a:avLst/>
          </a:prstGeom>
          <a:solidFill>
            <a:srgbClr val="C2FC5A"/>
          </a:solidFill>
          <a:ln>
            <a:solidFill>
              <a:srgbClr val="83B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Повратном амбалажом, количина отпада се смањује неколико десетина пута као и поновном употребом.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pic>
        <p:nvPicPr>
          <p:cNvPr id="1026" name="Picture 2" descr="https://preduzetnik.ba/public/photo/images/STAKLENA%20AMBALAZA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134"/>
            <a:ext cx="20574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atrgovac.com/usdocs/staklena-ambala%C5%BEa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85" y="1773196"/>
            <a:ext cx="3660775" cy="231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8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80000">
            <a:off x="952561" y="113743"/>
            <a:ext cx="4387850" cy="1573213"/>
          </a:xfrm>
          <a:prstGeom prst="rect">
            <a:avLst/>
          </a:prstGeom>
          <a:solidFill>
            <a:srgbClr val="83BC04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5400" b="1" dirty="0">
                <a:solidFill>
                  <a:srgbClr val="FFFF00"/>
                </a:solidFill>
                <a:latin typeface="Comic Sans MS" pitchFamily="66" charset="0"/>
              </a:rPr>
              <a:t>Употријеби поново</a:t>
            </a:r>
            <a:r>
              <a:rPr lang="en-US" sz="5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438400"/>
            <a:ext cx="541020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Празна стаклена амбалажа може послужити као сталак за оловке, као ваза, може послужити за зимницу.....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975617"/>
            <a:ext cx="12192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t0.gstatic.com/images?q=tbn:ANd9GcT6Iy9MpWoffC6VCKuh7GoSucg9MV_NyqY45HjVrlJ0iLBU977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30036"/>
            <a:ext cx="10668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54542"/>
            <a:ext cx="11620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srbinside.rs/wp-content/uploads/2013/10/otpad-future-368x1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74" y="304800"/>
            <a:ext cx="35052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_Cx-LmQlDN7Q/TESeLSsfWcI/AAAAAAAABdU/MdnyzVB1lFs/s400/P624027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581400"/>
            <a:ext cx="3486093" cy="261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10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80000">
            <a:off x="879430" y="509109"/>
            <a:ext cx="4940300" cy="17049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6000" b="1" dirty="0">
                <a:latin typeface="Comic Sans MS" pitchFamily="66" charset="0"/>
              </a:rPr>
              <a:t>Рециклирај</a:t>
            </a:r>
            <a:endParaRPr lang="en-US" sz="6000" b="1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113717" y="4267200"/>
            <a:ext cx="2649283" cy="1895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09" y="1219200"/>
            <a:ext cx="3243291" cy="275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2" y="746125"/>
            <a:ext cx="5318125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 rot="720000">
            <a:off x="341166" y="5198782"/>
            <a:ext cx="7199313" cy="1106488"/>
          </a:xfrm>
          <a:prstGeom prst="roundRect">
            <a:avLst/>
          </a:prstGeom>
          <a:solidFill>
            <a:srgbClr val="D4FB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>
                <a:solidFill>
                  <a:srgbClr val="002060"/>
                </a:solidFill>
                <a:latin typeface="Comic Sans MS" pitchFamily="66" charset="0"/>
              </a:rPr>
              <a:t>Рециклирајмо!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Стаклену амбалажу </a:t>
            </a:r>
            <a:r>
              <a:rPr lang="sr-Cyrl-RS" dirty="0">
                <a:solidFill>
                  <a:srgbClr val="002060"/>
                </a:solidFill>
                <a:latin typeface="Comic Sans MS" pitchFamily="66" charset="0"/>
              </a:rPr>
              <a:t>одлажимо у зелене контејнере. 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3" b="45362"/>
          <a:stretch/>
        </p:blipFill>
        <p:spPr>
          <a:xfrm>
            <a:off x="5638800" y="142875"/>
            <a:ext cx="3505200" cy="5161955"/>
          </a:xfrm>
          <a:prstGeom prst="rect">
            <a:avLst/>
          </a:prstGeom>
        </p:spPr>
      </p:pic>
      <p:sp>
        <p:nvSpPr>
          <p:cNvPr id="10" name="Footer Placeholder 1"/>
          <p:cNvSpPr txBox="1">
            <a:spLocks/>
          </p:cNvSpPr>
          <p:nvPr/>
        </p:nvSpPr>
        <p:spPr>
          <a:xfrm>
            <a:off x="1122615" y="6336189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80000">
            <a:off x="342961" y="342342"/>
            <a:ext cx="4387850" cy="15732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5400" b="1" dirty="0">
                <a:solidFill>
                  <a:srgbClr val="FFFF00"/>
                </a:solidFill>
                <a:latin typeface="Comic Sans MS" pitchFamily="66" charset="0"/>
              </a:rPr>
              <a:t>Занимљиво</a:t>
            </a:r>
            <a:endParaRPr lang="en-US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581400" y="1752600"/>
            <a:ext cx="5562601" cy="4648200"/>
          </a:xfrm>
          <a:prstGeom prst="rect">
            <a:avLst/>
          </a:prstGeom>
          <a:solidFill>
            <a:srgbClr val="83BC04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endParaRPr lang="sr-Latn-RS" sz="20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Употребљавајте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један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производ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више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пута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!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Стакло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може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да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се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рециклира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100%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и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да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се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неограничено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пута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изнова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користи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! 1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рециклирана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стаклена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флаша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сачува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толико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енергије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колико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је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потребно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компјутеру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да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ради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 25 </a:t>
            </a:r>
            <a:r>
              <a:rPr lang="sr-Cyrl-RS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минута</a:t>
            </a:r>
            <a:r>
              <a:rPr lang="vi-VN" sz="28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cs typeface="Tahoma" pitchFamily="34" charset="0"/>
              </a:rPr>
              <a:t>! </a:t>
            </a:r>
            <a:endParaRPr lang="sr-Latn-RS" sz="28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039518" y="640080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pic>
        <p:nvPicPr>
          <p:cNvPr id="6" name="Picture 8" descr="Tegle, ulje, mle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3" y="3230798"/>
            <a:ext cx="2004578" cy="24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vimeocdn.com/video/546556814_640x360.jpg?r=p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02"/>
          <a:stretch/>
        </p:blipFill>
        <p:spPr bwMode="auto">
          <a:xfrm>
            <a:off x="4191000" y="3505200"/>
            <a:ext cx="44989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ecernji.hr/media/cache/1b/a3/1ba372947245ae458743a2f8b0716014.jpg?id=17956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136999"/>
            <a:ext cx="4187825" cy="352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21371654">
            <a:off x="579855" y="579437"/>
            <a:ext cx="6032500" cy="16002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6600" b="1" dirty="0">
                <a:solidFill>
                  <a:srgbClr val="7030A0"/>
                </a:solidFill>
                <a:latin typeface="Comic Sans MS" pitchFamily="66" charset="0"/>
              </a:rPr>
              <a:t>Пластика</a:t>
            </a:r>
            <a:endParaRPr lang="en-US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1512" y="2490668"/>
            <a:ext cx="628808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RS" dirty="0">
                <a:solidFill>
                  <a:srgbClr val="00B050"/>
                </a:solidFill>
                <a:latin typeface="Comic Sans MS" pitchFamily="66" charset="0"/>
              </a:rPr>
              <a:t>Пластици  треба од 100-400  година да се раствори!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300000">
            <a:off x="4637950" y="2293122"/>
            <a:ext cx="3733800" cy="1676400"/>
          </a:xfrm>
          <a:prstGeom prst="roundRect">
            <a:avLst/>
          </a:prstGeom>
          <a:solidFill>
            <a:srgbClr val="F4DC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>
                <a:solidFill>
                  <a:srgbClr val="002060"/>
                </a:solidFill>
                <a:latin typeface="Comic Sans MS" pitchFamily="66" charset="0"/>
              </a:rPr>
              <a:t>Смањите отпад!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>
                <a:solidFill>
                  <a:srgbClr val="002060"/>
                </a:solidFill>
                <a:latin typeface="Comic Sans MS" pitchFamily="66" charset="0"/>
              </a:rPr>
              <a:t>Када идете у продавницу уместо најлон кеса понесите своју платнену торбу. Користити сокове из стаклене амбалаже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 rot="21120000">
            <a:off x="434054" y="911931"/>
            <a:ext cx="4419600" cy="107147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7200" b="1" dirty="0">
                <a:solidFill>
                  <a:srgbClr val="FFCCFF"/>
                </a:solidFill>
                <a:latin typeface="Comic Sans MS" pitchFamily="66" charset="0"/>
              </a:rPr>
              <a:t>Смањи</a:t>
            </a:r>
            <a:endParaRPr lang="en-US" sz="7200" b="1" dirty="0">
              <a:solidFill>
                <a:srgbClr val="FFCCFF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349623" y="11633733"/>
            <a:ext cx="662406" cy="146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pic>
        <p:nvPicPr>
          <p:cNvPr id="2050" name="Picture 2" descr="http://3.bp.blogspot.com/-qGlHADAMxGQ/UNyUvhsWKSI/AAAAAAAAAVw/g3_-7EtKolg/s1600/IMG_04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668712"/>
            <a:ext cx="2752726" cy="292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SnvbqRzPwoJMWLc9nCVpEaUToCZp-QfrW-OUCY-mUufh7Nw8u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59249"/>
            <a:ext cx="17907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371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57800" y="3989149"/>
            <a:ext cx="3581400" cy="1828800"/>
          </a:xfrm>
          <a:prstGeom prst="roundRect">
            <a:avLst/>
          </a:prstGeom>
          <a:solidFill>
            <a:srgbClr val="E2A5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>
                <a:solidFill>
                  <a:srgbClr val="FCFEA8"/>
                </a:solidFill>
                <a:latin typeface="Comic Sans MS" pitchFamily="66" charset="0"/>
              </a:rPr>
              <a:t>Искоришћена амбалажа се може поново употријебити, зависи само колико смо креативни, као украс, сталак за оловке, ваза...</a:t>
            </a:r>
            <a:endParaRPr lang="en-US" dirty="0">
              <a:solidFill>
                <a:srgbClr val="FCFEA8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www.citytime.hr/wp-content/uploads/2013/03/USKR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6" y="3028950"/>
            <a:ext cx="4019424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28575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80000">
            <a:off x="266761" y="322820"/>
            <a:ext cx="4387850" cy="1573213"/>
          </a:xfrm>
          <a:prstGeom prst="rect">
            <a:avLst/>
          </a:prstGeom>
          <a:solidFill>
            <a:srgbClr val="83BC04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5400" b="1" dirty="0">
                <a:solidFill>
                  <a:srgbClr val="FFFF00"/>
                </a:solidFill>
                <a:latin typeface="Comic Sans MS" pitchFamily="66" charset="0"/>
              </a:rPr>
              <a:t>Употријеби поново</a:t>
            </a:r>
            <a:r>
              <a:rPr lang="en-US" sz="5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9521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80000">
            <a:off x="1084262" y="509109"/>
            <a:ext cx="4940300" cy="17049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6000" b="1" dirty="0">
                <a:latin typeface="Comic Sans MS" pitchFamily="66" charset="0"/>
              </a:rPr>
              <a:t>Рециклирај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https://uciteljicaivanavanja.wordpress.com/</a:t>
            </a:r>
          </a:p>
        </p:txBody>
      </p:sp>
      <p:pic>
        <p:nvPicPr>
          <p:cNvPr id="3074" name="Picture 2" descr="https://encrypted-tbn1.gstatic.com/images?q=tbn:ANd9GcQvdskV_6dqucaUXHkUbyt4MR_oOUG913nv8NYjjqhm4Fv-p_w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3886200" cy="405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eciklazabrej.weebly.com/uploads/4/3/9/6/4396143/18922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9424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 rot="720000">
            <a:off x="355746" y="5200929"/>
            <a:ext cx="7199313" cy="110648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>
                <a:solidFill>
                  <a:srgbClr val="002060"/>
                </a:solidFill>
                <a:latin typeface="Comic Sans MS" pitchFamily="66" charset="0"/>
              </a:rPr>
              <a:t>Рециклирајмо!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Пластику </a:t>
            </a:r>
            <a:r>
              <a:rPr lang="sr-Cyrl-RS" dirty="0">
                <a:solidFill>
                  <a:srgbClr val="002060"/>
                </a:solidFill>
                <a:latin typeface="Comic Sans MS" pitchFamily="66" charset="0"/>
              </a:rPr>
              <a:t>одлажимо у жуте контејнере. 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8854" t="27174" r="27257" b="33301"/>
          <a:stretch/>
        </p:blipFill>
        <p:spPr>
          <a:xfrm>
            <a:off x="5715000" y="1295400"/>
            <a:ext cx="2743200" cy="4038600"/>
          </a:xfrm>
          <a:prstGeom prst="rect">
            <a:avLst/>
          </a:prstGeom>
        </p:spPr>
      </p:pic>
      <p:sp>
        <p:nvSpPr>
          <p:cNvPr id="9" name="Footer Placeholder 1"/>
          <p:cNvSpPr txBox="1">
            <a:spLocks/>
          </p:cNvSpPr>
          <p:nvPr/>
        </p:nvSpPr>
        <p:spPr>
          <a:xfrm>
            <a:off x="1174335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86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85800"/>
            <a:ext cx="8077200" cy="33637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Отпад се уствари налази свуда око нас… Ако би се потпуно немарно понашали и искоришћене ствари бацали гдје стигнемо, умјесто да га одлажемо у канте за смеће, вјероватно би убрзо око себе имали права брда отпада…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то сигурно не желимо…Е, управо зато драги другари морамо пуно пажње посветити начину на који ћемо одлагати све оне ствари које морају завршити у смећу.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Није битно гдје се налазимо, у школи, кући, у парку, увијек морамо мислити како да нашу планету заштитимо од отпада…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Отпад остаје на земљи он се не раствара  брзо већ му је потребно много година .За то вријеме он смјета биљкама и животињама.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49541"/>
            <a:ext cx="8686800" cy="230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5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80000">
            <a:off x="342961" y="342342"/>
            <a:ext cx="4387850" cy="15732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5400" b="1" dirty="0">
                <a:solidFill>
                  <a:srgbClr val="FFFF00"/>
                </a:solidFill>
                <a:latin typeface="Comic Sans MS" pitchFamily="66" charset="0"/>
              </a:rPr>
              <a:t>Занимљиво</a:t>
            </a:r>
            <a:endParaRPr lang="en-US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loud Callout 2"/>
          <p:cNvSpPr/>
          <p:nvPr/>
        </p:nvSpPr>
        <p:spPr>
          <a:xfrm rot="21240000">
            <a:off x="3878009" y="1191101"/>
            <a:ext cx="5410200" cy="2895600"/>
          </a:xfrm>
          <a:prstGeom prst="cloudCallout">
            <a:avLst>
              <a:gd name="adj1" fmla="val -23397"/>
              <a:gd name="adj2" fmla="val 78704"/>
            </a:avLst>
          </a:prstGeom>
          <a:solidFill>
            <a:srgbClr val="FBE4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>
                <a:solidFill>
                  <a:srgbClr val="00B050"/>
                </a:solidFill>
                <a:latin typeface="Comic Sans MS" pitchFamily="66" charset="0"/>
              </a:rPr>
              <a:t>             Јесте ли знали?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>
                <a:solidFill>
                  <a:srgbClr val="00B050"/>
                </a:solidFill>
                <a:latin typeface="Comic Sans MS" pitchFamily="66" charset="0"/>
              </a:rPr>
              <a:t>Рецилажом пет боца од 2 литра добије се довољно пластичног материјала за производњу једне скијашке јакне. 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pic>
        <p:nvPicPr>
          <p:cNvPr id="4098" name="Picture 2" descr="http://ekologija.ba/userfiles/image/no_o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248501"/>
            <a:ext cx="4157779" cy="249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4317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763994">
            <a:off x="2985937" y="888954"/>
            <a:ext cx="5687637" cy="1322388"/>
          </a:xfrm>
          <a:prstGeom prst="roundRect">
            <a:avLst/>
          </a:prstGeom>
          <a:solidFill>
            <a:srgbClr val="FF0000"/>
          </a:solidFill>
          <a:ln>
            <a:solidFill>
              <a:srgbClr val="CDE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66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Алуминијум</a:t>
            </a:r>
            <a:endParaRPr lang="en-US" sz="6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pic>
        <p:nvPicPr>
          <p:cNvPr id="5124" name="Picture 4" descr="http://www.ereciklaza.com/wp-content/uploads/2015/01/aluminijum-recikla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2676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nadlanu.com/upload/thumbs/images/articles/2013/11/15/limenke_1384523007_670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67" y="3487459"/>
            <a:ext cx="3062783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90600" y="3429000"/>
            <a:ext cx="701040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omic Sans MS" pitchFamily="66" charset="0"/>
              </a:rPr>
              <a:t>Вријеме растварања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Cyrl-RS" dirty="0">
                <a:solidFill>
                  <a:schemeClr val="bg1"/>
                </a:solidFill>
                <a:latin typeface="Comic Sans MS" pitchFamily="66" charset="0"/>
              </a:rPr>
              <a:t>алиминијума 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до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500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година</a:t>
            </a: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2126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120000">
            <a:off x="2110455" y="683331"/>
            <a:ext cx="4419600" cy="107147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7200" b="1" dirty="0">
                <a:solidFill>
                  <a:srgbClr val="FFCCFF"/>
                </a:solidFill>
                <a:latin typeface="Comic Sans MS" pitchFamily="66" charset="0"/>
              </a:rPr>
              <a:t>Смањи</a:t>
            </a:r>
            <a:endParaRPr lang="en-US" sz="7200" b="1" dirty="0">
              <a:solidFill>
                <a:srgbClr val="FFCCFF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 rot="21060000">
            <a:off x="501860" y="2403017"/>
            <a:ext cx="4572000" cy="1905000"/>
          </a:xfrm>
          <a:prstGeom prst="rect">
            <a:avLst/>
          </a:prstGeom>
          <a:solidFill>
            <a:srgbClr val="E12F4D"/>
          </a:solidFill>
          <a:ln>
            <a:solidFill>
              <a:srgbClr val="CDE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Смањите отпад!</a:t>
            </a:r>
          </a:p>
          <a:p>
            <a:pPr algn="ctr">
              <a:defRPr/>
            </a:pPr>
            <a:r>
              <a:rPr lang="sr-Cyrl-RS" b="1" dirty="0">
                <a:solidFill>
                  <a:schemeClr val="bg1"/>
                </a:solidFill>
                <a:latin typeface="Comic Sans MS" pitchFamily="66" charset="0"/>
              </a:rPr>
              <a:t>За исту запремину пића, при изради алуминијумске конзерве, потроши се  20 пута више енергије него при изради повратне флаше од стакла. Предност треба дати стакленој амбалажи!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pic>
        <p:nvPicPr>
          <p:cNvPr id="6146" name="Picture 2" descr="http://www.pizzabelvedere.com/images/stories/virtuemart/product/573154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59584"/>
            <a:ext cx="38100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791200" y="3429000"/>
            <a:ext cx="3352800" cy="31099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486400" y="3124200"/>
            <a:ext cx="3200400" cy="2590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7968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80000">
            <a:off x="647760" y="418543"/>
            <a:ext cx="4387850" cy="1573213"/>
          </a:xfrm>
          <a:prstGeom prst="rect">
            <a:avLst/>
          </a:prstGeom>
          <a:solidFill>
            <a:srgbClr val="83BC04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5400" b="1" dirty="0">
                <a:solidFill>
                  <a:srgbClr val="FFFF00"/>
                </a:solidFill>
                <a:latin typeface="Comic Sans MS" pitchFamily="66" charset="0"/>
              </a:rPr>
              <a:t>Употријеби поново</a:t>
            </a:r>
            <a:r>
              <a:rPr lang="en-US" sz="5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 rot="21420000">
            <a:off x="420420" y="2912021"/>
            <a:ext cx="3581400" cy="1600200"/>
          </a:xfrm>
          <a:prstGeom prst="rect">
            <a:avLst/>
          </a:prstGeom>
          <a:solidFill>
            <a:srgbClr val="FF0000"/>
          </a:solidFill>
          <a:ln>
            <a:solidFill>
              <a:srgbClr val="CDE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Како још употребити?</a:t>
            </a:r>
          </a:p>
          <a:p>
            <a:pPr algn="ctr">
              <a:defRPr/>
            </a:pPr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Искористити конзерву за сталак за оловке, вазу, направити свећњак, игеачку....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pic>
        <p:nvPicPr>
          <p:cNvPr id="7170" name="Picture 2" descr="http://opusteno.rs/slike/2012/10/ukrasi-napravljeni-od-limenki-16077/ukrasi-od-limenke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55" y="2038330"/>
            <a:ext cx="3698875" cy="27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opusteno.rs/slike/2012/10/ukrasi-napravljeni-od-limenki-16077/ukrasi-od-limenke-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2" y="4455319"/>
            <a:ext cx="3241675" cy="243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os-veliko-trojstvo.skole.hr/upload/os-veliko-trojstvo/images/newsimg/297/Image/limen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80" y="746114"/>
            <a:ext cx="3470275" cy="260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63181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80000">
            <a:off x="498430" y="432909"/>
            <a:ext cx="4940300" cy="17049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6000" b="1" dirty="0">
                <a:latin typeface="Comic Sans MS" pitchFamily="66" charset="0"/>
              </a:rPr>
              <a:t>Рециклирај</a:t>
            </a:r>
            <a:endParaRPr lang="en-US" sz="6000" b="1" dirty="0">
              <a:latin typeface="Comic Sans MS" pitchFamily="66" charset="0"/>
            </a:endParaRPr>
          </a:p>
        </p:txBody>
      </p:sp>
      <p:pic>
        <p:nvPicPr>
          <p:cNvPr id="1026" name="Picture 2" descr="http://www.bizlider.org/vesti/reciklaza_270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6" y="1905000"/>
            <a:ext cx="4668679" cy="365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pic>
        <p:nvPicPr>
          <p:cNvPr id="8194" name="Picture 2" descr="http://www.glassrbije.org/kultura/sites/default/files/styles/large/public/field/slike/konzerve.jpg?itok=_qQqiFv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24" y="2928457"/>
            <a:ext cx="3333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1080000">
            <a:off x="2634456" y="5340865"/>
            <a:ext cx="4724400" cy="1524000"/>
          </a:xfrm>
          <a:prstGeom prst="rect">
            <a:avLst/>
          </a:prstGeom>
          <a:solidFill>
            <a:srgbClr val="F56657"/>
          </a:solidFill>
          <a:ln>
            <a:solidFill>
              <a:srgbClr val="CDE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Cyrl-RS" dirty="0">
              <a:latin typeface="Comic Sans MS" pitchFamily="66" charset="0"/>
            </a:endParaRPr>
          </a:p>
          <a:p>
            <a:pPr algn="ctr">
              <a:defRPr/>
            </a:pPr>
            <a:endParaRPr lang="sr-Cyrl-RS" dirty="0">
              <a:latin typeface="Comic Sans MS" pitchFamily="66" charset="0"/>
            </a:endParaRPr>
          </a:p>
          <a:p>
            <a:pPr algn="ctr">
              <a:defRPr/>
            </a:pPr>
            <a:endParaRPr lang="sr-Cyrl-RS" dirty="0">
              <a:latin typeface="Comic Sans MS" pitchFamily="66" charset="0"/>
            </a:endParaRPr>
          </a:p>
          <a:p>
            <a:pPr algn="ctr">
              <a:defRPr/>
            </a:pPr>
            <a:r>
              <a:rPr lang="sr-Cyrl-R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Рециклирајмо!</a:t>
            </a:r>
          </a:p>
          <a:p>
            <a:pPr algn="ctr">
              <a:defRPr/>
            </a:pPr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Однесимо употребљене конзерве до црвеног контејнера за метал.</a:t>
            </a:r>
          </a:p>
          <a:p>
            <a:pPr algn="ctr">
              <a:defRPr/>
            </a:pPr>
            <a:r>
              <a:rPr lang="sr-Cyrl-RS" sz="6600" dirty="0">
                <a:latin typeface="Lovely Grace BG" pitchFamily="50" charset="0"/>
              </a:rPr>
              <a:t> </a:t>
            </a:r>
            <a:endParaRPr lang="en-US" sz="6600" dirty="0">
              <a:latin typeface="Lovely Grace BG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1" t="1" r="49169" b="44202"/>
          <a:stretch/>
        </p:blipFill>
        <p:spPr>
          <a:xfrm>
            <a:off x="6418174" y="1347308"/>
            <a:ext cx="22860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7775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80000">
            <a:off x="342960" y="256617"/>
            <a:ext cx="4387850" cy="15732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5400" b="1" dirty="0">
                <a:solidFill>
                  <a:srgbClr val="FFFF00"/>
                </a:solidFill>
                <a:latin typeface="Comic Sans MS" pitchFamily="66" charset="0"/>
              </a:rPr>
              <a:t>Занимљиво</a:t>
            </a:r>
            <a:endParaRPr lang="en-US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 rot="21240000">
            <a:off x="424973" y="4371675"/>
            <a:ext cx="4737100" cy="1909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DE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Јесте ли знали?</a:t>
            </a:r>
          </a:p>
          <a:p>
            <a:pPr algn="ctr">
              <a:defRPr/>
            </a:pP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Рециклажом 1 конзерве од алуминијума, уштеди се енергије довољне за рад 3 сата рачунара или за рад 2 сата телевизора.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7204" t="38651" r="11392" b="14544"/>
          <a:stretch/>
        </p:blipFill>
        <p:spPr>
          <a:xfrm>
            <a:off x="3369788" y="1818761"/>
            <a:ext cx="5871411" cy="24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80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120000">
            <a:off x="2063107" y="294171"/>
            <a:ext cx="4343400" cy="165893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6600" b="1" dirty="0">
                <a:latin typeface="Comic Sans MS" pitchFamily="66" charset="0"/>
              </a:rPr>
              <a:t>Опасни отпад</a:t>
            </a:r>
            <a:endParaRPr lang="en-US" sz="6600" b="1" dirty="0"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5208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390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813" y="5851525"/>
            <a:ext cx="8281987" cy="1011238"/>
          </a:xfrm>
          <a:prstGeom prst="rect">
            <a:avLst/>
          </a:prstGeom>
          <a:solidFill>
            <a:schemeClr val="bg1"/>
          </a:solidFill>
          <a:ln>
            <a:solidFill>
              <a:srgbClr val="F51A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_RotisSansSerif__"/>
              </a:rPr>
              <a:t>Старе л</a:t>
            </a:r>
            <a:r>
              <a:rPr lang="sr-Cyrl-RS" altLang="en-US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_RotisSansSerif__"/>
              </a:rPr>
              <a:t>иј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_RotisSansSerif__"/>
              </a:rPr>
              <a:t>екове и л</a:t>
            </a:r>
            <a:r>
              <a:rPr lang="sr-Cyrl-RS" altLang="en-US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_RotisSansSerif__"/>
              </a:rPr>
              <a:t>иј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_RotisSansSerif__"/>
              </a:rPr>
              <a:t>екове које више не користите однесите </a:t>
            </a:r>
            <a:r>
              <a:rPr lang="sr-Cyrl-RS" altLang="en-US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_RotisSansSerif__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_RotisSansSerif__"/>
              </a:rPr>
              <a:t>у</a:t>
            </a:r>
            <a:r>
              <a:rPr lang="sr-Cyrl-RS" altLang="en-US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_RotisSansSerif__"/>
              </a:rPr>
              <a:t> апотеке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_RotisSansSerif__"/>
              </a:rPr>
              <a:t>.</a:t>
            </a:r>
            <a:endParaRPr lang="en-US" altLang="en-US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sr-Cyrl-RS" altLang="en-US">
                <a:solidFill>
                  <a:srgbClr val="FF0000"/>
                </a:solidFill>
                <a:latin typeface="Comic Sans MS" panose="030F0702030302020204" pitchFamily="66" charset="0"/>
              </a:rPr>
              <a:t>Оне 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су их ду</a:t>
            </a:r>
            <a:r>
              <a:rPr lang="sr-Cyrl-RS" altLang="en-US">
                <a:solidFill>
                  <a:srgbClr val="FF0000"/>
                </a:solidFill>
                <a:latin typeface="Comic Sans MS" panose="030F0702030302020204" pitchFamily="66" charset="0"/>
              </a:rPr>
              <a:t>ж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не преузети.</a:t>
            </a: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8194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rot="667814">
            <a:off x="428625" y="4027488"/>
            <a:ext cx="86868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51A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Батерије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одложите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у (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на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улазима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неких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трговина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и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трговачких</a:t>
            </a:r>
            <a:endParaRPr lang="en-US" dirty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_RotisSansSerif__"/>
            </a:endParaRPr>
          </a:p>
          <a:p>
            <a:pPr eaLnBrk="0" hangingPunct="0">
              <a:defRPr/>
            </a:pP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центара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)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или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контактирајте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фирме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овлашћене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за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скупљање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отпадних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батерија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и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акумулатора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Користите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батерије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које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се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могу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више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пута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поново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пунити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 rot="21099528">
            <a:off x="2032000" y="1711325"/>
            <a:ext cx="70866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51A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Опасни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отпад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sr-Cyrl-R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ч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ини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мали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д</a:t>
            </a:r>
            <a:r>
              <a:rPr lang="sr-Cyrl-R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и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о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укупне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масе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отпада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али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представља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велику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пр</a:t>
            </a:r>
            <a:r>
              <a:rPr lang="sr-Cyrl-R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иј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етњ</a:t>
            </a:r>
            <a:r>
              <a:rPr lang="sr-Cyrl-R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у о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коли</a:t>
            </a:r>
            <a:r>
              <a:rPr lang="sr-Cyrl-R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ни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и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људском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здрављу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!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978525" cy="15462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4400" dirty="0">
                <a:latin typeface="Comic Sans MS" pitchFamily="66" charset="0"/>
              </a:rPr>
              <a:t>Електронска опрема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4419600" cy="1828800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b="1" dirty="0">
                <a:solidFill>
                  <a:srgbClr val="FF3300"/>
                </a:solidFill>
                <a:latin typeface="Comic Sans MS" pitchFamily="66" charset="0"/>
              </a:rPr>
              <a:t>Јесте ли знали?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>
                <a:solidFill>
                  <a:srgbClr val="FF3300"/>
                </a:solidFill>
                <a:latin typeface="Comic Sans MS" pitchFamily="66" charset="0"/>
              </a:rPr>
              <a:t>Електронска опрема садржи тешке метале и остале опасне материје те са њима треба опрезно поступати. Електронски отпад  је најбрже растућа  врста отпад</a:t>
            </a:r>
            <a:r>
              <a:rPr lang="en-US" dirty="0">
                <a:solidFill>
                  <a:srgbClr val="FF3300"/>
                </a:solidFill>
                <a:latin typeface="Comic Sans MS" pitchFamily="66" charset="0"/>
              </a:rPr>
              <a:t>a</a:t>
            </a:r>
            <a:r>
              <a:rPr lang="sr-Cyrl-RS" dirty="0">
                <a:solidFill>
                  <a:srgbClr val="FF3300"/>
                </a:solidFill>
                <a:latin typeface="Comic Sans MS" pitchFamily="66" charset="0"/>
              </a:rPr>
              <a:t> на свету.</a:t>
            </a:r>
            <a:endParaRPr lang="en-US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1219200"/>
            <a:ext cx="4495800" cy="1676400"/>
          </a:xfrm>
          <a:prstGeom prst="rect">
            <a:avLst/>
          </a:prstGeom>
          <a:solidFill>
            <a:srgbClr val="F51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400" b="1" dirty="0">
                <a:latin typeface="Comic Sans MS" pitchFamily="66" charset="0"/>
              </a:rPr>
              <a:t>Смањите отпад!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>
                <a:latin typeface="Comic Sans MS" pitchFamily="66" charset="0"/>
              </a:rPr>
              <a:t>Рачунаре, телефоне и осталу електронску опрему набављати само кад је потребно. Не пратити трендове,  већ своје потребе</a:t>
            </a:r>
            <a:r>
              <a:rPr lang="sr-Cyrl-RS" dirty="0"/>
              <a:t>!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05400" y="2895600"/>
            <a:ext cx="3810000" cy="1905000"/>
          </a:xfrm>
          <a:prstGeom prst="rect">
            <a:avLst/>
          </a:prstGeom>
          <a:solidFill>
            <a:schemeClr val="bg1"/>
          </a:solidFill>
          <a:ln>
            <a:solidFill>
              <a:srgbClr val="F51A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200" b="1" dirty="0">
                <a:solidFill>
                  <a:srgbClr val="FF3300"/>
                </a:solidFill>
                <a:latin typeface="Comic Sans MS" pitchFamily="66" charset="0"/>
              </a:rPr>
              <a:t>Рециклирајте!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>
                <a:solidFill>
                  <a:srgbClr val="FF3300"/>
                </a:solidFill>
                <a:latin typeface="Comic Sans MS" pitchFamily="66" charset="0"/>
              </a:rPr>
              <a:t>Контактирајте овлашћеног сакупљача електронског отпада!</a:t>
            </a:r>
            <a:endParaRPr lang="en-US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43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8165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4848225"/>
            <a:ext cx="16668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200" y="3429000"/>
            <a:ext cx="4267200" cy="1905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>
                <a:latin typeface="Comic Sans MS" pitchFamily="66" charset="0"/>
              </a:rPr>
              <a:t>Како поново употребити?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>
                <a:latin typeface="Comic Sans MS" pitchFamily="66" charset="0"/>
              </a:rPr>
              <a:t>Донирати школама или другим организацијама  ако вам та опрема више није потребна, или поклонити еколошким удружењима која ће  њиховом продајом финансирати заштиту околине.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Action Button: Home 11">
            <a:hlinkClick r:id="rId6" action="ppaction://hlinksldjump" highlightClick="1"/>
          </p:cNvPr>
          <p:cNvSpPr/>
          <p:nvPr/>
        </p:nvSpPr>
        <p:spPr>
          <a:xfrm>
            <a:off x="6781800" y="6248400"/>
            <a:ext cx="6858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 rot="21186148">
            <a:off x="-398463" y="-128588"/>
            <a:ext cx="5543551" cy="130175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6600" dirty="0">
                <a:latin typeface="Comic Sans MS" pitchFamily="66" charset="0"/>
              </a:rPr>
              <a:t>Биоотпад</a:t>
            </a:r>
            <a:endParaRPr lang="en-US" sz="6600" dirty="0">
              <a:latin typeface="Comic Sans MS" pitchFamily="66" charset="0"/>
            </a:endParaRPr>
          </a:p>
        </p:txBody>
      </p:sp>
      <p:pic>
        <p:nvPicPr>
          <p:cNvPr id="10243" name="Picture 2" descr="http://t2.gstatic.com/images?q=tbn:ANd9GcRPZ_tv5RS3dn8bz785teS3_94LPVFHh_y1FMJRwpJctDINaJ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10246" name="Picture 6" descr="http://t2.gstatic.com/images?q=tbn:ANd9GcR5ZUq_CeElU-cgiVcvcf2mN2ve-6UxcqJOYK9p41mMrwIRVIKp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21050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90800" y="914400"/>
            <a:ext cx="6810375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R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Биоотпад је кухињски отпад - остаци од хране и вртни, зелени отпад.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За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биоотпад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је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најбоље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да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се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биолошки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прераðује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на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м</a:t>
            </a:r>
            <a:r>
              <a:rPr lang="sr-Cyrl-R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ј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есту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настанка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. </a:t>
            </a:r>
            <a:r>
              <a:rPr lang="sr-Cyrl-R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Време разградње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хра</a:t>
            </a:r>
            <a:r>
              <a:rPr lang="sr-Cyrl-R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не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цв</a:t>
            </a:r>
            <a:r>
              <a:rPr lang="sr-Cyrl-R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иј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ећ</a:t>
            </a:r>
            <a:r>
              <a:rPr lang="sr-Cyrl-R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а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и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сви</a:t>
            </a:r>
            <a:r>
              <a:rPr lang="sr-Cyrl-R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х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органски</a:t>
            </a:r>
            <a:r>
              <a:rPr lang="sr-Cyrl-R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х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производ</a:t>
            </a:r>
            <a:r>
              <a:rPr lang="sr-Cyrl-R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а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-1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до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2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недеље</a:t>
            </a:r>
            <a:r>
              <a:rPr lang="sr-Cyrl-R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7714102" cy="42262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57400" y="4200525"/>
            <a:ext cx="5867400" cy="1752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5400" dirty="0"/>
              <a:t>КВИЗ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1977814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524000"/>
            <a:ext cx="10668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00">
            <a:off x="6286500" y="117475"/>
            <a:ext cx="18129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kucnemajstorije.com/Majstorije/14%20emisija/e%20001%20To%20su%20nekad%20bile%20fla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7" y="2233374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t0.gstatic.com/images?q=tbn:ANd9GcR1S_UXVDg1JAlfjFiYPcTb7tE7JbszpiVnD1KMtSd1A5cJa9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000">
            <a:off x="6197600" y="4699000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 rot="180000">
            <a:off x="1084263" y="4929188"/>
            <a:ext cx="4940300" cy="17049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6000" b="1" dirty="0">
                <a:latin typeface="Comic Sans MS" pitchFamily="66" charset="0"/>
              </a:rPr>
              <a:t>Рециклирај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80000">
            <a:off x="1104962" y="2428532"/>
            <a:ext cx="4387850" cy="157321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5400" b="1" dirty="0">
                <a:solidFill>
                  <a:srgbClr val="FFFF00"/>
                </a:solidFill>
                <a:latin typeface="Comic Sans MS" pitchFamily="66" charset="0"/>
              </a:rPr>
              <a:t>Употријеби поново</a:t>
            </a:r>
            <a:r>
              <a:rPr lang="en-US" sz="5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 rot="21120000">
            <a:off x="2110455" y="683331"/>
            <a:ext cx="4419600" cy="107147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7200" b="1" dirty="0">
                <a:solidFill>
                  <a:srgbClr val="FFCCFF"/>
                </a:solidFill>
                <a:latin typeface="Comic Sans MS" pitchFamily="66" charset="0"/>
              </a:rPr>
              <a:t>Смањи</a:t>
            </a:r>
            <a:endParaRPr lang="en-US" sz="7200" b="1" dirty="0">
              <a:solidFill>
                <a:srgbClr val="FFCCFF"/>
              </a:solidFill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58910" cy="4059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/>
              <a:t>https://uciteljicaivanavanja.wordpress.com/</a:t>
            </a:r>
          </a:p>
        </p:txBody>
      </p:sp>
    </p:spTree>
    <p:extLst>
      <p:ext uri="{BB962C8B-B14F-4D97-AF65-F5344CB8AC3E}">
        <p14:creationId xmlns:p14="http://schemas.microsoft.com/office/powerpoint/2010/main" val="181145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0673" y="2514600"/>
            <a:ext cx="4603376" cy="2308324"/>
          </a:xfrm>
          <a:prstGeom prst="rect">
            <a:avLst/>
          </a:prstGeom>
          <a:solidFill>
            <a:srgbClr val="5DB0E3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b="1" dirty="0"/>
              <a:t>1. Зашто се обиљежава Дан планете земље </a:t>
            </a:r>
          </a:p>
          <a:p>
            <a:endParaRPr lang="sr-Cyrl-RS" b="1" dirty="0"/>
          </a:p>
          <a:p>
            <a:pPr marL="342900" indent="-342900">
              <a:buAutoNum type="arabicPeriod"/>
            </a:pPr>
            <a:r>
              <a:rPr lang="sr-Cyrl-RS" b="1" dirty="0">
                <a:hlinkClick r:id="rId2" action="ppaction://hlinksldjump"/>
              </a:rPr>
              <a:t>Да се подјсетимо </a:t>
            </a:r>
            <a:r>
              <a:rPr lang="en-US" b="1" dirty="0">
                <a:hlinkClick r:id="rId2" action="ppaction://hlinksldjump"/>
              </a:rPr>
              <a:t> </a:t>
            </a:r>
            <a:r>
              <a:rPr lang="sr-Cyrl-RS" b="1" dirty="0">
                <a:hlinkClick r:id="rId2" action="ppaction://hlinksldjump"/>
              </a:rPr>
              <a:t>да</a:t>
            </a:r>
            <a:r>
              <a:rPr lang="en-US" b="1" dirty="0">
                <a:hlinkClick r:id="rId2" action="ppaction://hlinksldjump"/>
              </a:rPr>
              <a:t> </a:t>
            </a:r>
            <a:r>
              <a:rPr lang="sr-Cyrl-RS" b="1" dirty="0">
                <a:hlinkClick r:id="rId2" action="ppaction://hlinksldjump"/>
              </a:rPr>
              <a:t>је</a:t>
            </a:r>
            <a:r>
              <a:rPr lang="en-US" b="1" dirty="0">
                <a:hlinkClick r:id="rId2" action="ppaction://hlinksldjump"/>
              </a:rPr>
              <a:t> </a:t>
            </a:r>
            <a:r>
              <a:rPr lang="sr-Cyrl-RS" b="1" dirty="0">
                <a:hlinkClick r:id="rId2" action="ppaction://hlinksldjump"/>
              </a:rPr>
              <a:t>наша</a:t>
            </a:r>
          </a:p>
          <a:p>
            <a:r>
              <a:rPr lang="en-US" b="1" dirty="0">
                <a:hlinkClick r:id="rId2" action="ppaction://hlinksldjump"/>
              </a:rPr>
              <a:t> </a:t>
            </a:r>
            <a:r>
              <a:rPr lang="sr-Cyrl-RS" b="1" dirty="0">
                <a:hlinkClick r:id="rId2" action="ppaction://hlinksldjump"/>
              </a:rPr>
              <a:t>планета угрожена</a:t>
            </a:r>
            <a:endParaRPr lang="sr-Cyrl-RS" b="1" dirty="0"/>
          </a:p>
          <a:p>
            <a:r>
              <a:rPr lang="sr-Cyrl-RS" b="1" dirty="0"/>
              <a:t>2.   </a:t>
            </a:r>
            <a:r>
              <a:rPr lang="sr-Cyrl-RS" b="1" dirty="0">
                <a:hlinkClick r:id="rId3" action="ppaction://hlinksldjump"/>
              </a:rPr>
              <a:t>Тог дана јој је рођендан</a:t>
            </a:r>
            <a:endParaRPr lang="sr-Cyrl-RS" b="1" dirty="0"/>
          </a:p>
          <a:p>
            <a:pPr marL="342900" indent="-342900">
              <a:buAutoNum type="arabicPeriod"/>
            </a:pPr>
            <a:endParaRPr lang="sr-Cyrl-RS" b="1" dirty="0"/>
          </a:p>
          <a:p>
            <a:r>
              <a:rPr lang="hr-HR" b="1" dirty="0"/>
              <a:t> </a:t>
            </a:r>
            <a:endParaRPr lang="sr-Cyrl-RS" dirty="0"/>
          </a:p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52400"/>
            <a:ext cx="4114800" cy="62889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БРАВО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Настави даље</a:t>
            </a:r>
            <a:endParaRPr lang="en-US" dirty="0"/>
          </a:p>
        </p:txBody>
      </p:sp>
      <p:pic>
        <p:nvPicPr>
          <p:cNvPr id="2050" name="Picture 2" descr="http://www.economy.rs/slike/vesti/1346170102zivot-smaj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Није тачно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Покушај поново</a:t>
            </a:r>
            <a:endParaRPr lang="en-US" dirty="0"/>
          </a:p>
        </p:txBody>
      </p:sp>
      <p:pic>
        <p:nvPicPr>
          <p:cNvPr id="3076" name="Picture 4" descr="http://www.blogger.ba/slike/130028.2358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5" y="764704"/>
            <a:ext cx="17907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7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0673" y="2514600"/>
            <a:ext cx="4700967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b="1" dirty="0"/>
              <a:t>2. Да бисмо штедјели папир п</a:t>
            </a:r>
            <a:r>
              <a:rPr lang="ru-RU" b="1" dirty="0"/>
              <a:t>риликом</a:t>
            </a:r>
          </a:p>
          <a:p>
            <a:r>
              <a:rPr lang="ru-RU" b="1" dirty="0"/>
              <a:t> школских забава,рођендана или прослава </a:t>
            </a:r>
          </a:p>
          <a:p>
            <a:r>
              <a:rPr lang="ru-RU" b="1" dirty="0"/>
              <a:t>треба  користити:</a:t>
            </a:r>
          </a:p>
          <a:p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>
                <a:hlinkClick r:id="rId2" action="ppaction://hlinksldjump"/>
              </a:rPr>
              <a:t>Посуђе и прибор направљено од папира </a:t>
            </a:r>
          </a:p>
          <a:p>
            <a:r>
              <a:rPr lang="ru-RU" b="1" dirty="0">
                <a:hlinkClick r:id="rId2" action="ppaction://hlinksldjump"/>
              </a:rPr>
              <a:t>намјењено једнократној употреби </a:t>
            </a:r>
            <a:endParaRPr lang="ru-RU" b="1" dirty="0"/>
          </a:p>
          <a:p>
            <a:endParaRPr lang="ru-RU" b="1" dirty="0"/>
          </a:p>
          <a:p>
            <a:pPr marL="342900" indent="-342900">
              <a:buAutoNum type="arabicPeriod" startAt="2"/>
            </a:pPr>
            <a:r>
              <a:rPr lang="ru-RU" b="1" dirty="0">
                <a:hlinkClick r:id="rId3" action="ppaction://hlinksldjump"/>
              </a:rPr>
              <a:t>Нормално  посуђе и прибор које се може</a:t>
            </a:r>
          </a:p>
          <a:p>
            <a:r>
              <a:rPr lang="ru-RU" b="1" dirty="0">
                <a:hlinkClick r:id="rId3" action="ppaction://hlinksldjump"/>
              </a:rPr>
              <a:t> опрати и више пута користити</a:t>
            </a:r>
            <a:endParaRPr lang="sr-Cyrl-RS" b="1" dirty="0"/>
          </a:p>
          <a:p>
            <a:endParaRPr lang="sr-Cyrl-RS" b="1" dirty="0"/>
          </a:p>
          <a:p>
            <a:endParaRPr lang="sr-Cyrl-RS" b="1" dirty="0"/>
          </a:p>
          <a:p>
            <a:r>
              <a:rPr lang="hr-HR" b="1" dirty="0"/>
              <a:t> </a:t>
            </a:r>
            <a:endParaRPr lang="sr-Cyrl-RS" dirty="0"/>
          </a:p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52400"/>
            <a:ext cx="4114800" cy="62889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БРАВО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Настави даље</a:t>
            </a:r>
            <a:endParaRPr lang="en-US" dirty="0"/>
          </a:p>
        </p:txBody>
      </p:sp>
      <p:pic>
        <p:nvPicPr>
          <p:cNvPr id="2050" name="Picture 2" descr="http://www.economy.rs/slike/vesti/1346170102zivot-smaj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Није тачно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Покушај поново</a:t>
            </a:r>
            <a:endParaRPr lang="en-US" dirty="0"/>
          </a:p>
        </p:txBody>
      </p:sp>
      <p:pic>
        <p:nvPicPr>
          <p:cNvPr id="3076" name="Picture 4" descr="http://www.blogger.ba/slike/130028.2358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5" y="764704"/>
            <a:ext cx="17907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0673" y="2514600"/>
            <a:ext cx="432798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b="1" dirty="0"/>
              <a:t>3. Које боје је контејнер у који одлажемо</a:t>
            </a:r>
          </a:p>
          <a:p>
            <a:r>
              <a:rPr lang="sr-Cyrl-RS" b="1" dirty="0"/>
              <a:t>Папир за рециклажу?</a:t>
            </a:r>
          </a:p>
          <a:p>
            <a:pPr marL="342900" indent="-342900">
              <a:buAutoNum type="arabicPeriod"/>
            </a:pPr>
            <a:endParaRPr lang="sr-Cyrl-RS" b="1" dirty="0"/>
          </a:p>
          <a:p>
            <a:pPr marL="342900" indent="-342900">
              <a:buAutoNum type="arabicPeriod"/>
            </a:pPr>
            <a:r>
              <a:rPr lang="sr-Cyrl-RS" b="1" dirty="0">
                <a:hlinkClick r:id="rId2" action="ppaction://hlinksldjump"/>
              </a:rPr>
              <a:t>Црвене </a:t>
            </a:r>
            <a:r>
              <a:rPr lang="sr-Cyrl-RS" b="1" dirty="0"/>
              <a:t> </a:t>
            </a:r>
          </a:p>
          <a:p>
            <a:endParaRPr lang="sr-Cyrl-RS" b="1" dirty="0"/>
          </a:p>
          <a:p>
            <a:pPr marL="342900" indent="-342900">
              <a:buAutoNum type="arabicPeriod" startAt="2"/>
            </a:pPr>
            <a:r>
              <a:rPr lang="sr-Cyrl-RS" b="1" dirty="0">
                <a:hlinkClick r:id="rId2" action="ppaction://hlinksldjump"/>
              </a:rPr>
              <a:t>Жуте </a:t>
            </a:r>
            <a:endParaRPr lang="sr-Cyrl-RS" b="1" dirty="0"/>
          </a:p>
          <a:p>
            <a:pPr marL="342900" indent="-342900">
              <a:buAutoNum type="arabicPeriod" startAt="2"/>
            </a:pPr>
            <a:endParaRPr lang="sr-Cyrl-RS" b="1" dirty="0"/>
          </a:p>
          <a:p>
            <a:pPr marL="342900" indent="-342900">
              <a:buAutoNum type="arabicPeriod" startAt="2"/>
            </a:pPr>
            <a:r>
              <a:rPr lang="sr-Cyrl-RS" b="1" dirty="0">
                <a:hlinkClick r:id="rId3" action="ppaction://hlinksldjump"/>
              </a:rPr>
              <a:t>Плаве</a:t>
            </a:r>
            <a:endParaRPr lang="sr-Cyrl-RS" b="1" dirty="0"/>
          </a:p>
          <a:p>
            <a:pPr marL="342900" indent="-342900">
              <a:buAutoNum type="arabicPeriod"/>
            </a:pPr>
            <a:endParaRPr lang="sr-Cyrl-RS" b="1" dirty="0"/>
          </a:p>
          <a:p>
            <a:r>
              <a:rPr lang="hr-HR" b="1" dirty="0"/>
              <a:t> </a:t>
            </a:r>
            <a:endParaRPr lang="sr-Cyrl-RS" dirty="0"/>
          </a:p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52400"/>
            <a:ext cx="4114800" cy="62889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8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БРАВО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Настави даље</a:t>
            </a:r>
            <a:endParaRPr lang="en-US" dirty="0"/>
          </a:p>
        </p:txBody>
      </p:sp>
      <p:pic>
        <p:nvPicPr>
          <p:cNvPr id="2050" name="Picture 2" descr="http://www.economy.rs/slike/vesti/1346170102zivot-smaj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5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Није тачно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Покушај поново</a:t>
            </a:r>
            <a:endParaRPr lang="en-US" dirty="0"/>
          </a:p>
        </p:txBody>
      </p:sp>
      <p:pic>
        <p:nvPicPr>
          <p:cNvPr id="3076" name="Picture 4" descr="http://www.blogger.ba/slike/130028.2358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5" y="764704"/>
            <a:ext cx="17907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5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0673" y="2514600"/>
            <a:ext cx="448578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4.Колико  је времена потребно да  се </a:t>
            </a:r>
          </a:p>
          <a:p>
            <a:r>
              <a:rPr lang="sr-Cyrl-R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раствори</a:t>
            </a:r>
            <a:r>
              <a:rPr lang="sr-Cyrl-RS" b="1" dirty="0">
                <a:solidFill>
                  <a:srgbClr val="617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 стакло:</a:t>
            </a:r>
          </a:p>
          <a:p>
            <a:pPr marL="342900" indent="-342900">
              <a:buAutoNum type="arabicPeriod"/>
            </a:pP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100 година</a:t>
            </a:r>
            <a:endParaRPr lang="sr-Cyrl-R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Никад се не </a:t>
            </a:r>
            <a:r>
              <a:rPr lang="sr-Cyrl-R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раствори </a:t>
            </a:r>
            <a:endParaRPr lang="sr-Cyrl-R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50 година</a:t>
            </a:r>
          </a:p>
          <a:p>
            <a:r>
              <a:rPr lang="hr-HR" b="1" dirty="0">
                <a:hlinkClick r:id="rId2" action="ppaction://hlinksldjump"/>
              </a:rPr>
              <a:t> </a:t>
            </a:r>
            <a:endParaRPr lang="sr-Cyrl-RS" dirty="0"/>
          </a:p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52400"/>
            <a:ext cx="4114800" cy="62889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https://uciteljicaivanavanja.wordpress.com/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3276600"/>
            <a:ext cx="9144000" cy="307776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Рециклажа</a:t>
            </a:r>
            <a:r>
              <a:rPr lang="en-US" alt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је</a:t>
            </a:r>
            <a:r>
              <a:rPr lang="en-US" alt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издвајање</a:t>
            </a:r>
            <a:r>
              <a:rPr lang="en-US" alt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материјала</a:t>
            </a:r>
            <a:r>
              <a:rPr lang="en-US" alt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</a:t>
            </a:r>
            <a:r>
              <a:rPr lang="en-US" alt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отпада</a:t>
            </a:r>
            <a:r>
              <a:rPr lang="en-US" alt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и </a:t>
            </a:r>
            <a:r>
              <a:rPr lang="en-US" alt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његово</a:t>
            </a:r>
            <a:r>
              <a:rPr lang="en-US" alt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поновно</a:t>
            </a:r>
            <a:r>
              <a:rPr lang="en-US" alt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коришћење</a:t>
            </a:r>
            <a:r>
              <a:rPr lang="sr-Cyrl-RS" alt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чиме се штједи енергија.</a:t>
            </a:r>
            <a:br>
              <a:rPr lang="en-US" alt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en-US" alt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en-US" altLang="en-US" sz="2000" b="1" dirty="0">
              <a:solidFill>
                <a:srgbClr val="617AE3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Рециклирати</a:t>
            </a:r>
            <a:r>
              <a:rPr lang="en-US" alt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се</a:t>
            </a:r>
            <a:r>
              <a:rPr lang="en-US" alt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може</a:t>
            </a:r>
            <a:r>
              <a:rPr lang="en-US" alt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стакло</a:t>
            </a:r>
            <a:r>
              <a:rPr lang="en-US" alt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папир</a:t>
            </a:r>
            <a:r>
              <a:rPr lang="en-US" alt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картон</a:t>
            </a:r>
            <a:r>
              <a:rPr lang="en-US" alt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алуминијум</a:t>
            </a:r>
            <a:r>
              <a:rPr lang="en-US" alt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гвожђе</a:t>
            </a:r>
            <a:r>
              <a:rPr lang="en-US" alt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пластика</a:t>
            </a:r>
            <a:r>
              <a:rPr lang="en-US" alt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керамика</a:t>
            </a:r>
            <a:r>
              <a:rPr lang="en-US" alt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електронски</a:t>
            </a:r>
            <a:r>
              <a:rPr lang="en-US" alt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и </a:t>
            </a:r>
            <a:r>
              <a:rPr lang="en-US" altLang="en-US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електрични</a:t>
            </a:r>
            <a:r>
              <a:rPr lang="en-US" alt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отпад</a:t>
            </a:r>
            <a:r>
              <a:rPr lang="en-US" alt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...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БРАВО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Настави даље</a:t>
            </a:r>
            <a:endParaRPr lang="en-US" dirty="0"/>
          </a:p>
        </p:txBody>
      </p:sp>
      <p:pic>
        <p:nvPicPr>
          <p:cNvPr id="2050" name="Picture 2" descr="http://www.economy.rs/slike/vesti/1346170102zivot-smaj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Није тачно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Покушај поново</a:t>
            </a:r>
            <a:endParaRPr lang="en-US" dirty="0"/>
          </a:p>
        </p:txBody>
      </p:sp>
      <p:pic>
        <p:nvPicPr>
          <p:cNvPr id="3076" name="Picture 4" descr="http://www.blogger.ba/slike/130028.2358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5" y="764704"/>
            <a:ext cx="17907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52400"/>
            <a:ext cx="4114800" cy="62889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80673" y="2514600"/>
            <a:ext cx="432798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b="1" dirty="0"/>
              <a:t>5. Које боје је контејнер у који одлажемо</a:t>
            </a:r>
          </a:p>
          <a:p>
            <a:r>
              <a:rPr lang="sr-Cyrl-RS" b="1" dirty="0"/>
              <a:t>Стакло  за рециклажу?</a:t>
            </a:r>
          </a:p>
          <a:p>
            <a:pPr marL="342900" indent="-342900">
              <a:buAutoNum type="arabicPeriod"/>
            </a:pPr>
            <a:endParaRPr lang="sr-Cyrl-RS" b="1" dirty="0"/>
          </a:p>
          <a:p>
            <a:pPr marL="342900" indent="-342900">
              <a:buAutoNum type="arabicPeriod"/>
            </a:pPr>
            <a:r>
              <a:rPr lang="sr-Cyrl-RS" b="1" dirty="0">
                <a:hlinkClick r:id="rId3" action="ppaction://hlinksldjump"/>
              </a:rPr>
              <a:t>Црвене  </a:t>
            </a:r>
            <a:endParaRPr lang="sr-Cyrl-RS" b="1" dirty="0"/>
          </a:p>
          <a:p>
            <a:endParaRPr lang="sr-Cyrl-RS" b="1" dirty="0"/>
          </a:p>
          <a:p>
            <a:pPr marL="342900" indent="-342900">
              <a:buAutoNum type="arabicPeriod" startAt="2"/>
            </a:pPr>
            <a:r>
              <a:rPr lang="sr-Cyrl-RS" b="1" dirty="0">
                <a:hlinkClick r:id="rId4" action="ppaction://hlinksldjump"/>
              </a:rPr>
              <a:t>Зелене</a:t>
            </a:r>
            <a:endParaRPr lang="sr-Cyrl-RS" b="1" dirty="0"/>
          </a:p>
          <a:p>
            <a:pPr marL="342900" indent="-342900">
              <a:buAutoNum type="arabicPeriod" startAt="2"/>
            </a:pPr>
            <a:endParaRPr lang="sr-Cyrl-RS" b="1" dirty="0"/>
          </a:p>
          <a:p>
            <a:pPr marL="342900" indent="-342900">
              <a:buAutoNum type="arabicPeriod" startAt="2"/>
            </a:pPr>
            <a:r>
              <a:rPr lang="sr-Cyrl-RS" b="1" dirty="0">
                <a:hlinkClick r:id="rId3" action="ppaction://hlinksldjump"/>
              </a:rPr>
              <a:t>Плаве</a:t>
            </a:r>
            <a:endParaRPr lang="sr-Cyrl-RS" b="1" dirty="0"/>
          </a:p>
          <a:p>
            <a:pPr marL="342900" indent="-342900">
              <a:buAutoNum type="arabicPeriod"/>
            </a:pPr>
            <a:endParaRPr lang="sr-Cyrl-RS" b="1" dirty="0"/>
          </a:p>
          <a:p>
            <a:r>
              <a:rPr lang="hr-HR" b="1" dirty="0"/>
              <a:t> </a:t>
            </a:r>
            <a:endParaRPr lang="sr-Cyrl-R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8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БРАВО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Настави даље</a:t>
            </a:r>
            <a:endParaRPr lang="en-US" dirty="0"/>
          </a:p>
        </p:txBody>
      </p:sp>
      <p:pic>
        <p:nvPicPr>
          <p:cNvPr id="2050" name="Picture 2" descr="http://www.economy.rs/slike/vesti/1346170102zivot-smaj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Није тачно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Покушај поново</a:t>
            </a:r>
            <a:endParaRPr lang="en-US" dirty="0"/>
          </a:p>
        </p:txBody>
      </p:sp>
      <p:pic>
        <p:nvPicPr>
          <p:cNvPr id="3076" name="Picture 4" descr="http://www.blogger.ba/slike/130028.2358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5" y="764704"/>
            <a:ext cx="17907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0673" y="2514600"/>
            <a:ext cx="4649543" cy="2893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Искоришћена  пластична</a:t>
            </a:r>
          </a:p>
          <a:p>
            <a:r>
              <a:rPr lang="sr-Cyrl-R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амбалажа се може поново употријебити:</a:t>
            </a:r>
          </a:p>
          <a:p>
            <a:endParaRPr lang="sr-Cyrl-R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sr-Cyrl-R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Да се направи нешто креативно</a:t>
            </a:r>
            <a:endParaRPr lang="sr-Cyrl-R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sr-Cyrl-R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sr-Cyrl-R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</a:t>
            </a:r>
            <a:r>
              <a:rPr lang="sr-Cyrl-R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Да се  поново употријеби као амбалажа</a:t>
            </a:r>
            <a:r>
              <a:rPr lang="sr-Cyrl-R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sr-Cyrl-RS" b="1" dirty="0"/>
          </a:p>
          <a:p>
            <a:r>
              <a:rPr lang="hr-HR" b="1" dirty="0"/>
              <a:t> </a:t>
            </a:r>
            <a:endParaRPr lang="sr-Cyrl-RS" dirty="0"/>
          </a:p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52400"/>
            <a:ext cx="4114800" cy="62889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6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БРАВО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Настави даље</a:t>
            </a:r>
            <a:endParaRPr lang="en-US" dirty="0"/>
          </a:p>
        </p:txBody>
      </p:sp>
      <p:pic>
        <p:nvPicPr>
          <p:cNvPr id="2050" name="Picture 2" descr="http://www.economy.rs/slike/vesti/1346170102zivot-smaj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Није тачно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Покушај поново</a:t>
            </a:r>
            <a:endParaRPr lang="en-US" dirty="0"/>
          </a:p>
        </p:txBody>
      </p:sp>
      <p:pic>
        <p:nvPicPr>
          <p:cNvPr id="3076" name="Picture 4" descr="http://www.blogger.ba/slike/130028.2358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5" y="764704"/>
            <a:ext cx="17907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52400"/>
            <a:ext cx="4114800" cy="62889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80673" y="2514600"/>
            <a:ext cx="432798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b="1" dirty="0"/>
              <a:t>7. Које боје је контејнер у који одлажемо</a:t>
            </a:r>
          </a:p>
          <a:p>
            <a:r>
              <a:rPr lang="sr-Cyrl-RS" b="1" dirty="0"/>
              <a:t>пластику  за рециклажу?</a:t>
            </a:r>
          </a:p>
          <a:p>
            <a:pPr marL="342900" indent="-342900">
              <a:buAutoNum type="arabicPeriod"/>
            </a:pPr>
            <a:endParaRPr lang="sr-Cyrl-RS" b="1" dirty="0"/>
          </a:p>
          <a:p>
            <a:pPr marL="342900" indent="-342900">
              <a:buAutoNum type="arabicPeriod"/>
            </a:pPr>
            <a:r>
              <a:rPr lang="sr-Cyrl-RS" b="1" dirty="0">
                <a:hlinkClick r:id="rId3" action="ppaction://hlinksldjump"/>
              </a:rPr>
              <a:t>Црвене  </a:t>
            </a:r>
          </a:p>
          <a:p>
            <a:pPr marL="342900" indent="-342900">
              <a:buAutoNum type="arabicPeriod"/>
            </a:pPr>
            <a:endParaRPr lang="sr-Cyrl-RS" b="1" dirty="0">
              <a:hlinkClick r:id="rId3" action="ppaction://hlinksldjump"/>
            </a:endParaRPr>
          </a:p>
          <a:p>
            <a:pPr marL="342900" indent="-342900">
              <a:buAutoNum type="arabicPeriod"/>
            </a:pPr>
            <a:r>
              <a:rPr lang="sr-Cyrl-RS" b="1" dirty="0">
                <a:hlinkClick r:id="rId3" action="ppaction://hlinksldjump"/>
              </a:rPr>
              <a:t>Плаве</a:t>
            </a:r>
            <a:endParaRPr lang="sr-Cyrl-RS" b="1" dirty="0"/>
          </a:p>
          <a:p>
            <a:pPr marL="342900" indent="-342900">
              <a:buAutoNum type="arabicPeriod"/>
            </a:pPr>
            <a:endParaRPr lang="sr-Cyrl-RS" b="1" dirty="0"/>
          </a:p>
          <a:p>
            <a:pPr marL="342900" indent="-342900">
              <a:buAutoNum type="arabicPeriod"/>
            </a:pPr>
            <a:r>
              <a:rPr lang="sr-Cyrl-RS" b="1" dirty="0">
                <a:hlinkClick r:id="rId4" action="ppaction://hlinksldjump"/>
              </a:rPr>
              <a:t>Жуте</a:t>
            </a:r>
            <a:r>
              <a:rPr lang="sr-Cyrl-RS" b="1" dirty="0">
                <a:hlinkClick r:id="rId4" action="ppaction://hlinksldjump"/>
              </a:rPr>
              <a:t> </a:t>
            </a:r>
            <a:endParaRPr lang="sr-Cyrl-RS" b="1" dirty="0"/>
          </a:p>
          <a:p>
            <a:pPr marL="342900" indent="-342900">
              <a:buAutoNum type="arabicPeriod" startAt="2"/>
            </a:pPr>
            <a:endParaRPr lang="sr-Cyrl-RS" b="1" dirty="0"/>
          </a:p>
          <a:p>
            <a:pPr marL="342900" indent="-342900">
              <a:buAutoNum type="arabicPeriod"/>
            </a:pPr>
            <a:endParaRPr lang="sr-Cyrl-RS" b="1" dirty="0"/>
          </a:p>
          <a:p>
            <a:r>
              <a:rPr lang="hr-HR" b="1" dirty="0"/>
              <a:t> </a:t>
            </a:r>
            <a:endParaRPr lang="sr-Cyrl-R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БРАВО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Настави даље</a:t>
            </a:r>
            <a:endParaRPr lang="en-US" dirty="0"/>
          </a:p>
        </p:txBody>
      </p:sp>
      <p:pic>
        <p:nvPicPr>
          <p:cNvPr id="2050" name="Picture 2" descr="http://www.economy.rs/slike/vesti/1346170102zivot-smaj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680960" cy="6400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" y="0"/>
            <a:ext cx="8908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Није тачно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Покушај поново</a:t>
            </a:r>
            <a:endParaRPr lang="en-US" dirty="0"/>
          </a:p>
        </p:txBody>
      </p:sp>
      <p:pic>
        <p:nvPicPr>
          <p:cNvPr id="3076" name="Picture 4" descr="http://www.blogger.ba/slike/130028.2358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5" y="764704"/>
            <a:ext cx="17907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52400"/>
            <a:ext cx="4114800" cy="62889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80672" y="2514600"/>
            <a:ext cx="4053727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b="1" dirty="0"/>
              <a:t>8. За израду које амбалаже је потребно више енергије:</a:t>
            </a:r>
          </a:p>
          <a:p>
            <a:endParaRPr lang="sr-Cyrl-RS" b="1" dirty="0"/>
          </a:p>
          <a:p>
            <a:pPr marL="342900" indent="-342900">
              <a:buAutoNum type="arabicPeriod"/>
            </a:pPr>
            <a:r>
              <a:rPr lang="sr-Cyrl-RS" b="1" dirty="0">
                <a:hlinkClick r:id="rId3" action="ppaction://hlinksldjump"/>
              </a:rPr>
              <a:t>Алуминијумске  </a:t>
            </a:r>
            <a:r>
              <a:rPr lang="sr-Cyrl-RS" b="1" dirty="0"/>
              <a:t> </a:t>
            </a:r>
          </a:p>
          <a:p>
            <a:endParaRPr lang="sr-Cyrl-RS" b="1" dirty="0"/>
          </a:p>
          <a:p>
            <a:pPr marL="342900" indent="-342900">
              <a:buAutoNum type="arabicPeriod" startAt="2"/>
            </a:pPr>
            <a:r>
              <a:rPr lang="sr-Cyrl-RS" b="1" dirty="0">
                <a:hlinkClick r:id="rId4" action="ppaction://hlinksldjump"/>
              </a:rPr>
              <a:t>Стаклене</a:t>
            </a:r>
            <a:endParaRPr lang="sr-Cyrl-RS" b="1" dirty="0"/>
          </a:p>
          <a:p>
            <a:pPr marL="342900" indent="-342900">
              <a:buAutoNum type="arabicPeriod" startAt="2"/>
            </a:pPr>
            <a:endParaRPr lang="sr-Cyrl-RS" b="1" dirty="0"/>
          </a:p>
          <a:p>
            <a:r>
              <a:rPr lang="hr-HR" b="1" dirty="0"/>
              <a:t> </a:t>
            </a:r>
            <a:endParaRPr lang="sr-Cyrl-R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БРАВО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Настави даље</a:t>
            </a:r>
            <a:endParaRPr lang="en-US" dirty="0"/>
          </a:p>
        </p:txBody>
      </p:sp>
      <p:pic>
        <p:nvPicPr>
          <p:cNvPr id="2050" name="Picture 2" descr="http://www.economy.rs/slike/vesti/1346170102zivot-smaj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Није тачно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Покушај поново</a:t>
            </a:r>
            <a:endParaRPr lang="en-US" dirty="0"/>
          </a:p>
        </p:txBody>
      </p:sp>
      <p:pic>
        <p:nvPicPr>
          <p:cNvPr id="3076" name="Picture 4" descr="http://www.blogger.ba/slike/130028.2358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5" y="764704"/>
            <a:ext cx="17907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52400"/>
            <a:ext cx="4114800" cy="62889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80673" y="2514600"/>
            <a:ext cx="432798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b="1" dirty="0"/>
              <a:t>9. Које боје је контејнер у који одлажемо</a:t>
            </a:r>
          </a:p>
          <a:p>
            <a:r>
              <a:rPr lang="sr-Cyrl-RS" b="1" dirty="0"/>
              <a:t>метал   за рециклажу?</a:t>
            </a:r>
          </a:p>
          <a:p>
            <a:pPr marL="342900" indent="-342900">
              <a:buAutoNum type="arabicPeriod"/>
            </a:pPr>
            <a:endParaRPr lang="sr-Cyrl-RS" b="1" dirty="0"/>
          </a:p>
          <a:p>
            <a:pPr marL="342900" indent="-342900">
              <a:buAutoNum type="arabicPeriod"/>
            </a:pPr>
            <a:r>
              <a:rPr lang="sr-Cyrl-RS" b="1" dirty="0">
                <a:hlinkClick r:id="rId3" action="ppaction://hlinksldjump"/>
              </a:rPr>
              <a:t>Црвене </a:t>
            </a:r>
            <a:r>
              <a:rPr lang="sr-Cyrl-RS" b="1" dirty="0"/>
              <a:t> </a:t>
            </a:r>
          </a:p>
          <a:p>
            <a:endParaRPr lang="sr-Cyrl-RS" b="1" dirty="0"/>
          </a:p>
          <a:p>
            <a:pPr marL="342900" indent="-342900">
              <a:buAutoNum type="arabicPeriod" startAt="2"/>
            </a:pPr>
            <a:r>
              <a:rPr lang="sr-Cyrl-RS" b="1" dirty="0">
                <a:hlinkClick r:id="rId4" action="ppaction://hlinksldjump"/>
              </a:rPr>
              <a:t>Жуте </a:t>
            </a:r>
          </a:p>
          <a:p>
            <a:pPr marL="342900" indent="-342900">
              <a:buAutoNum type="arabicPeriod" startAt="2"/>
            </a:pPr>
            <a:endParaRPr lang="sr-Cyrl-RS" b="1" dirty="0">
              <a:hlinkClick r:id="rId4" action="ppaction://hlinksldjump"/>
            </a:endParaRPr>
          </a:p>
          <a:p>
            <a:pPr marL="342900" indent="-342900">
              <a:buAutoNum type="arabicPeriod" startAt="2"/>
            </a:pPr>
            <a:r>
              <a:rPr lang="sr-Cyrl-RS" b="1" dirty="0">
                <a:hlinkClick r:id="rId4" action="ppaction://hlinksldjump"/>
              </a:rPr>
              <a:t>Плаве</a:t>
            </a:r>
            <a:endParaRPr lang="sr-Cyrl-RS" b="1" dirty="0"/>
          </a:p>
          <a:p>
            <a:pPr marL="342900" indent="-342900">
              <a:buAutoNum type="arabicPeriod"/>
            </a:pPr>
            <a:endParaRPr lang="sr-Cyrl-RS" b="1" dirty="0"/>
          </a:p>
          <a:p>
            <a:r>
              <a:rPr lang="hr-HR" b="1" dirty="0"/>
              <a:t> </a:t>
            </a:r>
            <a:endParaRPr lang="sr-Cyrl-R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БРАВО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Настави даље</a:t>
            </a:r>
            <a:endParaRPr lang="en-US" dirty="0"/>
          </a:p>
        </p:txBody>
      </p:sp>
      <p:pic>
        <p:nvPicPr>
          <p:cNvPr id="2050" name="Picture 2" descr="http://www.economy.rs/slike/vesti/1346170102zivot-smaj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5" y="324433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srgbClr val="FF0000"/>
                </a:solidFill>
                <a:latin typeface="Arial Black" panose="020B0A04020102020204" pitchFamily="34" charset="0"/>
              </a:rPr>
              <a:t>Није тачно</a:t>
            </a:r>
            <a:r>
              <a:rPr lang="sr-Cyrl-RS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96136" y="4869160"/>
            <a:ext cx="244827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hlinkClick r:id="rId2" action="ppaction://hlinksldjump"/>
              </a:rPr>
              <a:t>Покушај поново</a:t>
            </a:r>
            <a:endParaRPr lang="en-US" dirty="0"/>
          </a:p>
        </p:txBody>
      </p:sp>
      <p:pic>
        <p:nvPicPr>
          <p:cNvPr id="3076" name="Picture 4" descr="http://www.blogger.ba/slike/130028.2358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5" y="764704"/>
            <a:ext cx="17907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6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7714102" cy="42262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57400" y="4200525"/>
            <a:ext cx="5867400" cy="1752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5400" dirty="0"/>
              <a:t>Крај </a:t>
            </a:r>
          </a:p>
          <a:p>
            <a:pPr algn="ctr"/>
            <a:r>
              <a:rPr lang="sr-Cyrl-RS" sz="5400" dirty="0"/>
              <a:t>БРАВО!!!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25169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0" y="0"/>
            <a:ext cx="6781800" cy="1690688"/>
          </a:xfrm>
          <a:prstGeom prst="parallelogram">
            <a:avLst/>
          </a:prstGeom>
          <a:solidFill>
            <a:srgbClr val="92D050"/>
          </a:solidFill>
          <a:ln>
            <a:solidFill>
              <a:srgbClr val="408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4400" b="1" dirty="0">
                <a:latin typeface="Comic Sans MS" pitchFamily="66" charset="0"/>
              </a:rPr>
              <a:t>Корисни савјети!</a:t>
            </a:r>
            <a:endParaRPr lang="en-US" sz="4400" b="1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Купујте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производе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израðене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од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рециклираног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материјала</a:t>
            </a:r>
            <a:r>
              <a:rPr lang="en-US" sz="2000" b="1" dirty="0">
                <a:solidFill>
                  <a:srgbClr val="83BC04"/>
                </a:solidFill>
                <a:latin typeface="Comic Sans MS" pitchFamily="66" charset="0"/>
                <a:cs typeface="Arial" pitchFamily="34" charset="0"/>
              </a:rPr>
              <a:t>!</a:t>
            </a:r>
          </a:p>
          <a:p>
            <a:pPr>
              <a:defRPr/>
            </a:pPr>
            <a:r>
              <a:rPr lang="en-US" dirty="0" err="1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Израда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производа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од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рециклираног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материјала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захтева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мање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количине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енергије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.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Нпр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. 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за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израду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лименке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од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_RotisSansSerif__"/>
              </a:rPr>
              <a:t>рециклираног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материјала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(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алуминијума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)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троши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се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95%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мање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енергије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него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када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се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за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израду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исте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лименке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употребљава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примарна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сировина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!</a:t>
            </a:r>
          </a:p>
          <a:p>
            <a:pPr eaLnBrk="0" hangingPunct="0">
              <a:defRPr/>
            </a:pP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Сазнајте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где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су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рециклажна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складишта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!</a:t>
            </a:r>
          </a:p>
          <a:p>
            <a:pPr>
              <a:defRPr/>
            </a:pP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Одлажите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стиропор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картон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акумулаторе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моторна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уља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опасни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отпад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из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куће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(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пестициде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лекове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разреðиваче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боје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, и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остале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хемикалије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),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електричну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и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електронску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опрему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и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зелени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отпад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у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рециклажна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складишта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. </a:t>
            </a:r>
          </a:p>
          <a:p>
            <a:pPr>
              <a:defRPr/>
            </a:pP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Не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бацајте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поправите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!</a:t>
            </a:r>
          </a:p>
          <a:p>
            <a:pPr>
              <a:defRPr/>
            </a:pP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Пре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него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се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одлучите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на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куповину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новог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уреðаја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покушајте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поправити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стари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и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поново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га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искористити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.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Уреðаје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које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више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не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требате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или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не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желите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,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не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бацајте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радије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их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поклоните</a:t>
            </a:r>
            <a:r>
              <a:rPr lang="en-US" dirty="0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!.</a:t>
            </a:r>
          </a:p>
          <a:p>
            <a:pPr>
              <a:defRPr/>
            </a:pP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Избегавајте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стварање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отпада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!</a:t>
            </a:r>
          </a:p>
          <a:p>
            <a:pPr eaLnBrk="0" hangingPunct="0">
              <a:defRPr/>
            </a:pP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Овај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савет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можете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применити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већ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приликом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куповине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.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Купујте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производе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без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сувишне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амбалаже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  <a:latin typeface="Comic Sans MS" pitchFamily="66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dirty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dirty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dirty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228600"/>
            <a:ext cx="12954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7040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680960" cy="6400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t1.gstatic.com/images?q=tbn:ANd9GcRCbg8YTRgAEjT5b3ER-Bo41Vza1AF6TCN42N8mGMmxKQh_wvP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19" y="2208891"/>
            <a:ext cx="17113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harta.hr/Repository/Images/SmallImages/Art80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9902"/>
            <a:ext cx="3197225" cy="319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juz.net/wp-content/uploads/2011/12/nov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0"/>
            <a:ext cx="46672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21360000">
            <a:off x="4015318" y="343808"/>
            <a:ext cx="4740275" cy="1682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17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4400" dirty="0">
                <a:solidFill>
                  <a:schemeClr val="bg1"/>
                </a:solidFill>
                <a:latin typeface="Comic Sans MS" pitchFamily="66" charset="0"/>
              </a:rPr>
              <a:t>Папир и картон</a:t>
            </a:r>
            <a:endParaRPr lang="en-US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250" y="3351890"/>
            <a:ext cx="7296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>
                <a:solidFill>
                  <a:srgbClr val="617AE3"/>
                </a:solidFill>
                <a:latin typeface="Comic Sans MS" pitchFamily="66" charset="0"/>
              </a:rPr>
              <a:t>ВРИЈЕМЕ РАСТВАРАЊА </a:t>
            </a:r>
            <a:r>
              <a:rPr lang="en-US" dirty="0">
                <a:solidFill>
                  <a:srgbClr val="617AE3"/>
                </a:solidFill>
                <a:latin typeface="Comic Sans MS" pitchFamily="66" charset="0"/>
              </a:rPr>
              <a:t>ПАПИР</a:t>
            </a:r>
            <a:r>
              <a:rPr lang="sr-Cyrl-RS" dirty="0">
                <a:solidFill>
                  <a:srgbClr val="617AE3"/>
                </a:solidFill>
                <a:latin typeface="Comic Sans MS" pitchFamily="66" charset="0"/>
              </a:rPr>
              <a:t>А ЈЕ </a:t>
            </a:r>
            <a:r>
              <a:rPr lang="en-US" dirty="0">
                <a:solidFill>
                  <a:srgbClr val="617AE3"/>
                </a:solidFill>
                <a:latin typeface="Comic Sans MS" pitchFamily="66" charset="0"/>
              </a:rPr>
              <a:t>10 ДО 30 ДАНА</a:t>
            </a:r>
            <a:r>
              <a:rPr lang="sr-Cyrl-RS" dirty="0">
                <a:solidFill>
                  <a:srgbClr val="617AE3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rgbClr val="617AE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1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000000">
            <a:off x="418620" y="916866"/>
            <a:ext cx="6777919" cy="4354343"/>
          </a:xfrm>
          <a:prstGeom prst="rect">
            <a:avLst/>
          </a:prstGeom>
          <a:solidFill>
            <a:srgbClr val="617AE3"/>
          </a:solidFill>
          <a:ln>
            <a:solidFill>
              <a:srgbClr val="617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sr-Cyrl-RS" sz="2400" dirty="0">
                <a:latin typeface="Comic Sans MS" pitchFamily="66" charset="0"/>
              </a:rPr>
              <a:t>Смањити отпад!</a:t>
            </a:r>
          </a:p>
          <a:p>
            <a:pPr algn="just"/>
            <a:r>
              <a:rPr lang="en-US" sz="2400" dirty="0"/>
              <a:t> </a:t>
            </a:r>
            <a:r>
              <a:rPr lang="ru-RU" sz="2400" dirty="0"/>
              <a:t>Приликом писања не користите нову страницу или нови лист папира, већ наставите писати на истој страници како би уштедјели папир.Не цјепајте листове из свеске. </a:t>
            </a:r>
            <a:r>
              <a:rPr lang="sr-Cyrl-RS" sz="2400" dirty="0"/>
              <a:t>Тиме </a:t>
            </a:r>
            <a:r>
              <a:rPr lang="ru-RU" sz="2400" dirty="0"/>
              <a:t> штједимо папир. Приликом школских забава,рођендана или прослава не користите посуђе и прибор направљено од папира намјењено једнократној употреби већ нормално посуђе и прибор које се може опрати и више пута користити. 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AutoShape 2" descr="data:image/jpeg;base64,/9j/4AAQSkZJRgABAQAAAQABAAD/2wCEAAkGBxQTEhQUEhQUFRUXFxwVFxcXGBwYFRcaFRgXGBgUHx0YHyggHRolHRcYITEhJiosLi4uHB8zODMsNygtLi0BCgoKDg0OGxAQGywkICQsLCwsLCwsLCwsLCwsLCwsLCwsLCwsLC8sLCw0LCwsLCwsLCw0LywsLCwwLCwsLCwsLP/AABEIAOEA4QMBEQACEQEDEQH/xAAbAAABBQEBAAAAAAAAAAAAAAAFAAECAwQGB//EAD4QAAIBAwIDBgMGAwcFAQEAAAECEQADIRIxBAVBEyIyUWFxBoGRFEJSobHRI8HwM2JygpLC8RUWU6LhYwf/xAAaAQACAwEBAAAAAAAAAAAAAAAAAQIDBAUG/8QAOBEAAQQAAwUGBQQCAgIDAAAAAQACAxEEITESQVFh8BNxgZGhsQUiwdHhFCMy8UJSBhVTcjNDYv/aAAwDAQACEQMRAD8AJ0lJPFCFKKEJAUISNCLSFCExoQmoQpWUBZQdiRMb0IWxrFifG/0FCVqPYWPxv9B+1CLT/ZrH47n0FFJ2n+y2Px3PoP2opK0x4Wx+O59B+1OkWm+zWPxv9B+1FItMeHsfjufQUUi1A2LH47n0H7UUi0uwsfiufQftRSLS7CwN3ufQftRSLUDb4f8AHc+g/aikWoN9nG7uPeB+tMMJ0US4DVUjieDmO3z5StTMEgFlp8ku1beoUtfC/wDlb/1qOweCe2E4Xhzs9w+wFLZpMFMbfD/jufQftSpNR08P+O59B+1KkKDDh/xXPoP2opCH/aEa4629UJGW370/tQhTp5JIrQmlRvQpUkJUISNCEqEJqEJqEKVnxL7j9aEIZzfj3S4VUW8nGps5B3EiBOJqQlgYPnJvgOvooU8uoEAVqb+iG2ub3CwDvaSZzE7Z6v5T/wAZqP6vDn+DXHxF+VWokPr+Q8vyrLnMnUajdtkGNJUAzIDb5AIB2MH2NW9vDX8HaZZ+nJJ20HD5xXd+Vnfj7qsouX0IPW1oOMqSIUzkfqMYJj+sjumxcNdr716o2DWbzfcNN27vTHmDSwV75xK4gSfMgiIHTf8ASpNxTj/9TdPXz0UXsaapzue71oJ+JdltXH7W54DpLO4UNqUFgwkd3VES090zmKgcZL/42+Tc/b0UjGyj/K8qzOXG+O5aDzewtnTqu3G1d1wxUt3RO+Y1SR6HzFIYuUkFrG8xQHlkeW8e9hbG11narvP3H2WL7W1y0xRb4CpOvfvHVphhmOg6SB5ipDFz1/Fp8KvPurTgqwxgvJ3I2cvC/dBL73CYIuaT3Sbl1mKseh38jvjf0puxUrchWu5o4abvNMtBP5P0+qnwrXrerslCSJJVZaF89QAiSM5iek1W2aV7gXknkdPT6KYoCq8vylbu3XkG3xD43csQd5I6AGDgYnrVn62RtBgaFF2Hcb2g7PS8losNGPswnfvqWb5AGCMTJPXHSF+oxT3fM81wHH0pPs2DRg6CvXgbzhtVhSoyAF0wRpiNx1HTyNQGImY4OLzuGeh/OffdJCAkFoaNbyyP39E9vlknStvU0YXSoXEljLEAe0RjMzVgx2LsURXI/gqToIwTbPD+z1uW63yR7rgpwSKPEQbgBjqYidORmIjrUhisXvdw3e/4pRMUeyRs92fXW5Z7nK7y7XLIGcW7rI2SYMlQpgAD/mmW4hx2rB7wCkJImjZOXiVVatXFYqyC4SMBrhJyD1iCIPSOhqDpMUzLIH/1pTa2J1EZ1W8nzWngEhP4tkKpJkrDsRjT4oBgyNwR70v1WK/364butUdjEHEhgrrwS5NbC3b4Gw0AdDHf6AkD2BNQ2nOzfrvVgAAoItTTRU0JpAUITikhPQhMaaEqSEjQhRoQpWfEvuKEKnieFR2JZEZthqQMeuASCQZ2gbnOJppUEXS/aCKQAWL6AgXSTgTOBAH86ujZtAncFTLKGEAanQIZzXgNJDlLcsZIADQ3zkH5fnvVkcsDbJoAbzX10WWdk5rnuH4T2xK6XtGMAHQYAnJOM4/QVL9ZhznttrvFeeiqGHmA/ifD8ZrFf5WjklIssfvaA4G8Ahs6cyQpBz1iKjNg4p27TfCjkfDRX4XHPgk/cFjgdR9fO1m+3C2b3DcTfuq960CW067SAEMLqvqGoNp0jAAPdhdOmsRjLba5dxkgkqSMChz14D7qrkPLTcfTpth0kWdSqy3Cysw0yY8Klu6VkA5GoE2sptXmnjooXsDo8jqa3bsxuzIHVKXF84uhrwLNMyVmDbUPoCA/e2U4LbgmMg9KLYeQvNzB7AVHhuZswhiriIIdRqIIIPe6TPTy+daZMK1wWRmKc3l3fZUc44BzaYIS1lplSSGQmSCSIZlkHTPttFcWbDujna9t0Nevt7rqxTiQZ5H065IQl/sbV1ocHSFBG8nH85+VciOEPxrWHc4nwGf0XVxkpljZ3fQKnkvMHjTqJUxggQSMiZEzMD1Eia72MmbFTq+Y+GXXr4qGDwP6kFpNNGp59Znl3hG+F4+G03bYACl9znUQvrJEwV8gdsTzhO2VtAZa67x7KueF0UnzG63iwjqPbuW5Vj3VOk+JhBgewx4pG2SIkZJY8QZGvjJA47u4ivXP2U4nh52H5knoofzLiOItC3CgW5ypHjacISMsSQTJG0gAFYPSje5wOVEdWCq5Y2MeWk2OtUM4m+4A14OkZIKkkjJlhHrOxrpwsld8v+Nag52uVM+Jvzb70IypT4bl966IW0+kkYKwsmMgtge4PlWp5i2NmUg9clnY2YP2ogQOuKqu8JesXFtsO8w7pUggzI3/ACMxv5GuNKwNPy6bl2Y3lzfm1UuTn+Lf9k/31UpItTQilCaehJKhNPSQmoQlNCSRNCagTQhPZPeHv/OhCkD35BIgnO0b5/l86kASaCRIAsqzl18F7lxgDpA0x4QDMAT123zvV2OeIIeQu1hwn7sjnHXcp3uZBHGtTLZLbKik7yeg8h9Sa4WEwWJx8RxDZA272crOWVa/LwsZnU5LZPimQvDCCePAfdaV44MAQGM7eePMe9Z3/wDHsYbL5h4lyBj4r2WtJ7gPumuMjHS2G+hn0PnWZuG+JfDP3mZt1NHaaR/+hka50K4qbnwYj9p2vA5EHlz7rQ7nthgNekM1uCo2kalZhI2kKPzGJJr12HxEWMw7cQwV7jiPD8rnt24ZTEdD0D9Fk4bgAjKOGQ6U1yQS3Zl1uLK56qWKqQD31PUVlZG6Ih5ogbjd9/XFdGTtJnON1tCudZe1D7qjnPJnW017IdGZbsnDwT3vTUwOTEy0RsLzi2nG9mytnZsV/sOPcMvDfuwiNxw/zZkE68OF+visvK+EW6oKtDGYUiDI3X1YSJAGxnau4ya9R3rkPio5FFOXL3HR1JjxL5hh7gbSDJxIPQysQ0HNPDurIrkOf2WDvYkOFcOOr3EK9240YJJaTtvMCK4QZDhpHTuBuj79eC9NHFJiGtINAmr4b+uJyWe1xSWRr8bbYPdUjdS20x/QzWT9LiMa/bf8oPHXwHDh9V0pMTDBGIotB1ZPHruI2uIeFu3OzZdwhkZBK6gFMsBp7wMzjOmI6BwMcMdMFczv7+guYcS+V2t66bkrPKLtoB+GckGIt3FZwzOe8wYAFWBImdJ28WYz4bGZfPkcwdmgeWRu78e5UywtdqL35/ddTxtwPYZLkqWkCTlWQGBKz5D/AFQTGaUMT7DKo96sbGWh0jTtMGp5b8iLy18PLmuWaFi4S7qAMLuC85kxJHixsSPKugXGOEMGh376+27uWSGA4jEEmrHlll1zWr4d5la19pdW8rKSqlQz22lBqBIWZCnWZMQQffk4fDNhdtOcSc+qXSx0PZkGwcs+XXFEviHiEuW+0tup0MhBGCpYwNQbKk7CQJjG1dMuZLGdk6ZrlRuIeDuOSAcjX+LfB/8Azx/rrGtyM4p0UkUmhNKaEk4mhNPQklSQmimmnpIUTQhStjvL70ISckFo6/1j1q6H+YVOI/8AjNLVw3CsUck6tTl/InQc5O5OnHqR51l+Kx9u0xA1oL8QfRLBW1pdrdoaeH+0G4QQQSogzrSFAwCIOxyNiSSDtWwH/rcPHE0WWjuDt5J8TmPXeqYoRjJHEmgfMcvIa9+W5FeX8IbfD6UYagCAzLqAOYBAIJUeUisU+J7d4echw911IMN+nYWN14+1qnjSO1WIyBP1IrpYCzEeFmlxfiQqYcaF9+a280BVNNxcjUucyI9CPbcb1nwuEbh53tj/AIPG1XAjIjuIII7juSkmL42ud/JprvGo9q/tcxy7mFy2ll7XD2y2lVd2YkaQsQQdjMSy4Ex5ms8UsLXdhI8XuAz3WM68gu225XZX7G74Ipzs6+EvXGuowZLjW9EsGXpJ6zAEHMgHeue2Ls8ZGXuzLhQq7F1n39cFmMcjI5A4bj7Lj+UcObbkHvWbjaTBgqfuMN4IBaN5n3FeuaxzXW3rl1vrRcR72ubTuufW7iu5aGt9o8G4SQzDBYFSVMfPpvThkbIPkOXW9Vyscw/Nr5ei5D4gvg3TqHaBraaxqk3O5MLCw5PpHngVx8UHB93nQo1lfde/vNcV2sG0yNq6F+Xeq+BfhVdbfZFC7IAdM+IwM5aRqI2xmsD8Hj5G7bZNof8AsWnyoBajN2L9jZFjlf1R74g4G2llkN4mASU1AxAI2MRmelZjFPEW7QOo4+6tHxFwy2RRy3/dBOTWFM2kudWCozBoDEz0A2LKIgnWfwRXWLfmLnVu9uP9LThiI2WR6dZb/wC0T5hxt61Y7EiH1kAkAsqr0AHqV896xRzSMc4btx4cFsGGikcTurMcb19L0pc3cOlI1kkMpwpLLqBIBkCEI0gBZkrONjunkuL5f5Du8vFczCwP7Zzq+U3WZzzz76vQozZuTashL1te+VuWVhQqXRJLAmWxBk7dp4pWTkL3OYDtC+WY6ChNh3zvJjJ73f5aZeO76bq+P4UqWt6NL3bqW9IYC3AdCHCySqswOC33DBAroYWAtifK4VlQ55VfquQ1wDg3eTnXLo5cln5U03+JOMlDjbJuHHpVBW9FaMkIoKE08UkJCmknpISoQlQhNQhNQmp2B3l9x+tCFdcUhpXecVNpogqLhYIUOY83Kdmio91rple9GiIhcgywABMncNnFUY82/ZA1Gv1Wn4dhtuJ0jn1snv8ADq1ovcXbhXtOJYsr6fumIYE79RA6QPWrMFh+1aDKDVaWaBOtLFjMWY8mUCTrlu4/dT4K8mh20ntEQruQp7QqGMA58K7jHpWj9AQS0EBp8T14qo/Ew4BzgS5o7h14KvlNnXeLv4VOo+vkI+VbwwMZstXLdI6R5e7VZ/irmqwXxHgE4ln3z5Rk52/KuV3ZRk+StgYZpQ0eKVvlnZ21tpL8RdTuWzEW1OXvMROBkwNzAE15ePCVL2jz813X1Xq8OW7O0cmjfz3DxWDmnMUAHDjSbepbZVe8uwNwgmCwDmJmJU9MVtjhdiMW15GTAT9h5+yox7hHCHO/k/r291l5ZwBUQx02wuWEEqFMA9QDK48XlGZr0jS4gBvXcvLP2QSXdZ7z9kYvIDAUFe7JBaSqAnvMTEGGzGxbGanshgJJsnK/fwVe1tHIUBnXt3rjOIvm+1y7aiWeAcyVUwuTgiAGEys+9cp7mmU+Hsu5EDHEAeijfIeT21dLr6ftCIRbWSVUEEdo+BEDUo7oPoMRF0joiHGyw5dx+nd0bWATAtbk7XPegvPr5uXShywneCYULOeuF9vF61skmZ2O0w/yyB9/JUxQPMuy8VWZ65ot8O8tVryXX1F10vsSurLZJMDvSffJ3isgjcQCaz6pbD8QYCWDTu9clT8Qgzq8P3La5AQjAOOhVRj5xWQyR0WV3cz+N55rqfqI2tcWuBIHmftZzWQcpXhbTXLlyy1xgCqatY0sQFYCQGYNBO4EdYJq7DxhxAJ1XIMk8eHJbmASe7Kjnuy80Y5AiGy9w2tVxm0EidWAO5MZbEZBGRJ6Aw3woRuLXvu9/f38daWcfE542DZ46HPyQi7d+0XyXGlF1FGnDmYJGox2amQCNzNbMXKA0Qt0H06zVOGiN9s/U/VLlQi7f/yf76562IpRaKRYU00qEk1JNPQhKhCVCE1CSahNTsHvr7j9aEKfEcQJPv8ApTSVi8T2ag3FBjOoiChYeJDiNtJg7xGZq1mwSNsaaclW90jWuEZ11HFStopLldNwNLOcKTCai0wMgDbeOlb2NDQNnIflcmQEkk5n10+ihw4CggnTqUrkrOqdiCZjBz71YXAaqrZKrbma6QJ7uY0gEkj+hUe1jHzbQ80w1zqasY4PtezvMRpRmfSSSiJoJa4dO7wI2MYA3NYJ5e0N7gu7gsN2TTnmRuryC6PnHxTw1j+GVzcBXTK9oUgGBDd0ZMao2wKixscjXZixlzVTpHRvFZ7+5cDb5Z3jqBWMrkNIOFWQAD5TH3elaoGtibQ8VmxUsk8m07uCMcJeVSAzK/e7oZhALZUkbnfeN2AkdOgHUz5QuZ2ZLjaFfE3NGuIwsy2ttDXTgsMsQoJ7ogwR1z71nljkJ2Q3dy05LXh3RNAc52/nrxOXosf2bTaCrNsgtqAl2JyuCoJO3TAiawtie2facPlrXyW90rHx0CLvTzVy8xFyyiWLiLeU6CzmNS7gliJMAgTmSCBkzVLnNhmewi2Pz7j55XXhkdyIWu2muGo3qK8nDOG7QM56EaVAEjSA3TvTvkVi/bjbss660XadiHvdbh1qjb87FlCUUREbd8kiY7x0hiPMzW9kxczr2WaP4exxzJ7h98vpwtA/t4u3C1601vSCAhIOg5wx+4e7EMZJX1xW1oLQHZqDcJNXygeevdWoz3WjlniuF/hvdVyyWtJRrQYAAqwczlR3pD4BBHzkGtVrYsSyMtbvO41xFbgeYQ7nnNmuLFsBLZUidYDaWJGnBC2xvEGTmtJmDWbLOuuK5n6SQP2pAeuf2WTk95SI1BFVYAYK4AIAaA2xJPTOBtEjGSr0/Kmm7f8AZP8AfSTRSadpIrQpJUkkqaaRoQnoQomkklQhMaE1K14h7ihJV3F7x9DNCFn48hvEdTHJESAACZIA2HptjbBqD5A3vVTnhuQWQ2AkRo1MMrqgyNkYJLGRp0kESMedUGaU5A+F151n3FZni8ynuW9IOoehJHn3YKgELcBLEM5ms72nZNnru460Sojh1/akLqyd53lgSSslpuCJbGmCBpGKA4tyBz5/Ub/DJBGfXqoXLCNGR5AMwkgaRC3NmwDg4GwBJqVO49cjofHIIa4tOWXXFZTy9dSsQSZzMkYCqTuQ34cHpsNq1YaQucGHr6eXjS0B+Waz8Rcie8crtIXBQxvvvsFgxAM16GCIN6J39b8uYXNnk2tPoN3r5eRToYYYWCfCJ0N3x3Tu91DpB6xWi8r9d+nk0+6zEG69N2u/e4eykOJgTLeDTrnMaP7GdWjR6eL06VZWdVvuvHXS79OahqLvdV+GmtV6q7tVkgwDOUIPZga8Kp/tLSd4kyRNRyOfrlenk45ZcFIAg8OW7XdvaM89LVenqCSQJBOl8i3vOCB3ThgQq7gk5olgjfqPcHXx4+J5K+KZ8eYPsRp4cPAc1S13s2IllABHVfNl8cb9AQScQpwK40kXZu2evRen+HtbMNsjwz9qvfy7wst3iMtmIGmRkgEXAAXaFUHAK4BxpEyKhdrrx0QMuvl3Cye/MjeaSs8TpfAwJZU06gBIeSGXVcWGJDPpAjxHai03ix6XfhuNA8hZPBbrXEWyoDjUJJVjHeaNHca2oLQQCFXWPM0y6lAyvDtK+2uYJIF8TsqhrqkllZtQMmQS4Y9/L2xBuM6lVVwYnYVMEFWDYeNkivHKtNDuAzJaRarYwcMAIPUEQMiC2kkQSNZGSsCag4cFgnwgcCWjPu9KF58ANAc1byb+1v8A+T/fUAuWi9NCLUkJU0JUkJUISoQmNCE1NCY0kKVjxD3FCae6O8fehJCeJUyZ89vI7xDAwdsjoMiscgIdn117LK8fMq+Fk7GDGAoEmT5RDAsZgg4GDUKcdOvuoFTmRgkAYBkiJxEzKGATpJIztVTznmeu/d3G+5SaBWSSWxEkGB3tMQR94nT93AUal01fHG0C3+XueW7SlU4m8lYhg7kTGoyM4JmdmmTk5xUjs/469eaQDjkh1ziTcYrbAOxnoSDqjAAI389hBir8M0xu2zr13LQI7Ge9Q4ix5b+XXZQP03IG29dyORr8wfDr6eSwSMczIjx608fNRtFZAO7QYYiD3nncaT7sD6VprLu+w6yVG1n3/c+HmrLaSqzIbSB11FSjbCdUfPT6UONOvd9b8vS+aTW20Df+POvGuShdtiTGwBI2geAzIGkZjwhT/eNO78fz4+ZPcnVeF/Tw8gO9WNcCiSQeoESSNbgxBk+LzJ9dqqlmYwU7y8B1p4KyGJ7jbdPyetSh3D6tevaQBAxgSOkZhj1E5nzrjyydo8uK72EIgaG7uvBWdiZBXOxwTII32hl2+6Pvb1XS6kcrTeyfD8H68NFULYELjBGMb5GxGlTpO7hmxuKGrU6W8/v76nPcC0clcGIET/iaTJxB667kFVbxBR+GKkqrafoMu/hQ3jS+arKEw3hjY7aTgnIgLDHIQAw2/WnSiHAaf39TlptEi9FF70KAuJj2EZGB+GSASdsACk52SpnxAbldnr331v3laORD+Jfz0t/76rC5aMxTtCK000qEkqSE9CEqaExFCajFJJNQmnRwpBOADJPoKEkKvfE/Daj/ABDvuAaELJf5/wAOdrkf5MUEA5FIgFZG57Z/ErddiP8A4PlBqswM3KsxBV/9yKOuYiZMx5bbe9MRkf5KPYNUf+4Vx3lEZGGMHzHUH2pdiN5UhC0KP/VLTeO6SPLTjG3SphoGimGgaLZw/NuFWDryP7vnUk07824UmS5nzgz707Qovzfh4IF0wYkFSQY2mR0mrWzPboVW6FjtQqbnN7PR0HqLQnAiPDtmpfqpOKr/AEsX+qpPMrW3bEAGcLGdp7oHQVF08h1Km2CNugUrXHcMMm4SfUGqSSrVtXnXC9XP0NJNVXObcKfvn/Sf2poVf/VrA2ut7EEjE9DjqfrTtSD3DQlZ35hY/wDMf9HpHl5UWp9vJxVI4nh//K30IpKLpXu1JWizx/CLsx+hpUoLTyTiEe5fNuSO5uI/HTQjEUItFaEJ6EJUISpITUISoQhvMubLaYKUdiRq7oEAepJ9K0w4YyiwQO9US4gRmiChw+KV6WrntKz+tW/os62xagcVQ2tk1xrLzVlj4i1MAbTKD94tgfQE0HBEC9oJDGDgm4z4gKLr7NSvU9qBHkSNMiaiMKLpzq8Pyg4rK2ttUL8R3SV/gRqOlSXaCRmAdABMZjyFWDBx/wDk9Pyk7FPAssKa18ROxgW1n0cmfy/SagMPCdJPRWSSTxi3RkfnS+HjSsu83vSQLOR0JPTc/SKOwgprjJk40OZO7vVP6qSyNjTVZV57eJjs0HuW/U4NTGHgutv0+uite/EsaHmPI8xfld+i1jnlxlQLaGJNy4p1DdgFCkgz3Z32IIrOGRueWtN8Pr+EGSRrA9w/CyX+eXUXUeyI6iH1LJgSPptIzV3Ywg05xB8Co9rMRbW/T3Vi85vagrC0pMwDqBOnJwWnAzn+VT/Twf7FQ7ef/TrwVo5jfaAoXURIBR1n1GphP/2othw51cfL8KyR+JYM2jhkQaPA0cvFTucRxUkAWwB+IERAkydUY2/Sn2WFppLj82Q5+mWm9U/qMRZGyMter9lXfv8AFJl+zCzBOlwB7lo943jO1MR4TeT9PZWSHFMAyF8Ls+VrVwt26QTcOIlezUGfI94+H2qf6eB7Q6M2Dz+wWf8AVTNcQ8eix8dxlxNOm4rywUdzTuDvqMAY3n6VFrMMTRu+/wCuSvf+sbns5cxXurLXM5AnePP9prA8AOIC1NsgWtacTNRUleHpJpaqEJTQhMTQhL6UIRWmhKKSEqaExoQlSQmNCFg5iq4LSenptOayYvEiLZBF53XMaIDAbPKvNc3ducPBnSANI1E9mY1Hc4IIG7AiQYImDVhxDpIiG5OOmlnu79FtLP2wXc9+WQ4Xp4ZHO6RCxdsJagNBGAx/iiOpHeJ6Hcnf5VXhceY2dnJd3w/C5z2ML9p3vSHcNwIYAM5GomSwB1LO4UAxO4DQPYCg/EWtc4vOQOWRvuvT25reJWtaGgA5bwcvbLoKyzy24brkomDAYkE95TLrIlQAwWJ3UnrVD/ijX7Jsg7wBz0WWNgY8O1AP1VvM0KMB4QjKVYqQGBVhGJIYQQdIIiDOTF4lJjJbKSM60+X0v+9FY8s23Gv5X7348c681vHOLBAOu2ztgw0zHkBjpNZu3xDQ12wdScwaB4/1v8VQ4MzvuQniedWyFtlTEoqhl1HSskqQs6gIQDBYZzFanSuliLDQJ4XXfdA9BazsEbQIc7PS+WeYFXne7TK1q4PmHDpqUggMQA1uFOBEwQApmJAA+VQw2IewbJbZ49HoLG97Q7PPkVmsWrchSwBAJIRtfXqx288Tv9X+rkYDYcc8hW7v1rme5a/1WWw05VndflN/0h++GNsKzGACRKmCXAMwxBIxgADFUvx5JaXB2Qz3XxyyCogIila8VktKcc1txqJKI0gEDvLoGTEhWB1DUp8+6cRayVmx8j3G+JNjkAaPLx8m8s2nVWf3B4Dhv/KIcR8QWtwRkGSbbDUegM93I8qRfiRTgK11H0v23qp+wAdrr+kIfnkldeoKWAAOlu4ojTJMRMEasgAxvFWF7pItlxz7iB9/Jai+Jzaado91HUfm6138Vuu81sG1pMaST4G7NjrBJwN+83pU4JpGMDKyHNYe1a15dv7vvvH9JcD2TAntVXQBOmVtqxnMtGB5YWPYmqjiJ2NIAJPhl76br8Vtfig4FjT8tcj9OtyDFCpggAjGBAx6dMVpDi75iK5KgIjwz4FSTRG2aaFctCE9CFE00JaqEItQhKhCVJCVNCakhMaEIJzvlvaGQyqY3KamEHoZEf8APnUHt2hSi5hO9U2fgp7iKzX4HiA7Mkg+c6v6moNwzRoohpacnLSPgbz4hj7Jn9d6kMM0KJjvUlarPwQtlzF9wwJBhEPod96n2Q4pNj2TYJ9EO5xw6cO1u0LzHSupQwUAFmK76gTscAMTmqX4drsnEny+ymGddBCuI4N3HevGB0ggifcbVFuGjGgTMYO8pJyokQHvNPQKD8se35Va4AD5jlzTMe1ln14KVj4aE95bh93S38u9tVPbQg1fp+EDCncCrF5LZPcVGZyYheMskllw0IFmPIT6yRVzS06IODcMy013FabXwpxDGezuLCbFl74AwJzPTBn8sPZvohQDGN0WG7bur3WLSOjKpYBhI8SyAQMdCKiYgdVIMasZ4JmaBq1eUCfkAKBGBuR2TOir+I5E2kMz91vD3yWc9e6pJ3BEmOm01PZT2GnJYjyVB4dTYBJyIJAkfXE0J9kzgrbXJ066vLxGgFIws4Lq+S8qS6xCJeLmBFtgfCQScjbr0HmaDmUCFg0HqsnNuU9nedIIgjBMkSoOTJznzoqlOgFXasxQha7YpoVoNNJKaEJUISpoRehCUUISihCYihCakhNQhP8AZywnu4MZMHPX2/SaKRau4vi7tmFNpWAA7yPK7YyAQDEGPUU7pGRWe1ztwQRbuA5IKwxx9M07RQVfGce6ATaurqErK4Ij0JotApYLPLr9+72yNpTSFYlmVWXc2zAnJMRGJB8iYg2UOFDNauZNbtkDTq8ycdQAhCkARH9dOZisbI07MYA5nPr1VsUO0LJQbnXHlUxCqG8Knu9MxsPFE+mZ6YY2yS/NI4kG6s7+XJb8NGLIQXmHGEFlDTD6S0RgGARPmMya0Nw7Ac81ujiys8UIsXB2i6iRlic5whYZ85G9bWgJyuJHivQ+Tc0ZuCXiLx7/AGd3WTsRZLhTH4iYB9TWltVt8lxJIv3uzHEeq4fl/N74VLerWpUnQ4DqFUEaobYgSQRtVLNq6BXZfh4ZdW5nwRXhObJOphAglVCkqszGklu4ATPX086vAcDnosMvw01cZ81dbvJuInfSpJgbeLbrEjzFNc1zHNNOFLdaCMFVUuapEwQQwHQQsg/WhLNVi2pnPr/KP68qE7Xa/AVsWRcuuYZwAskQqSsuQdgSYHmRgHrINKROa5/mV4PduONixjAGBgYG21B1QswFJCkooQpChCkBQhI00KNJCMU0JUITUITGkhNFCEqaFZwqywExnc+2RscYjY77UkFXcRetqTpFtiU0wmooCI0XB2i4cZ2nz6kUEoAKGvwOpdVuQwWSI8SgRrH0g+ZB6kahO1m5hzVLRa4+WS32a94tNyFUFmE4YFpPlgbCrGwvkbtaDjx419/JR22B4j/yO7h38+A89y4pPiC8bis9xs92FOnSCcaYjSoB2HTFX7DQKAoLUG8V2vC8Yt20j3AuQVedu6Soc+hCzWKSGNzvmAKqdbHEAoFzXi14m2SuCoNs+cb27hHQFlPt+VVYmOg0gaLVhnGJ9HehfL+GftrbkQFKO7SNICQWJPy29apibbhS3Tzs7JwvXREOMTgUfVrZZDOFQEqQ4OnT3TA9JAHpWkwttZIpsS5uWfM/2lxHPeGvWhYZOIVAqooTQJhgcy07gH3zNWbIIpDcJM120CL8d/grebcBa7K2OGQW0uqXLEksEUL4jkk95sAnJAG9SawAZK7DPftv2zZGXXkudD6thlgESTARVOWP7+9KuC3Xv67+uS6y1yBvstq7ZAfLAhhp7ZCxZWUHIdQRHWD6AGQAIzXGxErXTODtPahSz8q44W7tsMNJ7RJYyCgQjVKzMyATO8dJqBtporK9lLXYlnKgidRmcDff2/P02o1UCtzcya32lm2QAxKuViTnOR7aRHT1Jp3WSKBzWUPSTU1NCFMUITihCnQhRNCE000IxQhMaEJUITUISikhNNNCSMcgdcbA746+9CErliIkeYx/X9RSTVPG8XptlUMuDCsJBUuFlfYz0ztiDIolxUUT2tlut9cEFj6+T+R0vTv8PfuXM8Xy0MGNxiC24AwDM1mm/wCQSvdsxsAbuvX0oBRw+CjjcH2S7j1fqVzHH8H2biTqWdx4vz6/lWzDY0TNzFHgukG7Wi3n4kkdl2I0FeygOZ0+EdN4xVu9VHDZ3fosp5dcXiLfYO4N6CrHxAltJRowQDHTy3irQbGaprMhyu5zxFx2RdTsunVpJgHLCSBiTAPWOlAZSvjjGoStckuFdTAKsY1Hpkn5ZJ+ZrmzfEImu2W5lbInBlgqwcguFlWbYdoi2bii8QcjuHYkZ0kg+YBxW1rXlu0W0of8AYw3WaMcPznhlsixcLqFki5pJNodQ33iTlu6IUFRvJEBM20nwyFxmjrP1CvXkdtrum52ck/2S6luMsYtkgaEc/hLemoEzTMrNrY3rMfiJA2QM0T+H+bvf4olVhTZIS2R3bSqUhiNtf8RgR/ejoKrjeXSEbk58O2OBp3k+4/Ct+MCW4RnskXVtOhfZiwEhisZWJmR93VWnswcisUdE0uR4bmQAJAnUMGYie7kDfTDQPMznrUCRYOo68lJzKKLcENSM4mEKAgbd8XDP0Q5oUU6t+VNCvRqEK1aEK1BQhO1NCiaEJfOhCMUITRQhKhCahCahCYihCs4dZdZE5z8sn9KEKfah9IY6Zdi3zzAj/NUXPawFzjQCeeiA8bcl5JSA5lRmGaSCSfU9eprzEz+0c5+8+yuja7Mngg3F8XM0446WkNXPc14kRHr866mEbsutWxhafh/kjXouDToByxYAAj8WZn0jqOldRtHRKWaOMfMV2VjhLZv8MoMC2Y1HGrXg48pPTzNbGQHYJK4Tsb+5QGRQscrX7XEtdCLpUKsk9mApJ6BcbkgZAmSK53xRs3Ztii1dmd1D8/RdDD4zaY41RBofU+GXmtfNr9tdK3hcm4GB7O4s2VJKjC6ldzliDIGAPM1YD4SwxEuzd9fos0mLLDQ0WXsrb8x4dluLc1aXcrtrtqZx90nswdO4LV2RttgIcNPqs9tMgooenLl4iXdtC6RcuNp1E9s3dQKCNyWzMAKa85EbfI9xpoK7xxhw0QAF5b9EXvMum3c7ZLl5SAWAKa9IlbjK06GEQxBIO+KnO+NwEjDmuG8tJ2mo5YtJYW8wNx+0ZnQQdIVyX7MeTLLakw0rJAVcdTDtY513r1Sunne6MVuFfk+y5m/xWslkt6tIjUxAtoDjyz5fuIjthu4rhuNZgkIaOAEObQlVGo76TtJA+X/rXF+JywQyMb/k72/tdjBOlljJebANDje9EeU8QGXQBpHZuXM+IqhK/TMD1NUK9JbmTTUVqtPTTWm2aEleDTTTUISNCEqEIxQhNQhKhCY0ITUITGhCt4XxD5/oaEKq2CEd42EL1OphgR9B66orFjrMdDrgrG9dy5y4dZ0eMnHeGls7+wriRse59MvritLqb8y5fi+LOd/nvnIrosiC1iPJC71pmMwT8ukkY9JBFahTRSta3gul+A7DrdctK2mtsHnEhVJD58jAn+9V0DjtgBZce1piz64oty20z6nUElT3n1BVQiCJZiADsfOu5LMyPIry8cD5P4qXE22VUtKVZrra7mhgwYlittNXUAZjzYmuB8QxBleAzQ9ALX2TomiMjPf3pk5XN63buKNxMnAXxEyp20gneqMNJPBJsNNXqMlHs7dRQ/j+DKsnEcIlwQ0aYLsjYZDgTpdGBg7HUprvYbFMnYQ4jh11zUpYXRuBARHi+GfWLFlFW7dRb14MT2doKRFtfIdoWPU5AGIjEcNFsv4Hh7rZW2z9zTRc2/MLiORCgoxEb5XG/lI6R71GP4bCBZsqxmEjI3rsPh68dAuM4HajuW9WWNq6pa5nYLpwc+IYOxzthdh3uL3WPf8ApVMwzhIQNFd8V8uS3dUhRpuDV3jpQMdxHQCQYP4jtED0WEkL2Vw9lyMZEGv71n5Ms22E6iGOFHcUAAnP514j/kEhfjXcgK8l2MGzYw0Y5Hz2igvCcOqXmQ7Awo1BQ2rwqSTtmD1ia6mFl7WJrzwz703iiqw/eP8AXStCgtlhqYQtlpqaSvWhClTTT0ITR60JIxQmlQhI0ITUITUITUIVvDAFwDMHBjJyDsOvtRuQocx4UgIy3XQFRqGkMukZAO0YO/mcb1T2J29ppzO7UFW9q0N2XDTfohpvjbWjHcgro/LJqYj2BpXdkqtoO097XI8VyJ9WCi/dGptOqNiPfFZWxOFhdJmKYNV1XJeRr2Fu3dUMRJ8ipYkkAjIiYx5VpbGNmnBZZcQ7tS9hr8LTzHlJFprfDqoUjvd4620mYkzKnaJG53mtOH7OI2QsmKdLMNUM4kN/DsICQEQgD7z3FFx39zqOegFcvFPc+TZ6tdTBsZHFtHoaLD9iudqbek6wurTOcKDiNzFY+xeXbIGar+IRiWIStOmXf/S0cPxDK2o94wQwfOoGVZWnzEikyVzH7e/muOCQbWjirSLpftLqh17qIYugSe61wnKAzEgkzvgk6P2ov3ASNrPZC6cW3M0ZDLeUC5rxJR7T2Dct6bQszqloWYlhEyD5dJrp4PEsnBZWmefXVq7sNhtOzWj4YvWmVuHa0rO8sC2z6UkWyw71uIJDrMEnHnqkDh8wVMu0DtAo5yBO0e0UULpQLatqxbQrd4sWIBZiWktAAHQxnivmOIfQGi1AGNpJOup+n4XRfE/DqOzWBFtQgJEQAPCNIMCADGB/JfEJS1gjBy38PJcmX537RQE3dDSZKGAQi6VUjAP+HoT6D1rgPHacL6yWyCi3Y37vt9kI5/ai4haYMgx5iIE/lXV+ESGnRndn9CoyBCVbM12VSt1hqaFstNTQtSGhJTBppqdCSVNCLikmnoQmoQmoQmoQlQhT4c94fM/QGmhY/wD+j8Q1s2xbVmCypKggAqBDH2GoCtOFaC4g8FlxJNLi7HNLnaDV2gg9QJ9VPuMVokiBFLKyTZNhCeK4x2c3CTJyBJgDon+H0rEANF3GtI0Xo3wldLWQT0JC+wAx8jI+XpUXiiqpQA80ja4qKrK5vnHC6QHRoNs9kDMFgkaCp6soIRo6qfass2GkkdtxgkjgteHxUcbdiUgA8UB4niHFwPqYPvqk6pjzrml7mvsmj6rrtY1zKABb6I19ve5ZRzbtXLhum1LJlh2Nxx4SsHWqJvHfGJrbG7tY9pzQTdcFxsZAyOQAf0o8ddtniTrg21OjuzpGhYiBnSG6DpVOJYI8QO1FNoV3V99Vbh37cB7I5iweR60WXjuGU2gzdhq1FSLLMUZYlX0v3kaZBHtmifYjqWAgG932U8O6QkskBTjhrHCWnuHUSUVWlgHm6mrsbcAaZWZuEyomJO3Xje+Zrb4ZrJK4ucWjrvW74S+LA7lDat2hpLRbXTAEZEYMeUD+VWOgDR8qnJGXCySTzXYc+4YrqjVIE+EEmSCWnWcZ3ivPYiLMg2T1nqsb8s1znHJccoscQSVG4AgSRIj7vvWN0T3aAk9yTTZAQX4m5eLemFa2NQ7uSsQduk+1a8AyZkpEjSMt47t62ySF7czfugR3zXZWdauHahC22zTQtds0IVy00lKhCeKEUjNCaamhNNJCVCEjQhNTQpWj3h8/0NCBque5xaa5cuIdbAliVViqggzqMzBH71wYcXNDIS1x135+9qkt2wQUKXlCr4xB8u0mPLwnJrRifjU8jqi+Ucs7PedytiwcbNRZ5/T8rFzLl6gTbmOoP6irsJjHOOzJ4H7roxt2jSM8o5wVsqXNu3azaRBaa4zaApYkm4Bu3XJJmuiDZUXYQvkLI8yNSea0WuaLJPD3rCN0V0uWUJ/vGXQ5jy6wat2yW04X7rPJ8MxDDtNHln6arZxJs6nF0ki2gS1BPegSTK4LEkNJwZJrXC2Rsbez36riTmMyv7W8tB19UJ4jl9zQHCkrA2y0EkBioyFJBg+lai+Fz9h1XzH1WZsc7WbbLA5GvQI7eJXQLr21Y2rSrq1FldWNxm0phRrW0Sx3NuIIrldkZHu7MZZ+S63adnG0ynWhdb64oFzKzNxNIHavLPbtN2qBpMFTElWHeg5AOa2xtEsJE7RQ4jrzXPlPZTA4dxs8D130rOAVCl03Ucm3p8J0li7BBbIIgMSQB1PvXMxnwvCsp7cgeeXfneS6eC+I4h9tfmRy9N2fRQ7nvBX703OzMly5UGQBpVVEbnSqhZjp6moj4rgWtEbX58aNedK7CRSCRzpKAIyF2ftx3qfwJwAfigGgKFbWSdICgd6flPzitjngtsLoTNLRkvbeecvW6hXu7DzDYjGD5A1z34dshsrlyNcRyXK81upZi0iXAFAmHJ1EiZ1MZ69K5+JxQw57JlitVfDBbbyXMfFN/UqqJHeGCdUHSepJz86nhcS6V1XaHsLdVzN5YYjy/YV0FWrLFJC3JTQtdo00K9TTSUqE080JIzNCaVCE1CEqEJqEJpoQmJyPf9aaEN5vy3UxOXLyQnhkvMSZMLP9CvM4ktjxBbz/ADlqrIY6IeTvtDOPuKCM2kkYVJdpmIJJwZnG+IiosjyzWtjCh3MiUDBlZTEQwhs7YOf0rZEwh4vJXxCyCFXyple2UuK3ZBy4uqQnZNpAYFrn8MqQBgkEGcnYdprgcwlLL2MhkYRZFEFK/wAtYX+xty5OkrI0nvotyCCe6QDmdoNW3kulFiGug7Z2Q89DSKWuVXktkvbIUGdQgqQeoIJkevrW/CTD+B8F5H43GyR4niN2PmG8Vv8ALLwRPl99ltNcuSbdpQUzB1ap0Kwg6TgEbGRUMY1liv5b+7mqPhjJJTsbjkPr5IbyxEvdo1+8EuGCpbCkmZkn6ASI9aojk7NwdVr0PxPDvfB2MQ+XlnpmMvUnosOEv8O4cW9QggEAujBgQcpBG/oa6LpIZ2bJNehXjxFPh32G36jryRR7hN24GZiLeghCQQjNbBYTEuRMamLESRiDXivjEzg4RNOXX90vRwttocRmfsFXdvyYB9a47WUtTWZot8MctVrputuV0dMkg/yDD+sei+EFxYWHQaeKte+mbIXX824sOyRqmRELOQQRPmJ8q6+zQWINpptcvzhluX2KlDLQYMBSvdIPltPzryvxQAYjaB19xkQpxbTYxYXHfE9yHUDHiaB06Df51o+Et/k7uCrlddLFxo/iN7/yHnmuyqClZoQti00LTbNNCvShCsFNJSmhCLzQmnmhCVCEqEKNCE1NJRO/zoTTcRw7NFvScFtYG40xqGNsBR7mJ6VycfhnPlaWi7167lpicNg2VyfM+Je3eKK3ZMYAt8Omq47FQQCwhvvR1nypRxGMbB1C6MDGviBIvv3Z/hCOPsMSxChNIgpq1smy6m8pYx0zGBNXBoboFaKGV6onf4m8FS5Ya4tpUVAEJAtEKupGA2aZMneQZzW5rhu0WbDNiI7OQDa33qVRym6/bdoGGoS5Z5YEN3TMZM6wPmKb5GsaXO0WzFOijw5a8fLkKHXJFEv2LALW0t2HUgFretFuyBOmNTAjfIyFIO40joDNE2SF9evgR1mvOtkDpXMa01z+9LRzg3HQ25e7ccJcYA6lt27eoqBAAltYYkBfuCDEmpkhY7YebOZNDTyXSwTWsf2rjQzAvip8DwNriOHVUVbd5QFJnxEL42HUNnIkgkbipwziS64qySeTDzW420+nId3ryWflXB3rCXdeq3ri2qzpLNqXVcEHZEDHUN9pzSxc4jiLr0GXfuSxssc+yGZnjy4fhauJYKpKjoZHmJ1fWST6yepmvJNLnu+Y3Z1VUbcw1ZOHvqeu/oZPpWjsnE1S1iF3BdRyjitKlS7WiN1OCBEh2UyJ2yQuOpO3dwTOyZQOe9Vysrn1xW7jububNxkRdds9kX8w86btuSdzEr01YmIOiWV2wSNQsscTTIA85HMDmNxXFWCw1MWiMQZDEtI/Lf3iuBNwrz910pS2qpBL9zXcaAAvhwB3iMfmTvXWwbNiIXqc1xpnbT1o4z+0b0Mbz4QFiflWsqlK0KELUlCFotU0LQlCSsFNCWqikI0KE09CEqEJqEJUITGmhQJyPTP0zQhZWtko4DsrMp0kMyiQQ0MVhtJIgx0Jqcbg1wJSeCRksHxByt7s3kGgXAC+hSbgchVa13ehAA+vpOPEwvZJtNFrfgcYwMAO5L4f5C9vUzIltzb7O3ayxIJ1Ncuz0MDE+eFESo2OqyKRjcS2QbLDed37deqtt2LVudEW3Pdd7RbSCpygIYEAEnGmM7RvU+dkfy3RO+iQsLpnyCnG6670/EMyMou6X16UD9mkgu0d5lGoq2pQDGIGBM1mfNLJtQOIa7dwI9fZXMFt1JHC/oud43jjd02tJGq4La6h3AysMHByJEiNid6hgsP2UwkvorriFkbdp2dC65LcvM7lp2dSrlrYV3ggFoEuBiNhjA/KtL8Q1spczessLoMQ0R7WhyGhr6p+H4Ow9kntGRrdvXcDLqGlfEy6dwB0yfSoxwRyCg7Pf+FfNiJYXEltg6UfQrXy/mdjiHYBzbuMyoguL3yqhUQa1mZMkqT4nMeZsxMDcQAA6q0v38ViMMsR2iL3mt39IzxnJgth47zSufTWswP51Q7ANhic7V1a8ONeG9Rhn2pRuGfsUF4Dl5QjtFMdRgYyIOrGllOG2ww2BIIoxk49f2u054d/E9fhd1xvJBcRC86wqxeLlbttlg6CMhlBJEEz08jXSLCQDvXGGKAcRus5DQrlfiDmtq3a+zLFwuV7QWiTbWDKi3jq2dukYxFMhGzs63qteHic6TtD8taXqeZXLXuansioMkYUkAHYCcZgft51i7EySgblPGft58VDlJWVJExn1AU6ifov5muouMrL5l2PmxP1JPSmUlK0KELUgoQr7dCFctNJWA00J6EIzTTT0kJUIT0JJqaaahCjH9f8UIUE4Z2BZFYhcsQMADMk7bAn5UkK7hCEXtWMKkhd8swmcZhQNvU+QIJp9iIk7kmQ3JlvWPh+PySSwXdy0anJ2QRtXD/7N4dnmN40Wl8Gzkh1u3kK2lXEQpytlF7zNGxdok+eZ8VVdtt6aenesPZkWeCs4Hj+0u27bJKFGbvf2jBSzCc91Tp04kmcwK7seDaIWSvFuoUTuGo8VFk1u2Agx5hxD3O01voVgXKCLCsYbRC93RlVyZIOfFBz7Trv+l6cQwtbsECyMr14X37/AOlvVLN244tFUGqFVnAnAyDkRJgD/is8kAcfk8lxZ/hkrGhzc955dyI8y5G1rhmCWu+/8K8yv2pVCQQoCyBrCmfIDpqFXsjMTL2fm0V2HmfO4CZ2Qz3CyNLVPwd8K9/tXVgFZW1MCslWDBVB6SASc7R7SijLnWRkFpxmJaGlrTZK9FbhFIgiQynHRhmR7xW0tBFFccOINhU8Pyi0CCy6tMFQQMq2/STsNyZIzmqRhox4K44mSqull+LLjdjjOlwXO4ZNLLrgjddSmekT90VKcEsUsIQJOuuS8a5rxRVm1f2pJ7ymCO91C7sfM5iOtZKtdsPDRZ05qvhLMjMyf5zHymK0MaGhcnETmZ+0fBGOQ8AWfcKFBdmbMKqszGBk4U7VIarOpcVaKuQd8E+5UE/rTSUrYoQrUFCFeppoViGhJWCmhSoyQjMUJp6aEooQnoQmoSTGhCgzRJ9KE1TbvkiATB3E4pIpPf4mbSId1Zp9hlfze5+VG5NYipChlAjVnYkAZkDck7YGNyQBXExXw2n7bP48OH3HWi2RPD8n67uaq4W8pGkqNBl3828l9f51y3sJNgm9yskjIN2sHNuMHD3FbHeC3tIAEC00i1/gMCR5EgRXqfheNOJw7o5TZadeI3X3ey5b8G7tRJH4/fx9xat4I9qS/DfxEdjdvcOTF1AI02ipILL3dKus7DIgmh8bm6aFdZmIYQBLk4DI9+/7+PctPD8IFNh+JsLZFpUiAbd3ibrMNKlWBYwFDE9O9vMCsAZOIqvVTlmoPbG4uLt2oaN5vQI/xd9uH4Swousl5r2q4O7g3e0uujd0zs4xGRv0rWy6srFDE18jsrAFb91Z9cVTynmRa/bDXXZlusjZGkqbeWgQMEkHpIBFTvJXywtEJOyBlfquwvcbaUyzKukBoLBRnqJPh2+ppLlhrjoEL5zzsWiFQrIXWG3U22naP8LHyA98XxQ7eaoml2Mt6EWvie2viuKV6XMQpAJKmBHzgZgZmpy4fZG0oQz7btkrhOdXLV1wbVpEUtuFGpyYA9QI2UR65rn03cF0i95FOJK38ysq3HOFXQO37MDYDQy2z+ayfUmpHVQGiI8usLoYiCLjLbVczGt8+qllXb8LAbGho3qLjuQ3jzN64RkF2I9pxtQ7VA0UFpJqaimhXqKElNaEKc00J5pIR2pJphQhPQkkaSE1NCVCEwSf/uR6k+g3+VCaHzBO1JNPdJY9PLG/kPnQkq2JGBOfl70Jqg8NqjSYY7knu58/LE/WsM+BY87TMj6LTHiSMnZhBOccn4q7euqbZItjT3SCz6WyqmYJmWI3AG2KvwmHEDC3eTZWh0sWyC0668lLlnKOwD3+KTQgOFurp1QrAW1VskktvtAPrG0nayWd5a4bLTZPDctXD/F4km1wti273FAcCToXfYAjcYJPXeoOaB8ytiwgJ2S41wUDxvaWw7nUzccCxOxTsnBf0jO2NsYqAdfmuk2HYfTcgGn3CycHzc2GtFSgZXuqW8RCONJuDOWguBM7A9ZqMkmyE5Idthabo1l9PZFuU8LaNi1f4s3Ll1keFD6ZRi2lnaNRLKYEHZV+WOWdkQDpLJOgGq5WJxBjeWR1QWX4k41LotC0CgtJ2RU94aV8HenJBJ3z3q6eBxzWsPykDda5M0Tp3bSEW+FYiQA0kCAZYnJGPMAH60pcQ+U/NpwVsULIxl5rox8OhLaNcdbM94l9QYiAQESNRKmcwAZxgVTV6Ke0sPFoivFtnckhmZoli4DFgBJGT1JPX0Amug4S4wRGuEKlpdYAgSsKwA/xOSo8mnpVg0UTqgl0lmLGJYljGBLZMemarUkwWhCmBQhXCmhSihJPFNCl9aEI5TQlQhPFCEqEJqEJUIUS0bUIUGc/0KE0ycQwgiMeagj8xQilZxPMbjklirE7yiGfqtCVLEHIJI7pP4cbQemIkDFCaouLP5n69aEIbx3KLV0y6kmInUQY8sU7KsZI5uiy2eSW7clQSfNjMflWeaEy5FxA4BXjFvHBSu8FIgkxWcYFo0cVMY54zAWG5yVJk6j6Tj8q0CLiSU3Y+U8At4umAGRbgChAHnAG0aSII6Gp7LbsjPRYjmbVRut5L92MRGkEACIj+vWWilv4Xnd5G1CDiIYuViZ8OqDnzmhRLQsLuzMWOSTJNFqVKy2p3xvO3UGQaSS3NxTMoQxE6uu8aQN9gJgf3m86leVJUoaKSE+ihCfTQhTApoUooQnoSSmpIRyhNIUJJ6SEhTQUx3oQlQUKt6E1Ft6AhVVLchI1FMKp6aSrakhVNQhQehNVNSQVSaSYVTUkKs0JJCkmFNaEFWrTSVq0IKtFCSVNCc0kJU0JzQhOaaFVT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avisdoo.com/img/pr_case_poklopci_918_9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82"/>
          <a:stretch/>
        </p:blipFill>
        <p:spPr bwMode="auto">
          <a:xfrm>
            <a:off x="6327775" y="4000500"/>
            <a:ext cx="2816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6327775" y="4000500"/>
            <a:ext cx="2816225" cy="24765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53200" y="4000500"/>
            <a:ext cx="2590800" cy="28575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30" name="Picture 6" descr="http://www.dexy.co.rs/files/thumbs/files/images/slike_proizvoda/thumbs_320/PS81841_320_32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33" y="5029200"/>
            <a:ext cx="1622425" cy="16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57633" y="5029200"/>
            <a:ext cx="1962167" cy="162242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057633" y="5029200"/>
            <a:ext cx="1733567" cy="162242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21120000">
            <a:off x="4125307" y="127347"/>
            <a:ext cx="4607319" cy="62187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7200" b="1" dirty="0">
                <a:solidFill>
                  <a:srgbClr val="FFCCFF"/>
                </a:solidFill>
                <a:latin typeface="Comic Sans MS" pitchFamily="66" charset="0"/>
              </a:rPr>
              <a:t>Смањи</a:t>
            </a:r>
            <a:endParaRPr lang="en-US" sz="7200" b="1" dirty="0">
              <a:solidFill>
                <a:srgbClr val="FFCCFF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12" name="Footer Placeholder 1"/>
          <p:cNvSpPr txBox="1">
            <a:spLocks/>
          </p:cNvSpPr>
          <p:nvPr/>
        </p:nvSpPr>
        <p:spPr>
          <a:xfrm>
            <a:off x="2600578" y="6363177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80000">
            <a:off x="342960" y="256617"/>
            <a:ext cx="4387850" cy="1573213"/>
          </a:xfrm>
          <a:prstGeom prst="rect">
            <a:avLst/>
          </a:prstGeom>
          <a:solidFill>
            <a:srgbClr val="83BC04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5400" b="1" dirty="0">
                <a:solidFill>
                  <a:srgbClr val="FFFF00"/>
                </a:solidFill>
                <a:latin typeface="Comic Sans MS" pitchFamily="66" charset="0"/>
              </a:rPr>
              <a:t>Употријеби поново</a:t>
            </a:r>
            <a:r>
              <a:rPr lang="en-US" sz="5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057874"/>
            <a:ext cx="7620000" cy="1524000"/>
          </a:xfrm>
          <a:prstGeom prst="rect">
            <a:avLst/>
          </a:prstGeom>
          <a:solidFill>
            <a:srgbClr val="5DB0E3"/>
          </a:solidFill>
          <a:ln>
            <a:solidFill>
              <a:srgbClr val="617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>
                <a:latin typeface="Comic Sans MS" pitchFamily="66" charset="0"/>
              </a:rPr>
              <a:t>Како поново употријебити?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>
                <a:latin typeface="Comic Sans MS" pitchFamily="66" charset="0"/>
              </a:rPr>
              <a:t>Употребљене папире користити за биљешке, цртање...картонске кутије искористити са одлагање старе одеће, књига, играчака... направити нове играчке , украсе ....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http://klokanica.24sata.hr/slika/vesele-zivotinje-od-kartona-2861-469x313-20140429113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962400"/>
            <a:ext cx="331116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etinjarije.com/wp-content/uploads/2015/02/uradi-sam-kutije-od-jaja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77" y="4267201"/>
            <a:ext cx="235662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atrixworldhr.files.wordpress.com/2012/08/mala-kuhinjica.jpg?w=4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2"/>
            <a:ext cx="228599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8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80000">
            <a:off x="422230" y="356710"/>
            <a:ext cx="4940300" cy="17049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6000" b="1" dirty="0">
                <a:latin typeface="Comic Sans MS" pitchFamily="66" charset="0"/>
              </a:rPr>
              <a:t>Рециклирај</a:t>
            </a:r>
            <a:endParaRPr lang="en-US" sz="6000" b="1" dirty="0">
              <a:latin typeface="Comic Sans MS" pitchFamily="66" charset="0"/>
            </a:endParaRPr>
          </a:p>
        </p:txBody>
      </p:sp>
      <p:pic>
        <p:nvPicPr>
          <p:cNvPr id="3074" name="Picture 2" descr="http://os-supetar.skole.hr/upload/os-supetar/images/static3/1147/Image/papir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1" t="47935" r="17185"/>
          <a:stretch/>
        </p:blipFill>
        <p:spPr bwMode="auto">
          <a:xfrm>
            <a:off x="685801" y="2014538"/>
            <a:ext cx="5886450" cy="44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vevesti.com/images/sr/524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14287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92.net/news/pics/2010/07/6479798714c3586568e09b008510123_extre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352365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9732" t="33879" r="44792" b="30125"/>
          <a:stretch/>
        </p:blipFill>
        <p:spPr>
          <a:xfrm>
            <a:off x="5513293" y="1062037"/>
            <a:ext cx="3630707" cy="514788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720000">
            <a:off x="341165" y="5155920"/>
            <a:ext cx="7199313" cy="11064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>
                <a:solidFill>
                  <a:srgbClr val="002060"/>
                </a:solidFill>
                <a:latin typeface="Comic Sans MS" pitchFamily="66" charset="0"/>
              </a:rPr>
              <a:t>Рециклирајмо!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Папир </a:t>
            </a:r>
            <a:r>
              <a:rPr lang="sr-Cyrl-RS" dirty="0">
                <a:solidFill>
                  <a:srgbClr val="002060"/>
                </a:solidFill>
                <a:latin typeface="Comic Sans MS" pitchFamily="66" charset="0"/>
              </a:rPr>
              <a:t>одлажимо у плаве  контејнере. 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https://uciteljicaivanavanja.wordpress.com/</a:t>
            </a: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3124200" y="6356350"/>
            <a:ext cx="3458910" cy="405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https://uciteljicaivanavanja.wordpress.com/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</TotalTime>
  <Words>1765</Words>
  <Application>Microsoft Office PowerPoint</Application>
  <PresentationFormat>On-screen Show (4:3)</PresentationFormat>
  <Paragraphs>376</Paragraphs>
  <Slides>59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_RotisSansSerif__</vt:lpstr>
      <vt:lpstr>Arial</vt:lpstr>
      <vt:lpstr>Arial Black</vt:lpstr>
      <vt:lpstr>Arial Narrow</vt:lpstr>
      <vt:lpstr>Calibri</vt:lpstr>
      <vt:lpstr>Comic Sans MS</vt:lpstr>
      <vt:lpstr>Lovely Grace BG</vt:lpstr>
      <vt:lpstr>Tahoma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Sneza</dc:creator>
  <cp:lastModifiedBy>Ivana Milic</cp:lastModifiedBy>
  <cp:revision>183</cp:revision>
  <dcterms:created xsi:type="dcterms:W3CDTF">2012-02-16T11:28:25Z</dcterms:created>
  <dcterms:modified xsi:type="dcterms:W3CDTF">2016-04-21T08:45:41Z</dcterms:modified>
</cp:coreProperties>
</file>