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5" r:id="rId10"/>
    <p:sldId id="267" r:id="rId11"/>
    <p:sldId id="266" r:id="rId12"/>
    <p:sldId id="268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sz="4400" dirty="0" smtClean="0">
                <a:solidFill>
                  <a:schemeClr val="tx1"/>
                </a:solidFill>
              </a:rPr>
              <a:t> Српски језик</a:t>
            </a:r>
            <a:r>
              <a:rPr lang="sr-Cyrl-RS" sz="4400" dirty="0" smtClean="0"/>
              <a:t/>
            </a:r>
            <a:br>
              <a:rPr lang="sr-Cyrl-RS" sz="4400" dirty="0" smtClean="0"/>
            </a:br>
            <a:r>
              <a:rPr lang="sr-Cyrl-RS" sz="4400" dirty="0" smtClean="0">
                <a:solidFill>
                  <a:srgbClr val="C00000"/>
                </a:solidFill>
              </a:rPr>
              <a:t>Тема: </a:t>
            </a:r>
            <a:r>
              <a:rPr lang="sr-Cyrl-RS" sz="4400" dirty="0" smtClean="0">
                <a:solidFill>
                  <a:srgbClr val="7030A0"/>
                </a:solidFill>
              </a:rPr>
              <a:t>писање назива књига, часописа и новина</a:t>
            </a:r>
            <a:r>
              <a:rPr lang="sr-Cyrl-RS" sz="4400" dirty="0" smtClean="0"/>
              <a:t/>
            </a:r>
            <a:br>
              <a:rPr lang="sr-Cyrl-RS" sz="4400" dirty="0" smtClean="0"/>
            </a:br>
            <a:r>
              <a:rPr lang="sr-Cyrl-RS" sz="4400" dirty="0" smtClean="0">
                <a:solidFill>
                  <a:srgbClr val="C00000"/>
                </a:solidFill>
              </a:rPr>
              <a:t>Тип часа: </a:t>
            </a:r>
            <a:r>
              <a:rPr lang="sr-Cyrl-RS" sz="4400" dirty="0" smtClean="0">
                <a:solidFill>
                  <a:schemeClr val="tx1"/>
                </a:solidFill>
              </a:rPr>
              <a:t>обрада</a:t>
            </a:r>
            <a:r>
              <a:rPr lang="sr-Cyrl-RS" sz="4400" dirty="0" smtClean="0"/>
              <a:t/>
            </a:r>
            <a:br>
              <a:rPr lang="sr-Cyrl-R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4661012"/>
            <a:ext cx="6358229" cy="1149069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</a:rPr>
              <a:t>Основна школа ,, Алекса Шантић“ , Калуђерица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Учитељ: Ружица Ристић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71" y="3908102"/>
            <a:ext cx="2575138" cy="22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88" y="1173575"/>
            <a:ext cx="10247996" cy="1423968"/>
          </a:xfrm>
        </p:spPr>
        <p:txBody>
          <a:bodyPr/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О чему морамо да водимо рачуна при писању назива књига, часописа и новима?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9596" y="3342011"/>
            <a:ext cx="10053788" cy="2176315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chemeClr val="tx1"/>
                </a:solidFill>
              </a:rPr>
              <a:t>Мирослав Антић написао је песму </a:t>
            </a:r>
            <a:r>
              <a:rPr lang="sr-Cyrl-RS" sz="2800" b="1" dirty="0" smtClean="0">
                <a:solidFill>
                  <a:srgbClr val="FF0000"/>
                </a:solidFill>
              </a:rPr>
              <a:t>,,</a:t>
            </a:r>
            <a:r>
              <a:rPr lang="sr-Cyrl-RS" sz="2800" b="1" dirty="0" smtClean="0">
                <a:solidFill>
                  <a:schemeClr val="tx1"/>
                </a:solidFill>
              </a:rPr>
              <a:t> </a:t>
            </a:r>
            <a:r>
              <a:rPr lang="sr-Cyrl-RS" sz="2800" b="1" dirty="0" smtClean="0">
                <a:solidFill>
                  <a:srgbClr val="7030A0"/>
                </a:solidFill>
              </a:rPr>
              <a:t>П</a:t>
            </a:r>
            <a:r>
              <a:rPr lang="sr-Cyrl-RS" sz="2800" b="1" dirty="0" smtClean="0">
                <a:solidFill>
                  <a:schemeClr val="tx1"/>
                </a:solidFill>
              </a:rPr>
              <a:t>лави чуперак</a:t>
            </a:r>
            <a:r>
              <a:rPr lang="sr-Cyrl-RS" sz="2800" b="1" dirty="0" smtClean="0">
                <a:solidFill>
                  <a:srgbClr val="FF0000"/>
                </a:solidFill>
              </a:rPr>
              <a:t>“</a:t>
            </a:r>
            <a:r>
              <a:rPr lang="sr-Cyrl-RS" sz="2800" b="1" dirty="0" smtClean="0">
                <a:solidFill>
                  <a:schemeClr val="tx1"/>
                </a:solidFill>
              </a:rPr>
              <a:t>. </a:t>
            </a:r>
          </a:p>
          <a:p>
            <a:endParaRPr lang="sr-Cyrl-RS" sz="2800" b="1" dirty="0">
              <a:solidFill>
                <a:schemeClr val="tx1"/>
              </a:solidFill>
            </a:endParaRPr>
          </a:p>
          <a:p>
            <a:r>
              <a:rPr lang="sr-Cyrl-RS" sz="2800" b="1" dirty="0" smtClean="0">
                <a:solidFill>
                  <a:srgbClr val="FF0000"/>
                </a:solidFill>
              </a:rPr>
              <a:t>Наводници пре назива    </a:t>
            </a:r>
            <a:r>
              <a:rPr lang="sr-Cyrl-RS" sz="2800" b="1" dirty="0" smtClean="0">
                <a:solidFill>
                  <a:srgbClr val="7030A0"/>
                </a:solidFill>
              </a:rPr>
              <a:t>велико слово      </a:t>
            </a:r>
            <a:r>
              <a:rPr lang="sr-Cyrl-RS" sz="2800" b="1" dirty="0" smtClean="0">
                <a:solidFill>
                  <a:srgbClr val="FF0000"/>
                </a:solidFill>
              </a:rPr>
              <a:t>наводници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037926" y="3811349"/>
            <a:ext cx="3342010" cy="720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669982" y="3665692"/>
            <a:ext cx="372234" cy="9063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056255" y="3754704"/>
            <a:ext cx="695915" cy="77683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7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903" y="882376"/>
            <a:ext cx="10470037" cy="2589107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7030A0"/>
                </a:solidFill>
              </a:rPr>
              <a:t>Наставни листић</a:t>
            </a:r>
            <a:r>
              <a:rPr lang="sr-Cyrl-RS" sz="2800" dirty="0" smtClean="0">
                <a:solidFill>
                  <a:schemeClr val="tx1"/>
                </a:solidFill>
              </a:rPr>
              <a:t/>
            </a:r>
            <a:br>
              <a:rPr lang="sr-Cyrl-RS" sz="2800" dirty="0" smtClean="0">
                <a:solidFill>
                  <a:schemeClr val="tx1"/>
                </a:solidFill>
              </a:rPr>
            </a:br>
            <a:r>
              <a:rPr lang="sr-Cyrl-RS" sz="2800" dirty="0" smtClean="0">
                <a:solidFill>
                  <a:schemeClr val="tx1"/>
                </a:solidFill>
              </a:rPr>
              <a:t>за рођендан је Никола мири поклонио књигу доживљаји тома </a:t>
            </a:r>
            <a:r>
              <a:rPr lang="sr-Cyrl-RS" sz="2800" dirty="0" err="1" smtClean="0">
                <a:solidFill>
                  <a:schemeClr val="tx1"/>
                </a:solidFill>
              </a:rPr>
              <a:t>сојера</a:t>
            </a:r>
            <a:r>
              <a:rPr lang="sr-Cyrl-RS" sz="2800" dirty="0" smtClean="0">
                <a:solidFill>
                  <a:schemeClr val="tx1"/>
                </a:solidFill>
              </a:rPr>
              <a:t>. мира је њему посудила часопис национална географија. </a:t>
            </a:r>
            <a:r>
              <a:rPr lang="sr-Cyrl-RS" sz="2800" dirty="0" err="1" smtClean="0">
                <a:solidFill>
                  <a:schemeClr val="tx1"/>
                </a:solidFill>
              </a:rPr>
              <a:t>никола</a:t>
            </a:r>
            <a:r>
              <a:rPr lang="sr-Cyrl-RS" sz="2800" dirty="0" smtClean="0">
                <a:solidFill>
                  <a:schemeClr val="tx1"/>
                </a:solidFill>
              </a:rPr>
              <a:t> је недавно прочитао </a:t>
            </a:r>
            <a:r>
              <a:rPr lang="sr-Cyrl-RS" sz="2800" dirty="0" err="1" smtClean="0">
                <a:solidFill>
                  <a:schemeClr val="tx1"/>
                </a:solidFill>
              </a:rPr>
              <a:t>андерсенову</a:t>
            </a:r>
            <a:r>
              <a:rPr lang="sr-Cyrl-RS" sz="2800" dirty="0" smtClean="0">
                <a:solidFill>
                  <a:schemeClr val="tx1"/>
                </a:solidFill>
              </a:rPr>
              <a:t> бајку царево ново одело. </a:t>
            </a:r>
            <a:br>
              <a:rPr lang="sr-Cyrl-R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124" y="3746612"/>
            <a:ext cx="9587266" cy="2411427"/>
          </a:xfrm>
        </p:spPr>
        <p:txBody>
          <a:bodyPr>
            <a:normAutofit fontScale="92500"/>
          </a:bodyPr>
          <a:lstStyle/>
          <a:p>
            <a:r>
              <a:rPr lang="sr-Cyrl-RS" b="1" dirty="0" smtClean="0">
                <a:solidFill>
                  <a:schemeClr val="tx1"/>
                </a:solidFill>
              </a:rPr>
              <a:t>Решење!</a:t>
            </a:r>
          </a:p>
          <a:p>
            <a:r>
              <a:rPr lang="sr-Cyrl-RS" sz="3200" b="1" dirty="0" smtClean="0">
                <a:solidFill>
                  <a:schemeClr val="tx1"/>
                </a:solidFill>
              </a:rPr>
              <a:t>За рођендан је Никола Мири поклонио књигу </a:t>
            </a:r>
            <a:r>
              <a:rPr lang="sr-Cyrl-RS" sz="3200" b="1" dirty="0" smtClean="0">
                <a:solidFill>
                  <a:srgbClr val="FF0000"/>
                </a:solidFill>
              </a:rPr>
              <a:t>,,Д</a:t>
            </a:r>
            <a:r>
              <a:rPr lang="sr-Cyrl-RS" sz="3200" b="1" dirty="0" smtClean="0">
                <a:solidFill>
                  <a:schemeClr val="tx1"/>
                </a:solidFill>
              </a:rPr>
              <a:t>оживљаји Тома </a:t>
            </a:r>
            <a:r>
              <a:rPr lang="sr-Cyrl-RS" sz="3200" b="1" dirty="0" err="1" smtClean="0">
                <a:solidFill>
                  <a:schemeClr val="tx1"/>
                </a:solidFill>
              </a:rPr>
              <a:t>Сојера</a:t>
            </a:r>
            <a:r>
              <a:rPr lang="sr-Cyrl-RS" sz="3200" b="1" dirty="0" smtClean="0">
                <a:solidFill>
                  <a:srgbClr val="FF0000"/>
                </a:solidFill>
              </a:rPr>
              <a:t>“</a:t>
            </a:r>
            <a:r>
              <a:rPr lang="sr-Cyrl-RS" sz="3200" b="1" dirty="0" smtClean="0">
                <a:solidFill>
                  <a:schemeClr val="tx1"/>
                </a:solidFill>
              </a:rPr>
              <a:t>. Мира је њему посудила часопис </a:t>
            </a:r>
            <a:r>
              <a:rPr lang="sr-Cyrl-RS" sz="3200" b="1" dirty="0" smtClean="0">
                <a:solidFill>
                  <a:srgbClr val="FF0000"/>
                </a:solidFill>
              </a:rPr>
              <a:t>,,Н</a:t>
            </a:r>
            <a:r>
              <a:rPr lang="sr-Cyrl-RS" sz="3200" b="1" dirty="0" smtClean="0">
                <a:solidFill>
                  <a:schemeClr val="tx1"/>
                </a:solidFill>
              </a:rPr>
              <a:t>ационална географија</a:t>
            </a:r>
            <a:r>
              <a:rPr lang="sr-Cyrl-RS" sz="3200" b="1" dirty="0" smtClean="0">
                <a:solidFill>
                  <a:srgbClr val="FF0000"/>
                </a:solidFill>
              </a:rPr>
              <a:t>“</a:t>
            </a:r>
            <a:r>
              <a:rPr lang="sr-Cyrl-RS" sz="3200" b="1" dirty="0" smtClean="0">
                <a:solidFill>
                  <a:schemeClr val="tx1"/>
                </a:solidFill>
              </a:rPr>
              <a:t>. Никола је недавно прочитао Андерсенову бајку</a:t>
            </a:r>
            <a:r>
              <a:rPr lang="sr-Cyrl-RS" sz="3200" b="1" dirty="0" smtClean="0">
                <a:solidFill>
                  <a:srgbClr val="FF0000"/>
                </a:solidFill>
              </a:rPr>
              <a:t>,,</a:t>
            </a:r>
            <a:r>
              <a:rPr lang="sr-Cyrl-RS" sz="3200" b="1" dirty="0" smtClean="0">
                <a:solidFill>
                  <a:schemeClr val="tx1"/>
                </a:solidFill>
              </a:rPr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Ц</a:t>
            </a:r>
            <a:r>
              <a:rPr lang="sr-Cyrl-RS" sz="3200" b="1" dirty="0" smtClean="0">
                <a:solidFill>
                  <a:schemeClr val="tx1"/>
                </a:solidFill>
              </a:rPr>
              <a:t>арево ново одело</a:t>
            </a:r>
            <a:r>
              <a:rPr lang="sr-Cyrl-RS" sz="3200" b="1" dirty="0" smtClean="0">
                <a:solidFill>
                  <a:srgbClr val="FF0000"/>
                </a:solidFill>
              </a:rPr>
              <a:t>“</a:t>
            </a:r>
            <a:r>
              <a:rPr lang="sr-Cyrl-RS" sz="3200" b="1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372234"/>
            <a:ext cx="9966960" cy="3436222"/>
          </a:xfrm>
        </p:spPr>
        <p:txBody>
          <a:bodyPr>
            <a:normAutofit fontScale="90000"/>
          </a:bodyPr>
          <a:lstStyle/>
          <a:p>
            <a:r>
              <a:rPr lang="sr-Cyrl-RS" sz="3600" dirty="0" smtClean="0">
                <a:solidFill>
                  <a:srgbClr val="FF0000"/>
                </a:solidFill>
              </a:rPr>
              <a:t>Наставни листић број 2</a:t>
            </a:r>
            <a:br>
              <a:rPr lang="sr-Cyrl-RS" sz="3600" dirty="0" smtClean="0">
                <a:solidFill>
                  <a:srgbClr val="FF0000"/>
                </a:solidFill>
              </a:rPr>
            </a:br>
            <a:r>
              <a:rPr lang="sr-Cyrl-RS" sz="3600" dirty="0" smtClean="0">
                <a:solidFill>
                  <a:srgbClr val="FF0000"/>
                </a:solidFill>
              </a:rPr>
              <a:t>напиши правилно!</a:t>
            </a:r>
            <a:r>
              <a:rPr lang="sr-Cyrl-RS" sz="4000" dirty="0" smtClean="0">
                <a:solidFill>
                  <a:srgbClr val="FF0000"/>
                </a:solidFill>
              </a:rPr>
              <a:t/>
            </a:r>
            <a:br>
              <a:rPr lang="sr-Cyrl-RS" sz="4000" dirty="0" smtClean="0">
                <a:solidFill>
                  <a:srgbClr val="FF0000"/>
                </a:solidFill>
              </a:rPr>
            </a:br>
            <a:r>
              <a:rPr lang="sr-Cyrl-RS" sz="3600" dirty="0" smtClean="0">
                <a:solidFill>
                  <a:schemeClr val="tx1"/>
                </a:solidFill>
              </a:rPr>
              <a:t>ЉУБИВОЈЕ РШУМОВИЋ НАПИСАО ЈЕ КЊИГЕ МА ШТА МИ РЕЧЕ ЈОШ НАМ САМО АЛЕ ФАЛЕ И ВЕСТИ ИЗ НЕСВЕСТИ. НЕВЕНИН ОМИЉЕНИ ПЕСНИК ЈЕ МИРОСЛАВ АНТИЋ КОЈИ ЈЕ НАПИСАО КЊИГУ ПЛАВИ ЧУПЕРАК.</a:t>
            </a:r>
            <a:br>
              <a:rPr lang="sr-Cyrl-RS" sz="36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698060"/>
            <a:ext cx="10112934" cy="2913133"/>
          </a:xfrm>
        </p:spPr>
        <p:txBody>
          <a:bodyPr>
            <a:noAutofit/>
          </a:bodyPr>
          <a:lstStyle/>
          <a:p>
            <a:r>
              <a:rPr lang="sr-Cyrl-RS" sz="3600" b="1" dirty="0" err="1" smtClean="0">
                <a:solidFill>
                  <a:srgbClr val="7030A0"/>
                </a:solidFill>
              </a:rPr>
              <a:t>Љубивоје</a:t>
            </a:r>
            <a:r>
              <a:rPr lang="sr-Cyrl-RS" sz="3600" b="1" dirty="0" smtClean="0">
                <a:solidFill>
                  <a:srgbClr val="7030A0"/>
                </a:solidFill>
              </a:rPr>
              <a:t> </a:t>
            </a:r>
            <a:r>
              <a:rPr lang="sr-Cyrl-RS" sz="3600" b="1" dirty="0" err="1" smtClean="0">
                <a:solidFill>
                  <a:srgbClr val="7030A0"/>
                </a:solidFill>
              </a:rPr>
              <a:t>Ршумовић</a:t>
            </a:r>
            <a:r>
              <a:rPr lang="sr-Cyrl-RS" sz="3600" b="1" dirty="0" smtClean="0">
                <a:solidFill>
                  <a:srgbClr val="7030A0"/>
                </a:solidFill>
              </a:rPr>
              <a:t> написао је књиге</a:t>
            </a:r>
            <a:r>
              <a:rPr lang="sr-Cyrl-RS" sz="3600" b="1" dirty="0" smtClean="0">
                <a:solidFill>
                  <a:srgbClr val="FF0000"/>
                </a:solidFill>
              </a:rPr>
              <a:t>:</a:t>
            </a:r>
            <a:r>
              <a:rPr lang="sr-Cyrl-RS" sz="3600" b="1" dirty="0" smtClean="0"/>
              <a:t> </a:t>
            </a:r>
            <a:endParaRPr lang="sr-Cyrl-RS" sz="3600" b="1" dirty="0" smtClean="0"/>
          </a:p>
          <a:p>
            <a:r>
              <a:rPr lang="sr-Cyrl-RS" sz="3600" b="1" dirty="0" smtClean="0">
                <a:solidFill>
                  <a:srgbClr val="FF0000"/>
                </a:solidFill>
              </a:rPr>
              <a:t>,, </a:t>
            </a:r>
            <a:r>
              <a:rPr lang="sr-Cyrl-RS" sz="3600" b="1" dirty="0" smtClean="0">
                <a:solidFill>
                  <a:srgbClr val="FF0000"/>
                </a:solidFill>
              </a:rPr>
              <a:t>М</a:t>
            </a:r>
            <a:r>
              <a:rPr lang="sr-Cyrl-RS" sz="3600" b="1" dirty="0" smtClean="0">
                <a:solidFill>
                  <a:srgbClr val="7030A0"/>
                </a:solidFill>
              </a:rPr>
              <a:t>а шта ми рече</a:t>
            </a:r>
            <a:r>
              <a:rPr lang="sr-Cyrl-RS" sz="3600" b="1" dirty="0" smtClean="0">
                <a:solidFill>
                  <a:srgbClr val="FF0000"/>
                </a:solidFill>
              </a:rPr>
              <a:t>“ </a:t>
            </a:r>
            <a:r>
              <a:rPr lang="sr-Cyrl-RS" sz="3600" b="1" dirty="0" smtClean="0">
                <a:solidFill>
                  <a:srgbClr val="7030A0"/>
                </a:solidFill>
              </a:rPr>
              <a:t>,</a:t>
            </a:r>
            <a:r>
              <a:rPr lang="sr-Cyrl-RS" sz="3600" b="1" dirty="0" smtClean="0">
                <a:solidFill>
                  <a:srgbClr val="FF0000"/>
                </a:solidFill>
              </a:rPr>
              <a:t> ,, Ј</a:t>
            </a:r>
            <a:r>
              <a:rPr lang="sr-Cyrl-RS" sz="3600" b="1" dirty="0" smtClean="0">
                <a:solidFill>
                  <a:srgbClr val="7030A0"/>
                </a:solidFill>
              </a:rPr>
              <a:t>ош нам само але фале</a:t>
            </a:r>
            <a:r>
              <a:rPr lang="sr-Cyrl-RS" sz="3600" b="1" dirty="0" smtClean="0">
                <a:solidFill>
                  <a:srgbClr val="FF0000"/>
                </a:solidFill>
              </a:rPr>
              <a:t>“</a:t>
            </a:r>
            <a:r>
              <a:rPr lang="sr-Cyrl-RS" sz="3600" b="1" dirty="0" smtClean="0"/>
              <a:t> </a:t>
            </a:r>
            <a:r>
              <a:rPr lang="sr-Cyrl-RS" sz="3600" b="1" dirty="0" smtClean="0">
                <a:solidFill>
                  <a:srgbClr val="7030A0"/>
                </a:solidFill>
              </a:rPr>
              <a:t>и </a:t>
            </a:r>
            <a:r>
              <a:rPr lang="sr-Cyrl-RS" sz="3600" b="1" dirty="0" smtClean="0">
                <a:solidFill>
                  <a:srgbClr val="FF0000"/>
                </a:solidFill>
              </a:rPr>
              <a:t>,,</a:t>
            </a:r>
            <a:r>
              <a:rPr lang="sr-Cyrl-RS" sz="3600" b="1" dirty="0" smtClean="0"/>
              <a:t> </a:t>
            </a:r>
            <a:r>
              <a:rPr lang="sr-Cyrl-RS" sz="3600" b="1" dirty="0" smtClean="0">
                <a:solidFill>
                  <a:srgbClr val="FF0000"/>
                </a:solidFill>
              </a:rPr>
              <a:t>В</a:t>
            </a:r>
            <a:r>
              <a:rPr lang="sr-Cyrl-RS" sz="3600" b="1" dirty="0" smtClean="0">
                <a:solidFill>
                  <a:srgbClr val="7030A0"/>
                </a:solidFill>
              </a:rPr>
              <a:t>ести из несвести</a:t>
            </a:r>
            <a:r>
              <a:rPr lang="sr-Cyrl-RS" sz="3600" b="1" dirty="0" smtClean="0">
                <a:solidFill>
                  <a:srgbClr val="FF0000"/>
                </a:solidFill>
              </a:rPr>
              <a:t>“</a:t>
            </a:r>
            <a:r>
              <a:rPr lang="sr-Cyrl-RS" sz="3600" b="1" dirty="0" smtClean="0">
                <a:solidFill>
                  <a:schemeClr val="tx1"/>
                </a:solidFill>
              </a:rPr>
              <a:t>.</a:t>
            </a:r>
            <a:r>
              <a:rPr lang="sr-Cyrl-RS" sz="3600" b="1" dirty="0" smtClean="0">
                <a:solidFill>
                  <a:srgbClr val="FF0000"/>
                </a:solidFill>
              </a:rPr>
              <a:t> </a:t>
            </a:r>
            <a:r>
              <a:rPr lang="sr-Cyrl-RS" sz="3600" b="1" dirty="0" err="1" smtClean="0">
                <a:solidFill>
                  <a:srgbClr val="7030A0"/>
                </a:solidFill>
              </a:rPr>
              <a:t>Невенин</a:t>
            </a:r>
            <a:r>
              <a:rPr lang="sr-Cyrl-RS" sz="3600" b="1" dirty="0" smtClean="0">
                <a:solidFill>
                  <a:srgbClr val="7030A0"/>
                </a:solidFill>
              </a:rPr>
              <a:t> омиљени песник је Мирослав Антић који је написао књигу </a:t>
            </a:r>
            <a:endParaRPr lang="sr-Cyrl-RS" sz="3600" b="1" dirty="0" smtClean="0">
              <a:solidFill>
                <a:srgbClr val="7030A0"/>
              </a:solidFill>
            </a:endParaRPr>
          </a:p>
          <a:p>
            <a:r>
              <a:rPr lang="sr-Cyrl-RS" sz="3600" b="1" dirty="0" smtClean="0">
                <a:solidFill>
                  <a:srgbClr val="FF0000"/>
                </a:solidFill>
              </a:rPr>
              <a:t>,,</a:t>
            </a:r>
            <a:r>
              <a:rPr lang="sr-Cyrl-RS" sz="3600" b="1" dirty="0" smtClean="0"/>
              <a:t> </a:t>
            </a:r>
            <a:r>
              <a:rPr lang="sr-Cyrl-RS" sz="3600" b="1" dirty="0" smtClean="0">
                <a:solidFill>
                  <a:srgbClr val="FF0000"/>
                </a:solidFill>
              </a:rPr>
              <a:t>П</a:t>
            </a:r>
            <a:r>
              <a:rPr lang="sr-Cyrl-RS" sz="3600" b="1" dirty="0" smtClean="0">
                <a:solidFill>
                  <a:srgbClr val="7030A0"/>
                </a:solidFill>
              </a:rPr>
              <a:t>лави чуперак</a:t>
            </a:r>
            <a:r>
              <a:rPr lang="sr-Cyrl-RS" sz="3600" b="1" dirty="0" smtClean="0">
                <a:solidFill>
                  <a:srgbClr val="FF0000"/>
                </a:solidFill>
              </a:rPr>
              <a:t>“</a:t>
            </a:r>
            <a:r>
              <a:rPr lang="sr-Cyrl-RS" sz="3600" b="1" dirty="0" smtClean="0">
                <a:solidFill>
                  <a:srgbClr val="7030A0"/>
                </a:solidFill>
              </a:rPr>
              <a:t>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" y="5439114"/>
            <a:ext cx="1711127" cy="13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5134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D4050"/>
                </a:solidFill>
                <a:latin typeface="Raleway"/>
              </a:rPr>
              <a:t>. На растанку, Никола је Миши поклонио књигу доживљаји Тома Сојера, Миша Николи часопис национална географија. Прилог 2 1. Напиши правилно називе књига Љубивоја Ршумовића. ма шта ми речи још нам само але фале вести из несвести 2. Напиши правилно називе часописа и новина: политикин забавник вечерње новости свет компјутера Прилог 3 1. Недавно сам прочитао Андерсенову бајку „ Царево ново одело“. 2. Ми, ђаци, редовно читамо Витеза. 3. Наталијин омиљени роман је „ алиса у земљи чуда“, а песма „ Плави чуперак“. 4. Мој тата свако јутро чита „ Политику“. Прилог 4   Суботом поподне обично идемо у шетњу. Али када је ружно време, свако себи тражи згодно место, узима књигу или новине. Тата чита „Борбу”, мама женски часопис „Базар”, а бака „Мој врт”. Деда у својој фотељи поново чита роман „Корени”. Ја завршавам књигу „Причам ти причу” мог омиљеног писца Душка Радовића. У кући је тишина као у читаоници.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080" y="865849"/>
            <a:ext cx="9875520" cy="2589449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</a:rPr>
              <a:t>Поновимо!</a:t>
            </a:r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3200" b="1" dirty="0" smtClean="0">
                <a:solidFill>
                  <a:schemeClr val="tx1"/>
                </a:solidFill>
              </a:rPr>
              <a:t>ИДЕМ У ОСНОВНУ ШКОЛУ АЛЕКСА ШАНТИЋ.</a:t>
            </a:r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3200" b="1" dirty="0" smtClean="0">
                <a:solidFill>
                  <a:srgbClr val="7030A0"/>
                </a:solidFill>
              </a:rPr>
              <a:t>Правилно написано</a:t>
            </a:r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3200" b="1" dirty="0" smtClean="0">
                <a:solidFill>
                  <a:srgbClr val="C00000"/>
                </a:solidFill>
              </a:rPr>
              <a:t>Идем у Основну школу </a:t>
            </a:r>
            <a:r>
              <a:rPr lang="sr-Cyrl-RS" sz="3200" b="1" dirty="0" smtClean="0">
                <a:solidFill>
                  <a:srgbClr val="7030A0"/>
                </a:solidFill>
              </a:rPr>
              <a:t>,,</a:t>
            </a:r>
            <a:r>
              <a:rPr lang="sr-Cyrl-RS" sz="3200" b="1" dirty="0" smtClean="0">
                <a:solidFill>
                  <a:srgbClr val="C00000"/>
                </a:solidFill>
              </a:rPr>
              <a:t> Алекса Шантић</a:t>
            </a:r>
            <a:r>
              <a:rPr lang="sr-Cyrl-RS" sz="3200" b="1" dirty="0" smtClean="0">
                <a:solidFill>
                  <a:srgbClr val="7030A0"/>
                </a:solidFill>
              </a:rPr>
              <a:t>“.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00" y="3455299"/>
            <a:ext cx="10058400" cy="266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9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2716227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tx1"/>
                </a:solidFill>
              </a:rPr>
              <a:t>МАМА ЈЕ КУПИЛА НА ПИЈАЦИ БАНАНЕ БРЕСКВЕ МАЛИНЕ КРУШКЕ И ШЉИВЕ.</a:t>
            </a: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b="1" dirty="0" smtClean="0">
                <a:solidFill>
                  <a:srgbClr val="7030A0"/>
                </a:solidFill>
              </a:rPr>
              <a:t>ПРАВИЛНО НАПИСАНО!</a:t>
            </a: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800" b="1" dirty="0" smtClean="0">
                <a:solidFill>
                  <a:srgbClr val="C00000"/>
                </a:solidFill>
              </a:rPr>
              <a:t>Мама је купила на пијаци</a:t>
            </a:r>
            <a:r>
              <a:rPr lang="sr-Cyrl-RS" sz="2800" b="1" dirty="0" smtClean="0">
                <a:solidFill>
                  <a:srgbClr val="7030A0"/>
                </a:solidFill>
              </a:rPr>
              <a:t>:</a:t>
            </a:r>
            <a:r>
              <a:rPr lang="sr-Cyrl-RS" sz="2800" b="1" dirty="0" smtClean="0">
                <a:solidFill>
                  <a:srgbClr val="C00000"/>
                </a:solidFill>
              </a:rPr>
              <a:t> банане</a:t>
            </a:r>
            <a:r>
              <a:rPr lang="sr-Cyrl-RS" sz="2800" b="1" dirty="0" smtClean="0">
                <a:solidFill>
                  <a:srgbClr val="7030A0"/>
                </a:solidFill>
              </a:rPr>
              <a:t>,</a:t>
            </a:r>
            <a:r>
              <a:rPr lang="sr-Cyrl-RS" sz="2800" b="1" dirty="0" smtClean="0">
                <a:solidFill>
                  <a:srgbClr val="C00000"/>
                </a:solidFill>
              </a:rPr>
              <a:t> брескве</a:t>
            </a:r>
            <a:r>
              <a:rPr lang="sr-Cyrl-RS" sz="2800" b="1" dirty="0" smtClean="0">
                <a:solidFill>
                  <a:srgbClr val="7030A0"/>
                </a:solidFill>
              </a:rPr>
              <a:t>,</a:t>
            </a:r>
            <a:r>
              <a:rPr lang="sr-Cyrl-RS" sz="2800" b="1" dirty="0" smtClean="0">
                <a:solidFill>
                  <a:srgbClr val="C00000"/>
                </a:solidFill>
              </a:rPr>
              <a:t> малине</a:t>
            </a:r>
            <a:r>
              <a:rPr lang="sr-Cyrl-RS" sz="2800" b="1" dirty="0" smtClean="0">
                <a:solidFill>
                  <a:srgbClr val="7030A0"/>
                </a:solidFill>
              </a:rPr>
              <a:t>,</a:t>
            </a:r>
            <a:r>
              <a:rPr lang="sr-Cyrl-RS" sz="2800" b="1" dirty="0" smtClean="0">
                <a:solidFill>
                  <a:srgbClr val="C00000"/>
                </a:solidFill>
              </a:rPr>
              <a:t> крушке и шљиве</a:t>
            </a:r>
            <a:r>
              <a:rPr lang="sr-Cyrl-RS" sz="2800" b="1" dirty="0" smtClean="0">
                <a:solidFill>
                  <a:srgbClr val="7030A0"/>
                </a:solidFill>
              </a:rPr>
              <a:t>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65692"/>
            <a:ext cx="4612460" cy="27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744" y="942436"/>
            <a:ext cx="9872284" cy="1104849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solidFill>
                  <a:schemeClr val="tx1"/>
                </a:solidFill>
              </a:rPr>
              <a:t>Називи књига пишу се почетник великим словом и под наводницима. Прва реч пише се почетним великим словом.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720" y="3673784"/>
            <a:ext cx="11158916" cy="27432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</a:rPr>
              <a:t>ЛИУС КЕРОЛ НАПИСАО ЈЕ КЊИГУ АЛИСА У ЗЕМЉИ ЧУДА. </a:t>
            </a:r>
          </a:p>
          <a:p>
            <a:r>
              <a:rPr lang="sr-Cyrl-RS" sz="3200" b="1" dirty="0" smtClean="0">
                <a:solidFill>
                  <a:schemeClr val="tx1"/>
                </a:solidFill>
              </a:rPr>
              <a:t>Правилно написано!</a:t>
            </a:r>
          </a:p>
          <a:p>
            <a:r>
              <a:rPr lang="sr-Cyrl-RS" sz="3200" b="1" dirty="0" smtClean="0">
                <a:solidFill>
                  <a:schemeClr val="tx1"/>
                </a:solidFill>
              </a:rPr>
              <a:t>Луис Керол написао је књигу </a:t>
            </a:r>
            <a:r>
              <a:rPr lang="sr-Cyrl-RS" sz="3200" b="1" dirty="0" smtClean="0">
                <a:solidFill>
                  <a:srgbClr val="C00000"/>
                </a:solidFill>
              </a:rPr>
              <a:t>,,</a:t>
            </a:r>
            <a:r>
              <a:rPr lang="sr-Cyrl-RS" sz="3200" b="1" dirty="0" smtClean="0">
                <a:solidFill>
                  <a:schemeClr val="tx1"/>
                </a:solidFill>
              </a:rPr>
              <a:t> </a:t>
            </a:r>
            <a:r>
              <a:rPr lang="sr-Cyrl-RS" sz="3200" b="1" dirty="0" smtClean="0">
                <a:solidFill>
                  <a:srgbClr val="C00000"/>
                </a:solidFill>
              </a:rPr>
              <a:t>А</a:t>
            </a:r>
            <a:r>
              <a:rPr lang="sr-Cyrl-RS" sz="3200" b="1" dirty="0" smtClean="0">
                <a:solidFill>
                  <a:schemeClr val="tx1"/>
                </a:solidFill>
              </a:rPr>
              <a:t>лиса у земљи чуда</a:t>
            </a:r>
            <a:r>
              <a:rPr lang="sr-Cyrl-RS" sz="3200" b="1" dirty="0" smtClean="0">
                <a:solidFill>
                  <a:srgbClr val="FF0000"/>
                </a:solidFill>
              </a:rPr>
              <a:t>“</a:t>
            </a:r>
            <a:r>
              <a:rPr lang="sr-Cyrl-RS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12" y="1495004"/>
            <a:ext cx="2713360" cy="2170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4" y="2047285"/>
            <a:ext cx="1924556" cy="14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980" y="3808456"/>
            <a:ext cx="9885300" cy="2207485"/>
          </a:xfrm>
        </p:spPr>
        <p:txBody>
          <a:bodyPr/>
          <a:lstStyle/>
          <a:p>
            <a:r>
              <a:rPr lang="sr-Cyrl-RS" sz="2400" b="1" dirty="0" smtClean="0">
                <a:solidFill>
                  <a:schemeClr val="tx1"/>
                </a:solidFill>
              </a:rPr>
              <a:t>КЊИГУ БЛАГО ВОЋА И ПОВРЋА НАПИСАО ЈЕ ДОБРИЦА ЕРИЋ</a:t>
            </a:r>
            <a:r>
              <a:rPr lang="sr-Cyrl-RS" dirty="0" smtClean="0"/>
              <a:t>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ПРАВИЛНО!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Књигу </a:t>
            </a:r>
            <a:r>
              <a:rPr lang="sr-Cyrl-RS" sz="2800" b="1" dirty="0" smtClean="0">
                <a:solidFill>
                  <a:srgbClr val="FF0000"/>
                </a:solidFill>
              </a:rPr>
              <a:t>,,</a:t>
            </a:r>
            <a:r>
              <a:rPr lang="sr-Cyrl-RS" sz="2800" b="1" dirty="0" smtClean="0">
                <a:solidFill>
                  <a:schemeClr val="tx1"/>
                </a:solidFill>
              </a:rPr>
              <a:t> </a:t>
            </a:r>
            <a:r>
              <a:rPr lang="sr-Cyrl-RS" sz="2800" b="1" dirty="0" smtClean="0">
                <a:solidFill>
                  <a:srgbClr val="FF0000"/>
                </a:solidFill>
              </a:rPr>
              <a:t>Б</a:t>
            </a:r>
            <a:r>
              <a:rPr lang="sr-Cyrl-RS" sz="2800" b="1" dirty="0" smtClean="0">
                <a:solidFill>
                  <a:schemeClr val="tx1"/>
                </a:solidFill>
              </a:rPr>
              <a:t>лаго воћа и поврћа</a:t>
            </a:r>
            <a:r>
              <a:rPr lang="sr-Cyrl-RS" sz="2800" b="1" dirty="0" smtClean="0">
                <a:solidFill>
                  <a:srgbClr val="FF0000"/>
                </a:solidFill>
              </a:rPr>
              <a:t>“</a:t>
            </a:r>
            <a:r>
              <a:rPr lang="sr-Cyrl-RS" sz="2800" b="1" dirty="0" smtClean="0">
                <a:solidFill>
                  <a:schemeClr val="tx1"/>
                </a:solidFill>
              </a:rPr>
              <a:t> написао је Добрица Ерић.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52" y="329926"/>
            <a:ext cx="6109487" cy="343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73" y="3869634"/>
            <a:ext cx="11539243" cy="2312681"/>
          </a:xfrm>
        </p:spPr>
        <p:txBody>
          <a:bodyPr/>
          <a:lstStyle/>
          <a:p>
            <a:r>
              <a:rPr lang="sr-Cyrl-RS" sz="2400" b="1" dirty="0" smtClean="0">
                <a:solidFill>
                  <a:schemeClr val="tx1"/>
                </a:solidFill>
              </a:rPr>
              <a:t>ЧУВЕНИ РУСКИ ПИСАЦ НАПИСАО ЈЕ КЊИГУ БАЈКА О РИБАРУ И ЗЛАТНОЈ РИБИЦИ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</a:p>
          <a:p>
            <a:r>
              <a:rPr lang="sr-Cyrl-RS" b="1" dirty="0" smtClean="0">
                <a:solidFill>
                  <a:srgbClr val="FF0000"/>
                </a:solidFill>
              </a:rPr>
              <a:t>ПРАВИЛНО НАПИСАНО !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Чувени руски писац, написао је књигу </a:t>
            </a:r>
            <a:r>
              <a:rPr lang="sr-Cyrl-RS" sz="2800" b="1" dirty="0" smtClean="0">
                <a:solidFill>
                  <a:srgbClr val="FF0000"/>
                </a:solidFill>
              </a:rPr>
              <a:t>,, Б</a:t>
            </a:r>
            <a:r>
              <a:rPr lang="sr-Cyrl-RS" sz="2800" b="1" dirty="0" smtClean="0">
                <a:solidFill>
                  <a:schemeClr val="tx1"/>
                </a:solidFill>
              </a:rPr>
              <a:t>ајка о рибару и златној рибици</a:t>
            </a:r>
            <a:r>
              <a:rPr lang="sr-Cyrl-RS" sz="2800" b="1" dirty="0" smtClean="0">
                <a:solidFill>
                  <a:srgbClr val="FF0000"/>
                </a:solidFill>
              </a:rPr>
              <a:t>“</a:t>
            </a:r>
            <a:r>
              <a:rPr lang="sr-Cyrl-RS" sz="2800" b="1" dirty="0" smtClean="0">
                <a:solidFill>
                  <a:schemeClr val="tx1"/>
                </a:solidFill>
              </a:rPr>
              <a:t>.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" y="882376"/>
            <a:ext cx="6617914" cy="2783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192" y="882376"/>
            <a:ext cx="2760391" cy="278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1561419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1"/>
                </a:solidFill>
              </a:rPr>
              <a:t>Мој тата свако јутро чита политику.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>
                <a:solidFill>
                  <a:srgbClr val="FF0000"/>
                </a:solidFill>
              </a:rPr>
              <a:t>Правилно написано!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860" y="3874520"/>
            <a:ext cx="10122080" cy="1388165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chemeClr val="tx1"/>
                </a:solidFill>
              </a:rPr>
              <a:t>Мој тата свако јутро чита </a:t>
            </a:r>
            <a:r>
              <a:rPr lang="sr-Cyrl-RS" sz="4000" b="1" dirty="0" smtClean="0">
                <a:solidFill>
                  <a:srgbClr val="FF0000"/>
                </a:solidFill>
              </a:rPr>
              <a:t>,,П</a:t>
            </a:r>
            <a:r>
              <a:rPr lang="sr-Cyrl-RS" sz="4000" b="1" dirty="0" smtClean="0">
                <a:solidFill>
                  <a:schemeClr val="tx1"/>
                </a:solidFill>
              </a:rPr>
              <a:t>олитику</a:t>
            </a:r>
            <a:r>
              <a:rPr lang="sr-Cyrl-RS" sz="4000" b="1" dirty="0" smtClean="0">
                <a:solidFill>
                  <a:srgbClr val="FF0000"/>
                </a:solidFill>
              </a:rPr>
              <a:t>“</a:t>
            </a:r>
            <a:r>
              <a:rPr lang="sr-Cyrl-RS" sz="4000" b="1" dirty="0" smtClean="0">
                <a:solidFill>
                  <a:schemeClr val="tx1"/>
                </a:solidFill>
              </a:rPr>
              <a:t>.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7" y="321588"/>
            <a:ext cx="1442180" cy="1955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90" y="4563716"/>
            <a:ext cx="1410899" cy="1955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7" y="5096435"/>
            <a:ext cx="2141456" cy="1377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28" y="351446"/>
            <a:ext cx="2169075" cy="12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1"/>
                </a:solidFill>
              </a:rPr>
              <a:t>У мом одељењу сви ученици читају витез.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>
                <a:solidFill>
                  <a:srgbClr val="FF0000"/>
                </a:solidFill>
              </a:rPr>
              <a:t>Правилно написано!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</a:rPr>
              <a:t>У мом одељењу сви ученици читају </a:t>
            </a:r>
            <a:r>
              <a:rPr lang="sr-Cyrl-RS" sz="3200" b="1" dirty="0" smtClean="0">
                <a:solidFill>
                  <a:srgbClr val="FF0000"/>
                </a:solidFill>
              </a:rPr>
              <a:t>,,В</a:t>
            </a:r>
            <a:r>
              <a:rPr lang="sr-Cyrl-RS" sz="3200" b="1" dirty="0" smtClean="0">
                <a:solidFill>
                  <a:schemeClr val="tx1"/>
                </a:solidFill>
              </a:rPr>
              <a:t>итез</a:t>
            </a:r>
            <a:r>
              <a:rPr lang="sr-Cyrl-RS" sz="3200" b="1" dirty="0" smtClean="0">
                <a:solidFill>
                  <a:srgbClr val="FF0000"/>
                </a:solidFill>
              </a:rPr>
              <a:t>“</a:t>
            </a:r>
            <a:r>
              <a:rPr lang="sr-Cyrl-RS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51" y="252876"/>
            <a:ext cx="3011878" cy="225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68942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tx1"/>
                </a:solidFill>
              </a:rPr>
              <a:t>                Применимо правила!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529395"/>
            <a:ext cx="4754880" cy="623086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>
                <a:solidFill>
                  <a:schemeClr val="tx1"/>
                </a:solidFill>
              </a:rPr>
              <a:t>Никола је читао дечији часопис Невен , а Ања Тик-Так.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327216" cy="3383280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</a:rPr>
              <a:t>Никола је читао дечији </a:t>
            </a:r>
            <a:r>
              <a:rPr lang="sr-Cyrl-RS" b="1" dirty="0">
                <a:solidFill>
                  <a:schemeClr val="tx1"/>
                </a:solidFill>
              </a:rPr>
              <a:t>ч</a:t>
            </a:r>
            <a:r>
              <a:rPr lang="sr-Cyrl-RS" b="1" dirty="0" smtClean="0">
                <a:solidFill>
                  <a:schemeClr val="tx1"/>
                </a:solidFill>
              </a:rPr>
              <a:t>асопис </a:t>
            </a:r>
            <a:r>
              <a:rPr lang="sr-Cyrl-RS" b="1" dirty="0" smtClean="0">
                <a:solidFill>
                  <a:srgbClr val="FF0000"/>
                </a:solidFill>
              </a:rPr>
              <a:t>,,</a:t>
            </a:r>
            <a:r>
              <a:rPr lang="sr-Cyrl-RS" b="1" dirty="0" smtClean="0">
                <a:solidFill>
                  <a:schemeClr val="tx1"/>
                </a:solidFill>
              </a:rPr>
              <a:t>Невен</a:t>
            </a:r>
            <a:r>
              <a:rPr lang="sr-Cyrl-RS" b="1" dirty="0" smtClean="0">
                <a:solidFill>
                  <a:srgbClr val="FF0000"/>
                </a:solidFill>
              </a:rPr>
              <a:t>“</a:t>
            </a:r>
            <a:r>
              <a:rPr lang="sr-Cyrl-RS" b="1" dirty="0" smtClean="0">
                <a:solidFill>
                  <a:schemeClr val="tx1"/>
                </a:solidFill>
              </a:rPr>
              <a:t>, а Ања </a:t>
            </a:r>
            <a:r>
              <a:rPr lang="sr-Cyrl-RS" b="1" dirty="0" smtClean="0">
                <a:solidFill>
                  <a:srgbClr val="FF0000"/>
                </a:solidFill>
              </a:rPr>
              <a:t>,,Т</a:t>
            </a:r>
            <a:r>
              <a:rPr lang="sr-Cyrl-RS" b="1" dirty="0" smtClean="0">
                <a:solidFill>
                  <a:schemeClr val="tx1"/>
                </a:solidFill>
              </a:rPr>
              <a:t>ик-</a:t>
            </a:r>
            <a:r>
              <a:rPr lang="sr-Cyrl-RS" b="1" dirty="0" smtClean="0">
                <a:solidFill>
                  <a:srgbClr val="FF0000"/>
                </a:solidFill>
              </a:rPr>
              <a:t>Т</a:t>
            </a:r>
            <a:r>
              <a:rPr lang="sr-Cyrl-RS" b="1" dirty="0" smtClean="0">
                <a:solidFill>
                  <a:schemeClr val="tx1"/>
                </a:solidFill>
              </a:rPr>
              <a:t>ак</a:t>
            </a:r>
            <a:r>
              <a:rPr lang="sr-Cyrl-RS" b="1" dirty="0" smtClean="0">
                <a:solidFill>
                  <a:srgbClr val="FF0000"/>
                </a:solidFill>
              </a:rPr>
              <a:t>“</a:t>
            </a:r>
            <a:r>
              <a:rPr lang="sr-Cyrl-R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529395"/>
            <a:ext cx="4754880" cy="1246877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>
                <a:solidFill>
                  <a:schemeClr val="tx1"/>
                </a:solidFill>
              </a:rPr>
              <a:t>Мала Николина Пешић се обрадовала кад је добила часопис Барби.</a:t>
            </a:r>
          </a:p>
          <a:p>
            <a:endParaRPr lang="sr-Cyrl-RS" dirty="0" smtClean="0">
              <a:solidFill>
                <a:schemeClr val="tx1"/>
              </a:solidFill>
            </a:endParaRPr>
          </a:p>
          <a:p>
            <a:r>
              <a:rPr lang="sr-Cyrl-RS" dirty="0" smtClean="0">
                <a:solidFill>
                  <a:schemeClr val="tx1"/>
                </a:solidFill>
              </a:rPr>
              <a:t>Мала Николина Пешић се обрадовала кад је добила часопис </a:t>
            </a:r>
            <a:r>
              <a:rPr lang="sr-Cyrl-RS" dirty="0" smtClean="0">
                <a:solidFill>
                  <a:srgbClr val="FF0000"/>
                </a:solidFill>
              </a:rPr>
              <a:t>,,Б</a:t>
            </a:r>
            <a:r>
              <a:rPr lang="sr-Cyrl-RS" dirty="0" smtClean="0">
                <a:solidFill>
                  <a:schemeClr val="tx1"/>
                </a:solidFill>
              </a:rPr>
              <a:t>арби</a:t>
            </a:r>
            <a:r>
              <a:rPr lang="sr-Cyrl-RS" dirty="0" smtClean="0">
                <a:solidFill>
                  <a:srgbClr val="FF0000"/>
                </a:solidFill>
              </a:rPr>
              <a:t>“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240"/>
            <a:ext cx="3439895" cy="243235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15" y="3831614"/>
            <a:ext cx="3862054" cy="23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143</TotalTime>
  <Words>431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Corbel</vt:lpstr>
      <vt:lpstr>Raleway</vt:lpstr>
      <vt:lpstr>Basis</vt:lpstr>
      <vt:lpstr> Српски језик Тема: писање назива књига, часописа и новина Тип часа: обрада </vt:lpstr>
      <vt:lpstr>Поновимо! ИДЕМ У ОСНОВНУ ШКОЛУ АЛЕКСА ШАНТИЋ. Правилно написано Идем у Основну школу ,, Алекса Шантић“.</vt:lpstr>
      <vt:lpstr>МАМА ЈЕ КУПИЛА НА ПИЈАЦИ БАНАНЕ БРЕСКВЕ МАЛИНЕ КРУШКЕ И ШЉИВЕ. ПРАВИЛНО НАПИСАНО! Мама је купила на пијаци: банане, брескве, малине, крушке и шљиве.</vt:lpstr>
      <vt:lpstr>Називи књига пишу се почетник великим словом и под наводницима. Прва реч пише се почетним великим словом.</vt:lpstr>
      <vt:lpstr>PowerPoint Presentation</vt:lpstr>
      <vt:lpstr>PowerPoint Presentation</vt:lpstr>
      <vt:lpstr>Мој тата свако јутро чита политику. Правилно написано!</vt:lpstr>
      <vt:lpstr>У мом одељењу сви ученици читају витез. Правилно написано!</vt:lpstr>
      <vt:lpstr>                Применимо правила!</vt:lpstr>
      <vt:lpstr>О чему морамо да водимо рачуна при писању назива књига, часописа и новима? </vt:lpstr>
      <vt:lpstr>Наставни листић за рођендан је Никола мири поклонио књигу доживљаји тома сојера. мира је њему посудила часопис национална географија. никола је недавно прочитао андерсенову бајку царево ново одело.  </vt:lpstr>
      <vt:lpstr>Наставни листић број 2 напиши правилно! ЉУБИВОЈЕ РШУМОВИЋ НАПИСАО ЈЕ КЊИГЕ МА ШТА МИ РЕЧЕ ЈОШ НАМ САМО АЛЕ ФАЛЕ И ВЕСТИ ИЗ НЕСВЕСТИ. НЕВЕНИН ОМИЉЕНИ ПЕСНИК ЈЕ МИРОСЛАВ АНТИЋ КОЈИ ЈЕ НАПИСАО КЊИГУ ПЛАВИ ЧУПЕРАК.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 предмет: Српски језик Тема: писање назива књига, часописа и новина Тип часа: обрада</dc:title>
  <dc:creator>Vladimir Ristic</dc:creator>
  <cp:lastModifiedBy>Vladimir Ristic</cp:lastModifiedBy>
  <cp:revision>16</cp:revision>
  <dcterms:created xsi:type="dcterms:W3CDTF">2017-08-01T11:13:56Z</dcterms:created>
  <dcterms:modified xsi:type="dcterms:W3CDTF">2017-08-13T15:48:43Z</dcterms:modified>
</cp:coreProperties>
</file>