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</p:sldMasterIdLst>
  <p:sldIdLst>
    <p:sldId id="258" r:id="rId13"/>
    <p:sldId id="276" r:id="rId14"/>
    <p:sldId id="272" r:id="rId15"/>
    <p:sldId id="259" r:id="rId16"/>
    <p:sldId id="289" r:id="rId17"/>
    <p:sldId id="294" r:id="rId18"/>
    <p:sldId id="270" r:id="rId19"/>
    <p:sldId id="274" r:id="rId20"/>
    <p:sldId id="288" r:id="rId21"/>
    <p:sldId id="273" r:id="rId22"/>
    <p:sldId id="261" r:id="rId23"/>
    <p:sldId id="265" r:id="rId24"/>
    <p:sldId id="282" r:id="rId25"/>
    <p:sldId id="285" r:id="rId26"/>
    <p:sldId id="267" r:id="rId27"/>
    <p:sldId id="279" r:id="rId28"/>
    <p:sldId id="293" r:id="rId29"/>
    <p:sldId id="292" r:id="rId30"/>
    <p:sldId id="291" r:id="rId31"/>
    <p:sldId id="281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94" y="9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55F15B-35D5-4AA5-867F-2A9ED9ECD4E5}" type="datetimeFigureOut">
              <a:rPr lang="en-US" smtClean="0"/>
              <a:t>12/29/2016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CDD34B-D6D1-419D-9CA2-BCE3CDDB36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263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55F15B-35D5-4AA5-867F-2A9ED9ECD4E5}" type="datetimeFigureOut">
              <a:rPr lang="en-US" smtClean="0"/>
              <a:t>12/29/2016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CDD34B-D6D1-419D-9CA2-BCE3CDDB36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6951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89EA06-901D-4702-AF4F-ADEADE69328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180282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37FC91-EAA9-439A-94CB-CE4BBD24A04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0300681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0F430-90BE-4C78-82C9-51103919DD3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561852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C803F8-116E-40BE-8B48-833CE68A7BA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316818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1EB77E-6923-4AD3-BF8D-360BFD390C6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4781468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AB316D-B7AA-4F42-9E68-61AE09156F3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632139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F0320-703C-46F8-809C-E8F1A73926B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666540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7A79E8-7134-434C-ADC3-958B797F618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37279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D40DAE-E3F2-4B65-832D-68D344150C5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3890340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15F4-A7A1-489D-8015-2676DA790CA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59872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55F15B-35D5-4AA5-867F-2A9ED9ECD4E5}" type="datetimeFigureOut">
              <a:rPr lang="en-US" smtClean="0"/>
              <a:t>12/29/2016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CDD34B-D6D1-419D-9CA2-BCE3CDDB36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740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8FFB1-62E5-4318-800B-2186A378910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64371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F97F3-DD13-4D89-93E4-B3729A3CF6E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8929518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7E7680-9D40-4069-86D2-613D77272C9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4759487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D2B804-5F33-4727-94DA-0ABF3341669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4744497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7E3DB-9929-482D-A0C6-635EABF1882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211444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5F92CE-CC97-472D-ADFA-AB85A2EE20D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4411690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CDCD78-2F24-408B-BF81-DDEE2124928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377374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3E2D3D-4B12-459E-A30F-6F5F8CB5F4E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2893919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818522-15B0-40E3-B5A9-CC3351A54C0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037963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E2C88B-D4A3-4A59-8D8C-5CB2FE32DCE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57035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C14072-C107-4903-91CA-D565C8C1C03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845054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BC2C12-38A6-4B00-AA9C-E77D9DDC3B8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8470168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43EBF-89B3-4610-8B6C-26352592C66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1178894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BA604-E675-47BC-81C4-C8B9AD8CE51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369743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2043A-6C5E-4CE3-8EA9-F452ECF6944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767327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844D80-DB8B-42EF-AD9C-077AB966AF2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7441349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5249C-A245-4D6E-AA35-BE33608195A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478601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AC015-75BE-4C11-B217-914C17E6251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687305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5F1C02-0F78-4FEA-92EF-02C4AFCD774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6610588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46E6F-C3CC-430D-B601-B8FC425457E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7257308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6A9939-CEE5-4868-9B4D-A2C5F1CE12F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67807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BFE0EC-2398-4403-91BC-99E80F9FF69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348607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F80633-DD86-4A28-8B04-4B85EF9D80C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9054654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B6407-F851-41DA-95CC-2007F88F7E3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075217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A9B778-174D-4F57-9B2C-E2AB9A10743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28087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1342A-66ED-4FF9-BAC4-29432088E8F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91144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D28B52-3191-4002-B9CB-B2ECC6F8E26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53567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BE1610-B127-4BD1-963D-DFFCE8735B5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81310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8CF252-BEB9-4FE1-BEAA-CC984D79035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3449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C6F994-6C25-4C3B-A373-4D93C022CBF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64308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CACA62-67DA-48F4-A705-A8ACC11ACF3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8846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55F15B-35D5-4AA5-867F-2A9ED9ECD4E5}" type="datetimeFigureOut">
              <a:rPr lang="en-US" smtClean="0"/>
              <a:t>12/29/2016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CDD34B-D6D1-419D-9CA2-BCE3CDDB36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7288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B7719-2FD7-4AB2-87D0-59284C3A75F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64785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1491FA-D558-405C-BFE5-DA4AC78E473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45038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C26FE9-8D13-49EB-AD9E-9B3BEBB66AF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952407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E71FA-2259-4245-BE37-D270241878A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5056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5F089C-6E3B-4ED2-AFDC-E377FE9EF51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770705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66F7AC-4CD5-42DE-B783-EFB9334F973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66542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7968EC-717C-498A-94B0-8A4B6BA8027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886221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364CA-3A79-4E24-957C-0AFC3E2BB30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056715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17C47-40EC-42AB-ADC9-0982A073E64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228116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B50D37-8338-4BEA-B051-E20ECC144BC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02446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55F15B-35D5-4AA5-867F-2A9ED9ECD4E5}" type="datetimeFigureOut">
              <a:rPr lang="en-US" smtClean="0"/>
              <a:t>12/29/2016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CDD34B-D6D1-419D-9CA2-BCE3CDDB36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6860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BFDA02-1922-4C29-B5A8-DA03E6C42CB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4313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BFC311-8A13-4EDC-8EB7-FA07B7FC3BD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395452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B0DD0-DCEE-49A5-8C7F-D57B9BFE52E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576519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311B29-43C3-44D5-94B8-1D99F2D53F2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688411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7596B4-7CBE-4A3A-8007-53D430D50D2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83016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826FC0-473D-41D5-9EA2-99D92B532CE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848162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F86093-DB80-466F-B065-2B9B3F7BE78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106517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533AB2-1CC7-4F96-9809-58D785C8B84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733368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074BA-8029-4E46-94B3-146183C2896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322531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42DD9-9B65-4E9D-B680-1E72643E002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11279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55F15B-35D5-4AA5-867F-2A9ED9ECD4E5}" type="datetimeFigureOut">
              <a:rPr lang="en-US" smtClean="0"/>
              <a:t>12/29/2016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CDD34B-D6D1-419D-9CA2-BCE3CDDB36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4593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222B2-B6BF-4A41-A77D-B397CC90CC2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585127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134330-9082-4B2F-A3E2-3E5BEF37B8E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86657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9F3D3B-EF2B-46B3-BC52-AA3FBD1EB02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54145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273998-EC08-4C0A-803D-687288ED824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160196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96ECD-A698-4FF0-AA7C-45E77A730A1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05684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A41E6D-200D-4106-8FB8-AE394898178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911792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02C9CB-EAB2-4B80-A23C-D48C8FFFA71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891645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A44FD0-94F5-43C8-8C70-B27AEB597CC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47945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1407F-5C79-447B-91B0-473586FEF6D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629805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E1F729-5BF5-4CD7-B21C-3457E5F9835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83612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55F15B-35D5-4AA5-867F-2A9ED9ECD4E5}" type="datetimeFigureOut">
              <a:rPr lang="en-US" smtClean="0"/>
              <a:t>12/29/2016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CDD34B-D6D1-419D-9CA2-BCE3CDDB36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6646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2F87C8-800C-4C5B-B5A3-BD419D94989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586811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D99AD5-D380-4259-9ACF-58FCA5EC51F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73214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C7A579-D517-4ED6-8D84-F311191FD22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19727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7E73B6-19FE-4A9F-A882-2DA26964C9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009175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F07216-FEAB-4268-962F-821C64C6F15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328584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7AB803-634B-490A-90A1-F148BCE0510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460466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B055D-2388-46AD-971A-FAC4842B88B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90640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4EF736-5144-4CF2-B822-B769AD27E0D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656274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56503-3E0E-4DD5-9EFC-E8E558CD8B2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492506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C6CE8D-7D59-41CC-A355-4B8D763756C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12022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55F15B-35D5-4AA5-867F-2A9ED9ECD4E5}" type="datetimeFigureOut">
              <a:rPr lang="en-US" smtClean="0"/>
              <a:t>12/29/2016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CDD34B-D6D1-419D-9CA2-BCE3CDDB36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1756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FEA49F-3D72-49EA-AA74-3A7D611EC47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813137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9017CE-E096-4F57-84A1-D1877BD3D9D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165458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D7C758-4BB6-42F0-B48A-22F74AEC53A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18487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F2CFB9-5652-47CF-9E9D-BAD20D801A2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410874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939AB8-842B-4D53-8D4A-C13EFC9188B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04633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B55ED3-B675-4730-9A69-4DFA82969DB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336667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457200"/>
            <a:ext cx="2000250" cy="5668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5848350" cy="5668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6553D7-163F-4AFA-B60E-2C81FA494D9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218207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E71FA-2259-4245-BE37-D270241878A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259720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5F089C-6E3B-4ED2-AFDC-E377FE9EF517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176949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66F7AC-4CD5-42DE-B783-EFB9334F973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1718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55F15B-35D5-4AA5-867F-2A9ED9ECD4E5}" type="datetimeFigureOut">
              <a:rPr lang="en-US" smtClean="0"/>
              <a:t>12/29/2016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CDD34B-D6D1-419D-9CA2-BCE3CDDB36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367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7968EC-717C-498A-94B0-8A4B6BA8027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406118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364CA-3A79-4E24-957C-0AFC3E2BB30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848603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17C47-40EC-42AB-ADC9-0982A073E64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757161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B50D37-8338-4BEA-B051-E20ECC144BC2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71798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BFDA02-1922-4C29-B5A8-DA03E6C42CB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451466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BFC311-8A13-4EDC-8EB7-FA07B7FC3BD5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996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B0DD0-DCEE-49A5-8C7F-D57B9BFE52E8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892195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311B29-43C3-44D5-94B8-1D99F2D53F25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010587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079A85-835A-4477-96A2-FC8BE3654EF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013755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45286C-0970-47A9-A0F1-0F6B3BBC606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18508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55F15B-35D5-4AA5-867F-2A9ED9ECD4E5}" type="datetimeFigureOut">
              <a:rPr lang="en-US" smtClean="0"/>
              <a:t>12/29/2016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CDD34B-D6D1-419D-9CA2-BCE3CDDB36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24801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56652F-8E81-4449-9CFD-F9D59838F7A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252844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25E1A-11B3-4D7D-82FD-9BB4F0D20BB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677276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13D277-329F-4A69-B318-844C6F137BA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570431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20F54A-84B4-4314-A1A4-2037E180A78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204824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C69B5-436B-498D-9B32-698B2F53A0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401809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50CD30-E889-4D95-81FB-1312CCF0C53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60289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FE949-CF3B-460D-9ACD-03E5E06DCB4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358136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A969C7-2FE5-4483-9CE4-028EC03D34C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023964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9647B-848D-45C3-B204-65436FFD2D1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79995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26A47A-2DEF-4BC0-834D-0847411C7A0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83624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55F15B-35D5-4AA5-867F-2A9ED9ECD4E5}" type="datetimeFigureOut">
              <a:rPr lang="en-US" smtClean="0"/>
              <a:t>12/29/2016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CDD34B-D6D1-419D-9CA2-BCE3CDDB36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7211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F9107F-DBA4-4683-83A5-97AFD767934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318458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04E9D2-B5FA-46BC-A8B0-BFD067BB562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749445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FB744B-EFC3-41E7-A5E8-DEA8A8FC57E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494467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AD55A-D82F-47E2-9D31-902EC422BA7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983911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081C6-105F-4196-B3E1-449C644FE7F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760159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9C056A-141F-484C-83E2-698F7D35639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845233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4E8F8C-7918-4B10-BB5F-16EE41D3CBA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973350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9947B-C91A-4E8E-84EF-51AB851B1B2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660868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4EF01-40FE-4FCF-BE4E-DDF2370B2D7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014917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4A7DF6-A647-424B-9E08-E6C79ADEBA9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02890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ED55F15B-35D5-4AA5-867F-2A9ED9ECD4E5}" type="datetimeFigureOut">
              <a:rPr lang="en-US" smtClean="0"/>
              <a:t>12/29/2016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2CDD34B-D6D1-419D-9CA2-BCE3CDDB3616}" type="slidenum">
              <a:rPr lang="en-US" smtClean="0"/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 dirty="0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 dirty="0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083EA69-3C26-45FB-86FF-30DF1726FB3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 dirty="0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 dirty="0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4CBAE1B-CE42-4F50-9177-A919F8F1189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 dirty="0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 dirty="0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1DB1510-1E52-4495-9D14-437F7C7A32F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 dirty="0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 dirty="0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2ECD024-A900-4AEA-A6DE-9A3C1FA42FB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 dirty="0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 dirty="0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B706998-E691-45B6-8A09-36FA05854AA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 dirty="0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 dirty="0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562C3F9-1595-413B-B2B5-2942D278C62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 dirty="0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 dirty="0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C523216-1666-4BA8-9A17-DB3EFF19AF7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79946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639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019800"/>
            <a:ext cx="2073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 dirty="0"/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9800"/>
            <a:ext cx="28130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 dirty="0"/>
          </a:p>
        </p:txBody>
      </p:sp>
      <p:sp>
        <p:nvSpPr>
          <p:cNvPr id="1639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019800"/>
            <a:ext cx="2073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AEB615F-B4F9-4A38-A062-867245E9A10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ED55F15B-35D5-4AA5-867F-2A9ED9ECD4E5}" type="datetimeFigureOut">
              <a:rPr lang="en-US" smtClean="0"/>
              <a:t>12/29/2016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2CDD34B-D6D1-419D-9CA2-BCE3CDDB3616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 dirty="0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 dirty="0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67F47CB-9079-4621-89E8-62516C1571E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 dirty="0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 dirty="0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078FE09-1819-4FBE-BD1B-8C13DA3EC06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audio" Target="../media/media1.mp3"/><Relationship Id="rId7" Type="http://schemas.openxmlformats.org/officeDocument/2006/relationships/oleObject" Target="../embeddings/Microsoft_Word_97_-_2003_Document1.doc"/><Relationship Id="rId2" Type="http://schemas.microsoft.com/office/2007/relationships/media" Target="../media/media1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oleObject" Target="../embeddings/Microsoft_Word_97_-_2003_Document3.doc"/><Relationship Id="rId4" Type="http://schemas.openxmlformats.org/officeDocument/2006/relationships/slideLayout" Target="../slideLayouts/slideLayout113.xml"/><Relationship Id="rId9" Type="http://schemas.openxmlformats.org/officeDocument/2006/relationships/oleObject" Target="../embeddings/Microsoft_Word_97_-_2003_Document2.doc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15.xml"/><Relationship Id="rId7" Type="http://schemas.openxmlformats.org/officeDocument/2006/relationships/image" Target="../media/image4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slide" Target="slide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slide" Target="slide18.xml"/><Relationship Id="rId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slideLayout" Target="../slideLayouts/slideLayout118.xml"/><Relationship Id="rId7" Type="http://schemas.openxmlformats.org/officeDocument/2006/relationships/image" Target="../media/image46.jpe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hyperlink" Target="https://geografijazaradoznale.wordpress.com/" TargetMode="External"/><Relationship Id="rId11" Type="http://schemas.openxmlformats.org/officeDocument/2006/relationships/image" Target="../media/image50.jpeg"/><Relationship Id="rId5" Type="http://schemas.openxmlformats.org/officeDocument/2006/relationships/hyperlink" Target="http://vukovisadunava.com/meteo/vetrovi-koji-duvaju-na-nasim-prostorima/" TargetMode="External"/><Relationship Id="rId10" Type="http://schemas.openxmlformats.org/officeDocument/2006/relationships/image" Target="../media/image49.jpeg"/><Relationship Id="rId4" Type="http://schemas.openxmlformats.org/officeDocument/2006/relationships/image" Target="../media/image45.jpg"/><Relationship Id="rId9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001000" cy="8382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sr-Cyrl-RS" sz="4400" dirty="0" smtClean="0">
                <a:solidFill>
                  <a:schemeClr val="bg1">
                    <a:lumMod val="50000"/>
                  </a:schemeClr>
                </a:solidFill>
              </a:rPr>
              <a:t>кретање  ваздуха</a:t>
            </a:r>
            <a:endParaRPr lang="en-US" sz="4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2" y="1155448"/>
            <a:ext cx="7469188" cy="43785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830624" y="6024771"/>
            <a:ext cx="27292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sz="2000" b="1" dirty="0" smtClean="0">
                <a:solidFill>
                  <a:schemeClr val="bg1">
                    <a:lumMod val="50000"/>
                  </a:schemeClr>
                </a:solidFill>
              </a:rPr>
              <a:t>Аутор:</a:t>
            </a:r>
          </a:p>
          <a:p>
            <a:r>
              <a:rPr lang="sr-Cyrl-RS" sz="2000" b="1" dirty="0" smtClean="0">
                <a:solidFill>
                  <a:schemeClr val="bg1">
                    <a:lumMod val="50000"/>
                  </a:schemeClr>
                </a:solidFill>
              </a:rPr>
              <a:t>Светлана Павловић</a:t>
            </a:r>
            <a:endParaRPr lang="en-US" sz="2000" b="1" dirty="0"/>
          </a:p>
        </p:txBody>
      </p:sp>
      <p:pic>
        <p:nvPicPr>
          <p:cNvPr id="4" name="04 - Yiruma - River Flows In You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6504057"/>
            <a:ext cx="228600" cy="228600"/>
          </a:xfrm>
          <a:prstGeom prst="rect">
            <a:avLst/>
          </a:prstGeom>
        </p:spPr>
      </p:pic>
      <p:graphicFrame>
        <p:nvGraphicFramePr>
          <p:cNvPr id="5" name="Object 4">
            <a:hlinkClick r:id="" action="ppaction://ole?verb=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917258"/>
              </p:ext>
            </p:extLst>
          </p:nvPr>
        </p:nvGraphicFramePr>
        <p:xfrm>
          <a:off x="969205" y="5842933"/>
          <a:ext cx="685800" cy="535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Document" showAsIcon="1" r:id="rId7" imgW="914400" imgH="714240" progId="Word.Document.8">
                  <p:embed/>
                </p:oleObj>
              </mc:Choice>
              <mc:Fallback>
                <p:oleObj name="Document" showAsIcon="1" r:id="rId7" imgW="914400" imgH="714240" progId="Word.Documen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9205" y="5842933"/>
                        <a:ext cx="685800" cy="5357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hlinkClick r:id="" action="ppaction://ole?verb=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2182698"/>
              </p:ext>
            </p:extLst>
          </p:nvPr>
        </p:nvGraphicFramePr>
        <p:xfrm>
          <a:off x="2570292" y="5727448"/>
          <a:ext cx="674072" cy="526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Document" showAsIcon="1" r:id="rId9" imgW="914400" imgH="714240" progId="Word.Document.8">
                  <p:embed/>
                </p:oleObj>
              </mc:Choice>
              <mc:Fallback>
                <p:oleObj name="Document" showAsIcon="1" r:id="rId9" imgW="914400" imgH="714240" progId="Word.Documen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0292" y="5727448"/>
                        <a:ext cx="674072" cy="526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hlinkClick r:id="" action="ppaction://ole?verb=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7609478"/>
              </p:ext>
            </p:extLst>
          </p:nvPr>
        </p:nvGraphicFramePr>
        <p:xfrm>
          <a:off x="4191000" y="5670844"/>
          <a:ext cx="641880" cy="501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Document" showAsIcon="1" r:id="rId10" imgW="914400" imgH="714240" progId="Word.Document.8">
                  <p:embed/>
                </p:oleObj>
              </mc:Choice>
              <mc:Fallback>
                <p:oleObj name="Document" showAsIcon="1" r:id="rId10" imgW="914400" imgH="714240" progId="Word.Documen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5670844"/>
                        <a:ext cx="641880" cy="5014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914400" y="6482286"/>
            <a:ext cx="8707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CS" sz="900" b="1" dirty="0">
                <a:solidFill>
                  <a:schemeClr val="bg1">
                    <a:lumMod val="50000"/>
                  </a:schemeClr>
                </a:solidFill>
              </a:rPr>
              <a:t>ПРИПРЕМА</a:t>
            </a:r>
            <a:r>
              <a:rPr lang="sr-Cyrl-CS" sz="900" b="1" dirty="0"/>
              <a:t> </a:t>
            </a:r>
            <a:endParaRPr lang="en-US" sz="900" b="1" dirty="0"/>
          </a:p>
        </p:txBody>
      </p:sp>
      <p:sp>
        <p:nvSpPr>
          <p:cNvPr id="10" name="Rectangle 9"/>
          <p:cNvSpPr/>
          <p:nvPr/>
        </p:nvSpPr>
        <p:spPr>
          <a:xfrm>
            <a:off x="2133600" y="6305604"/>
            <a:ext cx="15474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. Кретање ваздуха, за свеску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38600" y="6236065"/>
            <a:ext cx="99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1200" b="1" dirty="0" smtClean="0">
                <a:solidFill>
                  <a:schemeClr val="bg1">
                    <a:lumMod val="50000"/>
                  </a:schemeClr>
                </a:solidFill>
              </a:rPr>
              <a:t>ВАЗДУХ</a:t>
            </a:r>
          </a:p>
          <a:p>
            <a:r>
              <a:rPr lang="sr-Cyrl-RS" sz="1200" b="1" dirty="0" smtClean="0">
                <a:solidFill>
                  <a:schemeClr val="bg1">
                    <a:lumMod val="50000"/>
                  </a:schemeClr>
                </a:solidFill>
              </a:rPr>
              <a:t>-п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ровера</a:t>
            </a:r>
            <a:r>
              <a:rPr lang="sr-Cyrl-RS" sz="1200" b="1" dirty="0" smtClean="0">
                <a:solidFill>
                  <a:schemeClr val="bg1">
                    <a:lumMod val="50000"/>
                  </a:schemeClr>
                </a:solidFill>
              </a:rPr>
              <a:t>-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8615535" y="6527292"/>
            <a:ext cx="432816" cy="204216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3500" b="1" kern="1200">
                <a:solidFill>
                  <a:schemeClr val="bg1">
                    <a:lumMod val="50000"/>
                  </a:schemeClr>
                </a:solidFill>
                <a:latin typeface="Calibri"/>
                <a:ea typeface="+mn-ea"/>
                <a:cs typeface="+mn-cs"/>
              </a:rPr>
              <a:t>Шта ветар може да покрене?</a:t>
            </a:r>
            <a:endParaRPr lang="x-none" sz="3500" b="1" kern="1200" dirty="0">
              <a:solidFill>
                <a:schemeClr val="bg1">
                  <a:lumMod val="5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86000"/>
            <a:ext cx="3168516" cy="357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 bwMode="auto">
          <a:xfrm>
            <a:off x="304800" y="2895600"/>
            <a:ext cx="4572000" cy="2239963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x-none" b="1" dirty="0">
                <a:solidFill>
                  <a:schemeClr val="accent6">
                    <a:lumMod val="75000"/>
                  </a:schemeClr>
                </a:solidFill>
              </a:rPr>
              <a:t>Како ћете угасити свећице на рођенданској торти?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04 - Yiruma - River Flows In Y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400800"/>
            <a:ext cx="304800" cy="304800"/>
          </a:xfrm>
          <a:prstGeom prst="rect">
            <a:avLst/>
          </a:prstGeom>
        </p:spPr>
      </p:pic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8615535" y="6527292"/>
            <a:ext cx="432816" cy="204216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7768771" y="6527292"/>
            <a:ext cx="521208" cy="204216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8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marL="90170" lvl="0" indent="-90170">
              <a:lnSpc>
                <a:spcPct val="115000"/>
              </a:lnSpc>
              <a:spcBef>
                <a:spcPct val="20000"/>
              </a:spcBef>
              <a:spcAft>
                <a:spcPts val="225"/>
              </a:spcAft>
            </a:pPr>
            <a:r>
              <a:rPr kumimoji="0" lang="sr-Latn-RS" sz="4000" b="1" i="0" u="sng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/>
                <a:ea typeface="Times New Roman"/>
                <a:cs typeface="Times New Roman"/>
              </a:rPr>
              <a:t>Оглед </a:t>
            </a:r>
            <a:r>
              <a:rPr kumimoji="0" lang="sr-Cyrl-RS" sz="4000" b="1" i="0" u="sng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yriad Pro"/>
                <a:ea typeface="Times New Roman"/>
                <a:cs typeface="Times New Roman"/>
              </a:rPr>
              <a:t>1</a:t>
            </a:r>
            <a:endParaRPr lang="en-US" sz="6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90600"/>
            <a:ext cx="5486400" cy="31242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90170" indent="-90170">
              <a:lnSpc>
                <a:spcPct val="115000"/>
              </a:lnSpc>
              <a:spcAft>
                <a:spcPts val="225"/>
              </a:spcAft>
            </a:pPr>
            <a:r>
              <a:rPr lang="sr-Cyrl-RS" sz="2400" dirty="0" smtClean="0">
                <a:solidFill>
                  <a:schemeClr val="accent6">
                    <a:lumMod val="75000"/>
                  </a:schemeClr>
                </a:solidFill>
                <a:effectLst/>
                <a:ea typeface="Times New Roman"/>
                <a:cs typeface="Times New Roman"/>
              </a:rPr>
              <a:t> </a:t>
            </a:r>
            <a:r>
              <a:rPr lang="sr-Latn-RS" sz="2400" dirty="0" smtClean="0">
                <a:solidFill>
                  <a:schemeClr val="accent6">
                    <a:lumMod val="75000"/>
                  </a:schemeClr>
                </a:solidFill>
                <a:effectLst/>
                <a:ea typeface="Times New Roman"/>
                <a:cs typeface="Times New Roman"/>
              </a:rPr>
              <a:t>Сваком пару ученика у клупи </a:t>
            </a:r>
            <a:r>
              <a:rPr lang="sr-Cyrl-RS" sz="2400" dirty="0" smtClean="0">
                <a:solidFill>
                  <a:schemeClr val="accent6">
                    <a:lumMod val="75000"/>
                  </a:schemeClr>
                </a:solidFill>
                <a:ea typeface="Times New Roman"/>
                <a:cs typeface="Times New Roman"/>
              </a:rPr>
              <a:t>ће </a:t>
            </a:r>
            <a:r>
              <a:rPr lang="sr-Latn-RS" sz="2400" dirty="0" smtClean="0">
                <a:solidFill>
                  <a:schemeClr val="accent6">
                    <a:lumMod val="75000"/>
                  </a:schemeClr>
                </a:solidFill>
                <a:effectLst/>
                <a:ea typeface="Times New Roman"/>
                <a:cs typeface="Times New Roman"/>
              </a:rPr>
              <a:t>д</a:t>
            </a:r>
            <a:r>
              <a:rPr lang="sr-Cyrl-RS" sz="2400" dirty="0" smtClean="0">
                <a:solidFill>
                  <a:schemeClr val="accent6">
                    <a:lumMod val="75000"/>
                  </a:schemeClr>
                </a:solidFill>
                <a:effectLst/>
                <a:ea typeface="Times New Roman"/>
                <a:cs typeface="Times New Roman"/>
              </a:rPr>
              <a:t>об</a:t>
            </a:r>
            <a:r>
              <a:rPr lang="sr-Latn-RS" sz="2400" dirty="0" smtClean="0">
                <a:solidFill>
                  <a:schemeClr val="accent6">
                    <a:lumMod val="75000"/>
                  </a:schemeClr>
                </a:solidFill>
                <a:effectLst/>
                <a:ea typeface="Times New Roman"/>
                <a:cs typeface="Times New Roman"/>
              </a:rPr>
              <a:t>ити по један балон. Један ученик надува балон и издува га тако што усмери излазак ваздуха ка рукама свог друга из клупе. Поновити активност са заменом улога ученика.</a:t>
            </a:r>
            <a:endParaRPr lang="en-US" sz="2400" dirty="0" smtClean="0">
              <a:solidFill>
                <a:schemeClr val="accent6">
                  <a:lumMod val="75000"/>
                </a:schemeClr>
              </a:solidFill>
              <a:effectLst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225"/>
              </a:spcAft>
              <a:buNone/>
            </a:pP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5" y="4515315"/>
            <a:ext cx="3047507" cy="1819275"/>
          </a:xfrm>
          <a:prstGeom prst="rect">
            <a:avLst/>
          </a:prstGeom>
          <a:ln w="38100" cap="sq">
            <a:solidFill>
              <a:schemeClr val="bg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28600" y="4267200"/>
            <a:ext cx="5410200" cy="23155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90170" lvl="0" indent="-90170" fontAlgn="base">
              <a:lnSpc>
                <a:spcPct val="115000"/>
              </a:lnSpc>
              <a:spcBef>
                <a:spcPct val="20000"/>
              </a:spcBef>
              <a:spcAft>
                <a:spcPts val="225"/>
              </a:spcAft>
              <a:buFontTx/>
              <a:buChar char="•"/>
            </a:pPr>
            <a:r>
              <a:rPr lang="sr-Cyrl-RS" sz="2400" kern="0" dirty="0" smtClean="0">
                <a:solidFill>
                  <a:srgbClr val="2D5CE7">
                    <a:lumMod val="75000"/>
                  </a:srgbClr>
                </a:solidFill>
                <a:ea typeface="Times New Roman"/>
                <a:cs typeface="Times New Roman"/>
              </a:rPr>
              <a:t> </a:t>
            </a:r>
            <a:r>
              <a:rPr lang="sr-Latn-RS" sz="2400" kern="0" dirty="0" smtClean="0">
                <a:solidFill>
                  <a:srgbClr val="2D5CE7">
                    <a:lumMod val="75000"/>
                  </a:srgbClr>
                </a:solidFill>
                <a:ea typeface="Times New Roman"/>
                <a:cs typeface="Times New Roman"/>
              </a:rPr>
              <a:t>Шта </a:t>
            </a:r>
            <a:r>
              <a:rPr lang="sr-Latn-RS" sz="2400" kern="0" dirty="0">
                <a:solidFill>
                  <a:srgbClr val="2D5CE7">
                    <a:lumMod val="75000"/>
                  </a:srgbClr>
                </a:solidFill>
                <a:ea typeface="Times New Roman"/>
                <a:cs typeface="Times New Roman"/>
              </a:rPr>
              <a:t>сте осетили на рукама? Где је нестао ваздух из балона?</a:t>
            </a:r>
            <a:endParaRPr lang="en-US" sz="2400" kern="0" dirty="0">
              <a:solidFill>
                <a:srgbClr val="2D5CE7">
                  <a:lumMod val="75000"/>
                </a:srgbClr>
              </a:solidFill>
              <a:ea typeface="Calibri"/>
              <a:cs typeface="Times New Roman"/>
            </a:endParaRPr>
          </a:p>
          <a:p>
            <a:pPr marL="90170" lvl="0" indent="-90170" fontAlgn="base">
              <a:lnSpc>
                <a:spcPct val="115000"/>
              </a:lnSpc>
              <a:spcBef>
                <a:spcPct val="20000"/>
              </a:spcBef>
              <a:spcAft>
                <a:spcPts val="225"/>
              </a:spcAft>
              <a:buFontTx/>
              <a:buChar char="•"/>
            </a:pPr>
            <a:r>
              <a:rPr lang="sr-Cyrl-RS" sz="2400" kern="0" dirty="0">
                <a:solidFill>
                  <a:srgbClr val="2D5CE7">
                    <a:lumMod val="75000"/>
                  </a:srgbClr>
                </a:solidFill>
                <a:ea typeface="Times New Roman"/>
                <a:cs typeface="Times New Roman"/>
              </a:rPr>
              <a:t> </a:t>
            </a:r>
            <a:r>
              <a:rPr lang="sr-Latn-RS" sz="2400" kern="0" dirty="0">
                <a:solidFill>
                  <a:srgbClr val="2D5CE7">
                    <a:lumMod val="75000"/>
                  </a:srgbClr>
                </a:solidFill>
                <a:ea typeface="Times New Roman"/>
                <a:cs typeface="Times New Roman"/>
              </a:rPr>
              <a:t>Шта може да вам покрене косу, а да је не додирујете рукама и да не користите фен?</a:t>
            </a:r>
            <a:endParaRPr lang="en-US" sz="2400" kern="0" dirty="0">
              <a:solidFill>
                <a:srgbClr val="2D5CE7">
                  <a:lumMod val="75000"/>
                </a:srgbClr>
              </a:solidFill>
              <a:ea typeface="Calibri"/>
              <a:cs typeface="Times New Roman"/>
            </a:endParaRPr>
          </a:p>
        </p:txBody>
      </p:sp>
      <p:pic>
        <p:nvPicPr>
          <p:cNvPr id="3074" name="Picture 2" descr="E:\1. РАЗРЕД, ШК. 2016-17. године\КРЕТАЊЕ ВАЗДУХА\images (1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71600"/>
            <a:ext cx="3124200" cy="2057400"/>
          </a:xfrm>
          <a:prstGeom prst="rect">
            <a:avLst/>
          </a:prstGeom>
          <a:ln w="38100" cap="sq">
            <a:solidFill>
              <a:schemeClr val="bg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04 - Yiruma - River Flows In Y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" y="6553200"/>
            <a:ext cx="304800" cy="304800"/>
          </a:xfrm>
          <a:prstGeom prst="rect">
            <a:avLst/>
          </a:prstGeom>
        </p:spPr>
      </p:pic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8615535" y="6527292"/>
            <a:ext cx="432816" cy="204216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7768771" y="6527292"/>
            <a:ext cx="521208" cy="204216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96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325562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225"/>
              </a:spcAft>
            </a:pPr>
            <a:r>
              <a:rPr lang="sr-Latn-RS" sz="4000" b="1" dirty="0">
                <a:solidFill>
                  <a:srgbClr val="FFFF66"/>
                </a:solidFill>
                <a:latin typeface="Times New Roman"/>
                <a:ea typeface="Times New Roman"/>
                <a:cs typeface="Times New Roman"/>
              </a:rPr>
              <a:t>Која још превозна средства користи човек која покреће ветар</a:t>
            </a:r>
            <a:r>
              <a:rPr lang="sr-Latn-RS" sz="4000" b="1" dirty="0" smtClean="0">
                <a:solidFill>
                  <a:srgbClr val="FFFF66"/>
                </a:solidFill>
                <a:latin typeface="Times New Roman"/>
                <a:ea typeface="Times New Roman"/>
                <a:cs typeface="Times New Roman"/>
              </a:rPr>
              <a:t>?</a:t>
            </a:r>
            <a:endParaRPr lang="en-US" b="1" dirty="0">
              <a:solidFill>
                <a:srgbClr val="FFFF66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81200"/>
            <a:ext cx="3886200" cy="3429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66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81200"/>
            <a:ext cx="4038600" cy="34266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66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3"/>
          <p:cNvSpPr txBox="1">
            <a:spLocks/>
          </p:cNvSpPr>
          <p:nvPr/>
        </p:nvSpPr>
        <p:spPr bwMode="auto">
          <a:xfrm>
            <a:off x="914400" y="5717828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ru-RU" b="1" kern="0" dirty="0" smtClean="0">
                <a:solidFill>
                  <a:srgbClr val="FFFF66"/>
                </a:solidFill>
              </a:rPr>
              <a:t>једрењак</a:t>
            </a:r>
            <a:endParaRPr lang="ru-RU" b="1" kern="0" dirty="0">
              <a:solidFill>
                <a:srgbClr val="FFFF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19600" y="5708303"/>
            <a:ext cx="4595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0" dirty="0">
                <a:solidFill>
                  <a:srgbClr val="FFFF66"/>
                </a:solidFill>
              </a:rPr>
              <a:t>летећи балон са корпом</a:t>
            </a:r>
            <a:endParaRPr lang="en-US" sz="2000" b="1" dirty="0">
              <a:solidFill>
                <a:srgbClr val="FFFF66"/>
              </a:solidFill>
            </a:endParaRPr>
          </a:p>
        </p:txBody>
      </p:sp>
      <p:pic>
        <p:nvPicPr>
          <p:cNvPr id="3" name="04 - Yiruma - River Flows In Yo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649.888" end="54556.67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6400800"/>
            <a:ext cx="304800" cy="304800"/>
          </a:xfrm>
          <a:prstGeom prst="rect">
            <a:avLst/>
          </a:prstGeom>
        </p:spPr>
      </p:pic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8615535" y="6527292"/>
            <a:ext cx="432816" cy="204216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7768771" y="6527292"/>
            <a:ext cx="521208" cy="204216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42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lus/>
      </p:transition>
    </mc:Choice>
    <mc:Fallback xmlns="">
      <p:transition spd="slow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962400"/>
            <a:ext cx="7677150" cy="566738"/>
          </a:xfrm>
        </p:spPr>
        <p:txBody>
          <a:bodyPr/>
          <a:lstStyle/>
          <a:p>
            <a:pPr algn="ctr"/>
            <a:r>
              <a:rPr lang="sr-Cyrl-RS" sz="3200" dirty="0" smtClean="0">
                <a:solidFill>
                  <a:srgbClr val="7030A0"/>
                </a:solidFill>
              </a:rPr>
              <a:t>Ветрењаче – некад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4724400"/>
            <a:ext cx="8839200" cy="1905000"/>
          </a:xfrm>
        </p:spPr>
        <p:txBody>
          <a:bodyPr/>
          <a:lstStyle/>
          <a:p>
            <a:r>
              <a:rPr lang="ru-RU" sz="2400" dirty="0">
                <a:solidFill>
                  <a:srgbClr val="7030A0"/>
                </a:solidFill>
              </a:rPr>
              <a:t>Некада су оне служиле као млинови за млевење жита. Сада се користе за производњу струје, а могу се користити и за наводњавање. </a:t>
            </a:r>
            <a:r>
              <a:rPr lang="ru-RU" sz="2400" dirty="0" smtClean="0">
                <a:solidFill>
                  <a:srgbClr val="7030A0"/>
                </a:solidFill>
              </a:rPr>
              <a:t>Међутим</a:t>
            </a:r>
            <a:r>
              <a:rPr lang="sr-Latn-RS" sz="2400" dirty="0" smtClean="0">
                <a:solidFill>
                  <a:srgbClr val="7030A0"/>
                </a:solidFill>
              </a:rPr>
              <a:t>,</a:t>
            </a:r>
            <a:r>
              <a:rPr lang="ru-RU" sz="2400" dirty="0" smtClean="0">
                <a:solidFill>
                  <a:srgbClr val="7030A0"/>
                </a:solidFill>
              </a:rPr>
              <a:t> </a:t>
            </a:r>
            <a:r>
              <a:rPr lang="ru-RU" sz="2400" dirty="0">
                <a:solidFill>
                  <a:srgbClr val="7030A0"/>
                </a:solidFill>
              </a:rPr>
              <a:t>у плану је да се у Војводини изгради још ветрењача које би биле произвођачи струје као што је то случај у иностранству</a:t>
            </a:r>
            <a:r>
              <a:rPr lang="ru-RU" sz="2400" dirty="0" smtClean="0">
                <a:solidFill>
                  <a:srgbClr val="7030A0"/>
                </a:solidFill>
              </a:rPr>
              <a:t>.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94" t="-309" r="496"/>
          <a:stretch/>
        </p:blipFill>
        <p:spPr bwMode="auto">
          <a:xfrm>
            <a:off x="4800600" y="228600"/>
            <a:ext cx="3989656" cy="3352800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 descr="E:\1. РАЗРЕД, ШК. 2016-17. године\КРЕТАЊЕ ВАЗДУХА\images_zanimljivosti_Vetrenjace_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28600"/>
            <a:ext cx="3733801" cy="3352800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04 - Yiruma - River Flows In Y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5769" y="6553200"/>
            <a:ext cx="304800" cy="304800"/>
          </a:xfrm>
          <a:prstGeom prst="rect">
            <a:avLst/>
          </a:prstGeom>
        </p:spPr>
      </p:pic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8615535" y="6527292"/>
            <a:ext cx="432816" cy="204216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7768771" y="6527292"/>
            <a:ext cx="521208" cy="204216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1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pPr algn="ctr"/>
            <a:r>
              <a:rPr lang="sr-Cyrl-RS" sz="4000" dirty="0">
                <a:solidFill>
                  <a:srgbClr val="7030A0"/>
                </a:solidFill>
              </a:rPr>
              <a:t>Ветрењаче – некад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" y="4572000"/>
            <a:ext cx="8991600" cy="1905000"/>
          </a:xfrm>
        </p:spPr>
        <p:txBody>
          <a:bodyPr/>
          <a:lstStyle/>
          <a:p>
            <a:pPr lvl="0"/>
            <a:r>
              <a:rPr lang="ru-RU" sz="2800" dirty="0">
                <a:solidFill>
                  <a:srgbClr val="7030A0"/>
                </a:solidFill>
              </a:rPr>
              <a:t>И данас постоје такозване старе ветрењаче које и даље мељу кукуруз и пшеницу, док су неке </a:t>
            </a:r>
            <a:r>
              <a:rPr lang="ru-RU" sz="2800" dirty="0" smtClean="0">
                <a:solidFill>
                  <a:srgbClr val="7030A0"/>
                </a:solidFill>
              </a:rPr>
              <a:t>претво-рене </a:t>
            </a:r>
            <a:r>
              <a:rPr lang="ru-RU" sz="2800" dirty="0">
                <a:solidFill>
                  <a:srgbClr val="7030A0"/>
                </a:solidFill>
              </a:rPr>
              <a:t>у мотелчиће поред пута у којима људи могу да одседну. </a:t>
            </a:r>
            <a:endParaRPr lang="en-US" sz="2800" dirty="0">
              <a:solidFill>
                <a:srgbClr val="7030A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3627434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95400"/>
            <a:ext cx="3683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04 - Yiruma - River Flows In Y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6400800"/>
            <a:ext cx="304800" cy="304800"/>
          </a:xfrm>
          <a:prstGeom prst="rect">
            <a:avLst/>
          </a:prstGeom>
        </p:spPr>
      </p:pic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8615535" y="6527292"/>
            <a:ext cx="432816" cy="204216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7768771" y="6527292"/>
            <a:ext cx="521208" cy="204216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9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sr-Cyrl-RS" sz="4000" b="1" dirty="0">
                <a:solidFill>
                  <a:schemeClr val="bg1">
                    <a:lumMod val="50000"/>
                  </a:schemeClr>
                </a:solidFill>
              </a:rPr>
              <a:t>Ветрењаче </a:t>
            </a:r>
            <a:r>
              <a:rPr lang="sr-Latn-RS" sz="4000" b="1" dirty="0" smtClean="0">
                <a:solidFill>
                  <a:schemeClr val="bg1">
                    <a:lumMod val="50000"/>
                  </a:schemeClr>
                </a:solidFill>
              </a:rPr>
              <a:t>- </a:t>
            </a:r>
            <a:r>
              <a:rPr lang="sr-Cyrl-RS" sz="4000" b="1" dirty="0" smtClean="0">
                <a:solidFill>
                  <a:schemeClr val="bg1">
                    <a:lumMod val="50000"/>
                  </a:schemeClr>
                </a:solidFill>
              </a:rPr>
              <a:t>сад</a:t>
            </a:r>
            <a:endParaRPr lang="en-US" sz="5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362200"/>
            <a:ext cx="3197360" cy="3124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1981200"/>
            <a:ext cx="5562600" cy="4343400"/>
          </a:xfrm>
        </p:spPr>
        <p:txBody>
          <a:bodyPr/>
          <a:lstStyle/>
          <a:p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Енергија ветра је чиста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и обновљива и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не загађује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ваздух. Не испушта у атмосферу (ваздушни омотач око Земље) угљендиоксид (СО2)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и не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проузро-кује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киселе кише. </a:t>
            </a:r>
            <a:endParaRPr lang="ru-RU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Уз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то не зрачи и не разара озонски омотач. </a:t>
            </a:r>
            <a:endParaRPr lang="ru-RU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У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коришћењу енергије ветра нема непожељних отпадака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04 - Yiruma - River Flows In Y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324600"/>
            <a:ext cx="304800" cy="304800"/>
          </a:xfrm>
          <a:prstGeom prst="rect">
            <a:avLst/>
          </a:prstGeom>
        </p:spPr>
      </p:pic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8615535" y="6527292"/>
            <a:ext cx="432816" cy="204216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7768771" y="6527292"/>
            <a:ext cx="521208" cy="204216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9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153400" cy="762000"/>
          </a:xfrm>
        </p:spPr>
        <p:txBody>
          <a:bodyPr/>
          <a:lstStyle/>
          <a:p>
            <a:pPr algn="ctr"/>
            <a:r>
              <a:rPr lang="sr-Cyrl-RS" sz="4000" dirty="0">
                <a:solidFill>
                  <a:srgbClr val="9999FF">
                    <a:lumMod val="50000"/>
                  </a:srgbClr>
                </a:solidFill>
              </a:rPr>
              <a:t>Ветрењаче </a:t>
            </a:r>
            <a:r>
              <a:rPr lang="sr-Latn-RS" sz="4000" dirty="0">
                <a:solidFill>
                  <a:srgbClr val="9999FF">
                    <a:lumMod val="50000"/>
                  </a:srgbClr>
                </a:solidFill>
              </a:rPr>
              <a:t>- </a:t>
            </a:r>
            <a:r>
              <a:rPr lang="sr-Cyrl-RS" sz="4000" dirty="0">
                <a:solidFill>
                  <a:srgbClr val="9999FF">
                    <a:lumMod val="50000"/>
                  </a:srgbClr>
                </a:solidFill>
              </a:rPr>
              <a:t>сад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828800"/>
            <a:ext cx="3583790" cy="3200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1219200"/>
            <a:ext cx="5105400" cy="5181600"/>
          </a:xfrm>
        </p:spPr>
        <p:txBody>
          <a:bodyPr/>
          <a:lstStyle/>
          <a:p>
            <a:pPr marL="342900" lvl="0" indent="-342900">
              <a:buFontTx/>
              <a:buChar char="•"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Енергија ветра се показала као најозбиљнији обновљив извор енергије при достигнутом развоју технологије. </a:t>
            </a:r>
            <a:endParaRPr lang="ru-RU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42900" lvl="0" indent="-342900">
              <a:buFontTx/>
              <a:buChar char="•"/>
            </a:pPr>
            <a:endParaRPr lang="ru-RU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Основни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разлози за то су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lvl="0" indent="-342900">
              <a:buFontTx/>
              <a:buChar char="•"/>
            </a:pPr>
            <a:r>
              <a:rPr lang="sr-Cyrl-CS" sz="2400" dirty="0">
                <a:solidFill>
                  <a:schemeClr val="accent6">
                    <a:lumMod val="75000"/>
                  </a:schemeClr>
                </a:solidFill>
              </a:rPr>
              <a:t>неизмерна количина енергије</a:t>
            </a:r>
          </a:p>
          <a:p>
            <a:pPr marL="342900" lvl="0" indent="-342900">
              <a:buFontTx/>
              <a:buChar char="•"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пад цена ветрогенератора и пратеће опреме</a:t>
            </a:r>
          </a:p>
          <a:p>
            <a:pPr marL="342900" lvl="0" indent="-342900">
              <a:buFontTx/>
              <a:buChar char="•"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еколошки потпуно чист начин претварања енергије</a:t>
            </a:r>
          </a:p>
          <a:p>
            <a:pPr marL="342900" lvl="0" indent="-342900">
              <a:buFontTx/>
              <a:buChar char="•"/>
            </a:pPr>
            <a:r>
              <a:rPr lang="sr-Cyrl-CS" sz="2400" dirty="0">
                <a:solidFill>
                  <a:schemeClr val="accent6">
                    <a:lumMod val="75000"/>
                  </a:schemeClr>
                </a:solidFill>
              </a:rPr>
              <a:t>мала заузетост земљишта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3" name="04 - Yiruma - River Flows In Y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270171"/>
            <a:ext cx="304800" cy="304800"/>
          </a:xfrm>
          <a:prstGeom prst="rect">
            <a:avLst/>
          </a:prstGeom>
        </p:spPr>
      </p:pic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8615535" y="6527292"/>
            <a:ext cx="432816" cy="204216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7768771" y="6527292"/>
            <a:ext cx="521208" cy="204216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6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1371600"/>
          </a:xfrm>
        </p:spPr>
        <p:txBody>
          <a:bodyPr/>
          <a:lstStyle/>
          <a:p>
            <a:pPr algn="l"/>
            <a:r>
              <a:rPr lang="sr-Cyrl-CS" sz="2800" dirty="0" smtClean="0">
                <a:solidFill>
                  <a:schemeClr val="bg1">
                    <a:lumMod val="75000"/>
                  </a:schemeClr>
                </a:solidFill>
                <a:latin typeface="Times New Roman"/>
                <a:ea typeface="Times New Roman"/>
              </a:rPr>
              <a:t>У</a:t>
            </a:r>
            <a:r>
              <a:rPr lang="sr-Latn-RS" sz="2800" dirty="0" smtClean="0">
                <a:solidFill>
                  <a:schemeClr val="bg1">
                    <a:lumMod val="75000"/>
                  </a:schemeClr>
                </a:solidFill>
                <a:latin typeface="Times New Roman"/>
                <a:ea typeface="Times New Roman"/>
              </a:rPr>
              <a:t>поред</a:t>
            </a:r>
            <a:r>
              <a:rPr lang="sr-Cyrl-RS" sz="2800" dirty="0" smtClean="0">
                <a:solidFill>
                  <a:schemeClr val="bg1">
                    <a:lumMod val="75000"/>
                  </a:schemeClr>
                </a:solidFill>
                <a:latin typeface="Times New Roman"/>
                <a:ea typeface="Times New Roman"/>
              </a:rPr>
              <a:t>ит</a:t>
            </a:r>
            <a:r>
              <a:rPr lang="sr-Latn-RS" sz="2800" dirty="0" smtClean="0">
                <a:solidFill>
                  <a:schemeClr val="bg1">
                    <a:lumMod val="75000"/>
                  </a:schemeClr>
                </a:solidFill>
                <a:latin typeface="Times New Roman"/>
                <a:ea typeface="Times New Roman"/>
              </a:rPr>
              <a:t>е</a:t>
            </a:r>
            <a:r>
              <a:rPr lang="sr-Cyrl-RS" sz="2800" dirty="0" smtClean="0">
                <a:solidFill>
                  <a:schemeClr val="bg1">
                    <a:lumMod val="75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sr-Latn-RS" sz="2800" dirty="0" smtClean="0">
                <a:solidFill>
                  <a:schemeClr val="bg1">
                    <a:lumMod val="75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sr-Latn-RS" sz="2800" dirty="0">
                <a:solidFill>
                  <a:schemeClr val="bg1">
                    <a:lumMod val="75000"/>
                  </a:schemeClr>
                </a:solidFill>
                <a:latin typeface="Times New Roman"/>
                <a:ea typeface="Times New Roman"/>
              </a:rPr>
              <a:t>производњу струје у </a:t>
            </a:r>
            <a:r>
              <a:rPr lang="sr-Latn-RS" sz="2800" b="1" dirty="0">
                <a:solidFill>
                  <a:schemeClr val="bg1">
                    <a:lumMod val="75000"/>
                  </a:schemeClr>
                </a:solidFill>
                <a:latin typeface="Times New Roman"/>
                <a:ea typeface="Times New Roman"/>
              </a:rPr>
              <a:t>термоелектранама</a:t>
            </a:r>
            <a:r>
              <a:rPr lang="sr-Latn-RS" sz="2800" dirty="0">
                <a:solidFill>
                  <a:schemeClr val="bg1">
                    <a:lumMod val="75000"/>
                  </a:schemeClr>
                </a:solidFill>
                <a:latin typeface="Times New Roman"/>
                <a:ea typeface="Times New Roman"/>
              </a:rPr>
              <a:t> и производњу помоћу </a:t>
            </a:r>
            <a:r>
              <a:rPr lang="sr-Latn-RS" sz="2800" b="1" dirty="0" smtClean="0">
                <a:solidFill>
                  <a:schemeClr val="bg1">
                    <a:lumMod val="75000"/>
                  </a:schemeClr>
                </a:solidFill>
                <a:latin typeface="Times New Roman"/>
                <a:ea typeface="Times New Roman"/>
              </a:rPr>
              <a:t>ветрењача</a:t>
            </a:r>
            <a:r>
              <a:rPr lang="sr-Cyrl-RS" sz="2800" b="1" dirty="0" smtClean="0">
                <a:solidFill>
                  <a:schemeClr val="bg1">
                    <a:lumMod val="75000"/>
                  </a:schemeClr>
                </a:solidFill>
                <a:latin typeface="Times New Roman"/>
                <a:ea typeface="Times New Roman"/>
              </a:rPr>
              <a:t>.</a:t>
            </a:r>
            <a:r>
              <a:rPr lang="sr-Latn-RS" sz="2800" dirty="0" smtClean="0">
                <a:solidFill>
                  <a:schemeClr val="bg1">
                    <a:lumMod val="75000"/>
                  </a:schemeClr>
                </a:solidFill>
                <a:latin typeface="Times New Roman"/>
                <a:ea typeface="Times New Roman"/>
              </a:rPr>
              <a:t>  </a:t>
            </a:r>
            <a:r>
              <a:rPr lang="sr-Cyrl-CS" sz="2800" dirty="0" smtClean="0">
                <a:solidFill>
                  <a:schemeClr val="bg1">
                    <a:lumMod val="75000"/>
                  </a:schemeClr>
                </a:solidFill>
                <a:latin typeface="Times New Roman"/>
                <a:ea typeface="Times New Roman"/>
              </a:rPr>
              <a:t>У</a:t>
            </a:r>
            <a:r>
              <a:rPr lang="sr-Latn-RS" sz="2800" dirty="0" smtClean="0">
                <a:solidFill>
                  <a:schemeClr val="bg1">
                    <a:lumMod val="75000"/>
                  </a:schemeClr>
                </a:solidFill>
                <a:latin typeface="Times New Roman"/>
                <a:ea typeface="Times New Roman"/>
              </a:rPr>
              <a:t>оч</a:t>
            </a:r>
            <a:r>
              <a:rPr lang="sr-Cyrl-RS" sz="2800" dirty="0" smtClean="0">
                <a:solidFill>
                  <a:schemeClr val="bg1">
                    <a:lumMod val="75000"/>
                  </a:schemeClr>
                </a:solidFill>
                <a:latin typeface="Times New Roman"/>
                <a:ea typeface="Times New Roman"/>
              </a:rPr>
              <a:t>ит</a:t>
            </a:r>
            <a:r>
              <a:rPr lang="sr-Latn-RS" sz="2800" dirty="0" smtClean="0">
                <a:solidFill>
                  <a:schemeClr val="bg1">
                    <a:lumMod val="75000"/>
                  </a:schemeClr>
                </a:solidFill>
                <a:latin typeface="Times New Roman"/>
                <a:ea typeface="Times New Roman"/>
              </a:rPr>
              <a:t>е</a:t>
            </a:r>
            <a:r>
              <a:rPr lang="sr-Cyrl-RS" sz="2800" dirty="0" smtClean="0">
                <a:solidFill>
                  <a:schemeClr val="bg1">
                    <a:lumMod val="75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sr-Latn-RS" sz="2800" dirty="0" smtClean="0">
                <a:solidFill>
                  <a:schemeClr val="bg1">
                    <a:lumMod val="75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sr-Latn-RS" sz="2800" dirty="0">
                <a:solidFill>
                  <a:schemeClr val="bg1">
                    <a:lumMod val="75000"/>
                  </a:schemeClr>
                </a:solidFill>
                <a:latin typeface="Times New Roman"/>
                <a:ea typeface="Times New Roman"/>
              </a:rPr>
              <a:t>који начин је</a:t>
            </a:r>
            <a:r>
              <a:rPr lang="sr-Latn-RS" sz="2800" b="1" dirty="0">
                <a:solidFill>
                  <a:schemeClr val="bg1">
                    <a:lumMod val="75000"/>
                  </a:schemeClr>
                </a:solidFill>
                <a:latin typeface="Times New Roman"/>
                <a:ea typeface="Times New Roman"/>
              </a:rPr>
              <a:t> бољи за очување животне </a:t>
            </a:r>
            <a:r>
              <a:rPr lang="sr-Latn-RS" sz="2800" b="1" dirty="0" smtClean="0">
                <a:solidFill>
                  <a:schemeClr val="bg1">
                    <a:lumMod val="75000"/>
                  </a:schemeClr>
                </a:solidFill>
                <a:latin typeface="Times New Roman"/>
                <a:ea typeface="Times New Roman"/>
              </a:rPr>
              <a:t>средине</a:t>
            </a:r>
            <a:r>
              <a:rPr lang="sr-Cyrl-RS" sz="2800" b="1" dirty="0" smtClean="0">
                <a:solidFill>
                  <a:schemeClr val="bg1">
                    <a:lumMod val="75000"/>
                  </a:schemeClr>
                </a:solidFill>
                <a:latin typeface="Times New Roman"/>
                <a:ea typeface="Times New Roman"/>
              </a:rPr>
              <a:t>?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4040188" cy="727075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sr-Cyrl-C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+mj-cs"/>
              </a:rPr>
              <a:t>Т</a:t>
            </a:r>
            <a:r>
              <a:rPr lang="sr-Latn-R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ea typeface="Times New Roman"/>
                <a:cs typeface="+mj-cs"/>
              </a:rPr>
              <a:t>ермоелектрана</a:t>
            </a:r>
            <a:endParaRPr lang="sr-Cyrl-RS" sz="2000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/>
              <a:ea typeface="Times New Roman"/>
              <a:cs typeface="+mj-cs"/>
            </a:endParaRPr>
          </a:p>
          <a:p>
            <a:pPr algn="ctr"/>
            <a:r>
              <a:rPr lang="sr-Cyrl-R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cs typeface="+mj-cs"/>
              </a:rPr>
              <a:t>„КОЛУБАРА“ Велики  Црљени</a:t>
            </a:r>
            <a:endParaRPr lang="en-US" sz="1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52707681"/>
              </p:ext>
            </p:extLst>
          </p:nvPr>
        </p:nvGraphicFramePr>
        <p:xfrm>
          <a:off x="379412" y="2362200"/>
          <a:ext cx="4040188" cy="430212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40188"/>
              </a:tblGrid>
              <a:tr h="215106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15106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47800"/>
            <a:ext cx="4041775" cy="727075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sr-Cyrl-CS" sz="2000" dirty="0" smtClean="0">
                <a:solidFill>
                  <a:srgbClr val="00B050"/>
                </a:solidFill>
                <a:latin typeface="Times New Roman"/>
                <a:ea typeface="Times New Roman"/>
              </a:rPr>
              <a:t>В</a:t>
            </a:r>
            <a:r>
              <a:rPr lang="sr-Latn-RS" sz="2000" dirty="0" smtClean="0">
                <a:solidFill>
                  <a:srgbClr val="00B050"/>
                </a:solidFill>
                <a:latin typeface="Times New Roman"/>
                <a:ea typeface="Times New Roman"/>
              </a:rPr>
              <a:t>етрењач</a:t>
            </a:r>
            <a:r>
              <a:rPr lang="sr-Cyrl-RS" sz="2000" dirty="0" smtClean="0">
                <a:solidFill>
                  <a:srgbClr val="00B050"/>
                </a:solidFill>
                <a:latin typeface="Times New Roman"/>
                <a:ea typeface="Times New Roman"/>
              </a:rPr>
              <a:t>е за </a:t>
            </a:r>
          </a:p>
          <a:p>
            <a:pPr algn="ctr"/>
            <a:r>
              <a:rPr lang="sr-Latn-RS" sz="2000" b="0" dirty="0" smtClean="0">
                <a:solidFill>
                  <a:srgbClr val="00B050"/>
                </a:solidFill>
                <a:latin typeface="Times New Roman"/>
                <a:ea typeface="Times New Roman"/>
                <a:cs typeface="+mj-cs"/>
              </a:rPr>
              <a:t>производњу </a:t>
            </a:r>
            <a:r>
              <a:rPr lang="sr-Latn-RS" sz="2000" b="0" dirty="0">
                <a:solidFill>
                  <a:srgbClr val="00B050"/>
                </a:solidFill>
                <a:latin typeface="Times New Roman"/>
                <a:ea typeface="Times New Roman"/>
                <a:cs typeface="+mj-cs"/>
              </a:rPr>
              <a:t>струје </a:t>
            </a:r>
            <a:endParaRPr lang="en-US" sz="2000" dirty="0">
              <a:solidFill>
                <a:srgbClr val="00B050"/>
              </a:solidFill>
            </a:endParaRPr>
          </a:p>
        </p:txBody>
      </p:sp>
      <p:pic>
        <p:nvPicPr>
          <p:cNvPr id="1026" name="Picture 2" descr="E:\1. РАЗРЕД, ШК. 2016-17. године\КРЕТАЊЕ ВАЗДУХА\kolubara-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38" y="2438400"/>
            <a:ext cx="3733800" cy="1905000"/>
          </a:xfrm>
          <a:prstGeom prst="roundRect">
            <a:avLst>
              <a:gd name="adj" fmla="val 16667"/>
            </a:avLst>
          </a:prstGeom>
          <a:ln>
            <a:solidFill>
              <a:schemeClr val="bg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1. РАЗРЕД, ШК. 2016-17. године\КРЕТАЊЕ ВАЗДУХА\TEK 16.10.2014.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50"/>
          <a:stretch/>
        </p:blipFill>
        <p:spPr bwMode="auto">
          <a:xfrm>
            <a:off x="496107" y="4572000"/>
            <a:ext cx="3860262" cy="1981200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Content Placeholder 9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556328866"/>
              </p:ext>
            </p:extLst>
          </p:nvPr>
        </p:nvGraphicFramePr>
        <p:xfrm>
          <a:off x="4648200" y="2409823"/>
          <a:ext cx="4041775" cy="421957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41775"/>
              </a:tblGrid>
              <a:tr h="21097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1097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648200"/>
            <a:ext cx="3886200" cy="1905000"/>
          </a:xfrm>
          <a:prstGeom prst="roundRect">
            <a:avLst>
              <a:gd name="adj" fmla="val 16667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 descr="E:\1. РАЗРЕД, ШК. 2016-17. године\КРЕТАЊЕ ВАЗДУХА\vetar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14600"/>
            <a:ext cx="3886200" cy="1885950"/>
          </a:xfrm>
          <a:prstGeom prst="roundRect">
            <a:avLst>
              <a:gd name="adj" fmla="val 16667"/>
            </a:avLst>
          </a:prstGeom>
          <a:ln>
            <a:solidFill>
              <a:schemeClr val="bg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04 - Yiruma - River Flows In Y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0507" y="6553200"/>
            <a:ext cx="304800" cy="304800"/>
          </a:xfrm>
          <a:prstGeom prst="rect">
            <a:avLst/>
          </a:prstGeom>
        </p:spPr>
      </p:pic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8615535" y="6527292"/>
            <a:ext cx="432816" cy="204216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Back or Previous 12">
            <a:hlinkClick r:id="" action="ppaction://hlinkshowjump?jump=previousslide" highlightClick="1"/>
          </p:cNvPr>
          <p:cNvSpPr/>
          <p:nvPr/>
        </p:nvSpPr>
        <p:spPr>
          <a:xfrm>
            <a:off x="7768771" y="6527292"/>
            <a:ext cx="521208" cy="204216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sr-Cyrl-RS" sz="3200" b="1" dirty="0" smtClean="0">
                <a:solidFill>
                  <a:srgbClr val="EC7181"/>
                </a:solidFill>
                <a:latin typeface="Times New Roman"/>
                <a:ea typeface="Times New Roman"/>
              </a:rPr>
              <a:t> </a:t>
            </a:r>
            <a:r>
              <a:rPr lang="sr-Cyrl-RS" sz="4000" b="1" dirty="0" smtClean="0">
                <a:solidFill>
                  <a:srgbClr val="EC7181"/>
                </a:solidFill>
                <a:latin typeface="Times New Roman"/>
                <a:ea typeface="Times New Roman"/>
              </a:rPr>
              <a:t>П</a:t>
            </a:r>
            <a:r>
              <a:rPr lang="en-US" sz="40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/>
                <a:ea typeface="Times New Roman"/>
              </a:rPr>
              <a:t>етоминутн</a:t>
            </a:r>
            <a:r>
              <a:rPr lang="sr-Cyrl-RS" sz="40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/>
                <a:ea typeface="Times New Roman"/>
              </a:rPr>
              <a:t>а </a:t>
            </a:r>
            <a:r>
              <a:rPr lang="en-US" sz="40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/>
                <a:ea typeface="Times New Roman"/>
              </a:rPr>
              <a:t> </a:t>
            </a:r>
            <a:r>
              <a:rPr lang="sr-Cyrl-RS" sz="40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/>
                <a:ea typeface="Times New Roman"/>
              </a:rPr>
              <a:t>провер</a:t>
            </a:r>
            <a:r>
              <a:rPr lang="sr-Cyrl-RS" sz="40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/>
                <a:ea typeface="Times New Roman"/>
              </a:rPr>
              <a:t>а  наученог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2687456"/>
              </p:ext>
            </p:extLst>
          </p:nvPr>
        </p:nvGraphicFramePr>
        <p:xfrm>
          <a:off x="457200" y="1143000"/>
          <a:ext cx="8229600" cy="525780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4114800"/>
                <a:gridCol w="4114800"/>
              </a:tblGrid>
              <a:tr h="5577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en-US" sz="1800" dirty="0">
                          <a:effectLst/>
                        </a:rPr>
                        <a:t>Петоминутна провера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5725" marR="85725" marT="85725" marB="857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450"/>
                        </a:spcAft>
                      </a:pPr>
                      <a:r>
                        <a:rPr lang="en-US" sz="1800" dirty="0">
                          <a:effectLst/>
                        </a:rPr>
                        <a:t>Име и презиме ученика 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5725" marR="85725" marT="85725" marB="85725" anchor="ctr"/>
                </a:tc>
              </a:tr>
              <a:tr h="4700085">
                <a:tc gridSpan="2">
                  <a:txBody>
                    <a:bodyPr/>
                    <a:lstStyle/>
                    <a:p>
                      <a:pPr marL="171450">
                        <a:lnSpc>
                          <a:spcPct val="115000"/>
                        </a:lnSpc>
                        <a:spcAft>
                          <a:spcPts val="225"/>
                        </a:spcAft>
                      </a:pPr>
                      <a:r>
                        <a:rPr lang="en-US" sz="1800" dirty="0">
                          <a:effectLst/>
                        </a:rPr>
                        <a:t>1. Поред тачне тврдње заокружи  </a:t>
                      </a:r>
                      <a:r>
                        <a:rPr lang="sr-Cyrl-RS" sz="1800" dirty="0" smtClean="0">
                          <a:effectLst/>
                        </a:rPr>
                        <a:t> </a:t>
                      </a:r>
                      <a:r>
                        <a:rPr lang="en-US" sz="1800" dirty="0" smtClean="0">
                          <a:effectLst/>
                        </a:rPr>
                        <a:t>ДА</a:t>
                      </a:r>
                      <a:r>
                        <a:rPr lang="en-US" sz="1800" dirty="0">
                          <a:effectLst/>
                        </a:rPr>
                        <a:t>, а поред нетачне  </a:t>
                      </a:r>
                      <a:r>
                        <a:rPr lang="sr-Cyrl-RS" sz="1800" dirty="0" smtClean="0">
                          <a:effectLst/>
                        </a:rPr>
                        <a:t> </a:t>
                      </a:r>
                      <a:r>
                        <a:rPr lang="en-US" sz="1800" dirty="0" smtClean="0">
                          <a:effectLst/>
                        </a:rPr>
                        <a:t>НЕ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</a:p>
                    <a:p>
                      <a:pPr marL="190500">
                        <a:lnSpc>
                          <a:spcPct val="115000"/>
                        </a:lnSpc>
                        <a:spcAft>
                          <a:spcPts val="225"/>
                        </a:spcAft>
                      </a:pPr>
                      <a:endParaRPr lang="sr-Cyrl-RS" sz="1800" dirty="0" smtClean="0">
                        <a:effectLst/>
                      </a:endParaRPr>
                    </a:p>
                    <a:p>
                      <a:pPr marL="190500">
                        <a:lnSpc>
                          <a:spcPct val="115000"/>
                        </a:lnSpc>
                        <a:spcAft>
                          <a:spcPts val="225"/>
                        </a:spcAft>
                      </a:pPr>
                      <a:r>
                        <a:rPr lang="sr-Latn-RS" sz="1800" dirty="0" smtClean="0">
                          <a:effectLst/>
                        </a:rPr>
                        <a:t>Чист </a:t>
                      </a:r>
                      <a:r>
                        <a:rPr lang="sr-Latn-RS" sz="1800" dirty="0">
                          <a:effectLst/>
                        </a:rPr>
                        <a:t>ваздух има мирис.</a:t>
                      </a:r>
                      <a:r>
                        <a:rPr lang="sr-Cyrl-RS" sz="1800" dirty="0">
                          <a:effectLst/>
                        </a:rPr>
                        <a:t>                              </a:t>
                      </a:r>
                      <a:r>
                        <a:rPr lang="sr-Latn-RS" sz="1800" dirty="0">
                          <a:effectLst/>
                        </a:rPr>
                        <a:t> </a:t>
                      </a:r>
                      <a:r>
                        <a:rPr lang="sr-Cyrl-RS" sz="1800" dirty="0" smtClean="0">
                          <a:effectLst/>
                        </a:rPr>
                        <a:t> </a:t>
                      </a:r>
                      <a:r>
                        <a:rPr lang="sr-Latn-RS" sz="1800" dirty="0" smtClean="0">
                          <a:effectLst/>
                        </a:rPr>
                        <a:t>ДА</a:t>
                      </a:r>
                      <a:r>
                        <a:rPr lang="sr-Cyrl-RS" sz="1800" dirty="0" smtClean="0">
                          <a:effectLst/>
                        </a:rPr>
                        <a:t>     </a:t>
                      </a:r>
                      <a:r>
                        <a:rPr lang="sr-Latn-RS" sz="1800" dirty="0" smtClean="0">
                          <a:effectLst/>
                        </a:rPr>
                        <a:t> </a:t>
                      </a:r>
                      <a:r>
                        <a:rPr lang="sr-Latn-RS" sz="1800" dirty="0">
                          <a:effectLst/>
                        </a:rPr>
                        <a:t>НЕ</a:t>
                      </a:r>
                      <a:endParaRPr lang="en-US" sz="1800" dirty="0">
                        <a:effectLst/>
                      </a:endParaRPr>
                    </a:p>
                    <a:p>
                      <a:pPr marL="190500">
                        <a:lnSpc>
                          <a:spcPct val="115000"/>
                        </a:lnSpc>
                        <a:spcAft>
                          <a:spcPts val="225"/>
                        </a:spcAft>
                      </a:pPr>
                      <a:r>
                        <a:rPr lang="sr-Latn-RS" sz="1800" dirty="0">
                          <a:effectLst/>
                        </a:rPr>
                        <a:t>Ваздух помаже при сушењу веша. </a:t>
                      </a:r>
                      <a:r>
                        <a:rPr lang="sr-Cyrl-RS" sz="1800" dirty="0">
                          <a:effectLst/>
                        </a:rPr>
                        <a:t>         </a:t>
                      </a:r>
                      <a:r>
                        <a:rPr lang="sr-Cyrl-RS" sz="1800" dirty="0" smtClean="0">
                          <a:effectLst/>
                        </a:rPr>
                        <a:t>   </a:t>
                      </a:r>
                      <a:r>
                        <a:rPr lang="sr-Latn-RS" sz="1800" dirty="0" smtClean="0">
                          <a:effectLst/>
                        </a:rPr>
                        <a:t>ДА </a:t>
                      </a:r>
                      <a:r>
                        <a:rPr lang="sr-Cyrl-RS" sz="1800" dirty="0" smtClean="0">
                          <a:effectLst/>
                        </a:rPr>
                        <a:t>     </a:t>
                      </a:r>
                      <a:r>
                        <a:rPr lang="sr-Latn-RS" sz="1800" dirty="0">
                          <a:effectLst/>
                        </a:rPr>
                        <a:t>НЕ</a:t>
                      </a:r>
                      <a:endParaRPr lang="en-US" sz="1800" dirty="0">
                        <a:effectLst/>
                      </a:endParaRPr>
                    </a:p>
                    <a:p>
                      <a:pPr marL="190500">
                        <a:lnSpc>
                          <a:spcPct val="115000"/>
                        </a:lnSpc>
                        <a:spcAft>
                          <a:spcPts val="225"/>
                        </a:spcAft>
                      </a:pPr>
                      <a:r>
                        <a:rPr lang="sr-Latn-RS" sz="1800" dirty="0">
                          <a:effectLst/>
                        </a:rPr>
                        <a:t>Ваздух покреће ветрењаче. </a:t>
                      </a:r>
                      <a:r>
                        <a:rPr lang="sr-Cyrl-RS" sz="1800" dirty="0">
                          <a:effectLst/>
                        </a:rPr>
                        <a:t>                     </a:t>
                      </a:r>
                      <a:r>
                        <a:rPr lang="sr-Cyrl-RS" sz="1800" dirty="0" smtClean="0">
                          <a:effectLst/>
                        </a:rPr>
                        <a:t>   </a:t>
                      </a:r>
                      <a:r>
                        <a:rPr lang="sr-Latn-RS" sz="1800" dirty="0" smtClean="0">
                          <a:effectLst/>
                        </a:rPr>
                        <a:t>ДА</a:t>
                      </a:r>
                      <a:r>
                        <a:rPr lang="sr-Cyrl-RS" sz="1800" dirty="0" smtClean="0">
                          <a:effectLst/>
                        </a:rPr>
                        <a:t>     </a:t>
                      </a:r>
                      <a:r>
                        <a:rPr lang="sr-Latn-RS" sz="1800" dirty="0" smtClean="0">
                          <a:effectLst/>
                        </a:rPr>
                        <a:t> </a:t>
                      </a:r>
                      <a:r>
                        <a:rPr lang="sr-Latn-RS" sz="1800" dirty="0">
                          <a:effectLst/>
                        </a:rPr>
                        <a:t>НЕ</a:t>
                      </a:r>
                      <a:endParaRPr lang="en-US" sz="1800" dirty="0">
                        <a:effectLst/>
                      </a:endParaRPr>
                    </a:p>
                    <a:p>
                      <a:pPr marL="171450">
                        <a:lnSpc>
                          <a:spcPct val="115000"/>
                        </a:lnSpc>
                        <a:spcAft>
                          <a:spcPts val="225"/>
                        </a:spcAft>
                      </a:pPr>
                      <a:endParaRPr lang="sr-Cyrl-RS" sz="1800" dirty="0" smtClean="0">
                        <a:effectLst/>
                      </a:endParaRPr>
                    </a:p>
                    <a:p>
                      <a:pPr marL="171450">
                        <a:lnSpc>
                          <a:spcPct val="115000"/>
                        </a:lnSpc>
                        <a:spcAft>
                          <a:spcPts val="225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2</a:t>
                      </a:r>
                      <a:r>
                        <a:rPr lang="en-US" sz="1800" dirty="0">
                          <a:effectLst/>
                        </a:rPr>
                        <a:t>. Кретање ваздуха се назива </a:t>
                      </a:r>
                      <a:r>
                        <a:rPr lang="en-US" sz="1800" dirty="0" smtClean="0">
                          <a:effectLst/>
                        </a:rPr>
                        <a:t>.</a:t>
                      </a:r>
                      <a:r>
                        <a:rPr lang="sr-Cyrl-RS" sz="1800" dirty="0" smtClean="0">
                          <a:effectLst/>
                        </a:rPr>
                        <a:t> ________________________________.</a:t>
                      </a:r>
                      <a:endParaRPr lang="en-US" sz="1800" dirty="0">
                        <a:effectLst/>
                      </a:endParaRPr>
                    </a:p>
                    <a:p>
                      <a:pPr marL="171450">
                        <a:lnSpc>
                          <a:spcPct val="115000"/>
                        </a:lnSpc>
                        <a:spcAft>
                          <a:spcPts val="225"/>
                        </a:spcAft>
                      </a:pPr>
                      <a:endParaRPr lang="sr-Cyrl-RS" sz="1800" dirty="0" smtClean="0">
                        <a:effectLst/>
                      </a:endParaRPr>
                    </a:p>
                    <a:p>
                      <a:pPr marL="171450">
                        <a:lnSpc>
                          <a:spcPct val="115000"/>
                        </a:lnSpc>
                        <a:spcAft>
                          <a:spcPts val="225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3</a:t>
                      </a:r>
                      <a:r>
                        <a:rPr lang="en-US" sz="1800" dirty="0">
                          <a:effectLst/>
                        </a:rPr>
                        <a:t>. Наведи два разлога зашто људи користе ветрењаче?</a:t>
                      </a:r>
                    </a:p>
                    <a:p>
                      <a:pPr marL="190500">
                        <a:lnSpc>
                          <a:spcPct val="115000"/>
                        </a:lnSpc>
                        <a:spcAft>
                          <a:spcPts val="225"/>
                        </a:spcAft>
                      </a:pP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sr-Cyrl-RS" sz="1800" dirty="0" smtClean="0">
                          <a:effectLst/>
                        </a:rPr>
                        <a:t>____________________________________________________________.</a:t>
                      </a:r>
                      <a:endParaRPr lang="en-US" sz="1800" dirty="0">
                        <a:effectLst/>
                      </a:endParaRPr>
                    </a:p>
                    <a:p>
                      <a:pPr marL="171450">
                        <a:lnSpc>
                          <a:spcPct val="115000"/>
                        </a:lnSpc>
                        <a:spcAft>
                          <a:spcPts val="225"/>
                        </a:spcAft>
                      </a:pPr>
                      <a:r>
                        <a:rPr lang="en-US" sz="1800" dirty="0">
                          <a:effectLst/>
                        </a:rPr>
                        <a:t>4. Наброј два предмета која може да покрене ветар?</a:t>
                      </a:r>
                    </a:p>
                    <a:p>
                      <a:pPr marL="190500">
                        <a:lnSpc>
                          <a:spcPct val="115000"/>
                        </a:lnSpc>
                        <a:spcAft>
                          <a:spcPts val="225"/>
                        </a:spcAft>
                      </a:pP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sr-Cyrl-RS" sz="1800" dirty="0" smtClean="0">
                          <a:effectLst/>
                        </a:rPr>
                        <a:t>____________________________________________________________</a:t>
                      </a:r>
                      <a:r>
                        <a:rPr lang="sr-Cyrl-RS" sz="1800" baseline="0" dirty="0" smtClean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5725" marR="85725" marT="85725" marB="857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04 - Yiruma - River Flows In Y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6535057"/>
            <a:ext cx="304800" cy="304800"/>
          </a:xfrm>
          <a:prstGeom prst="rect">
            <a:avLst/>
          </a:prstGeom>
        </p:spPr>
      </p:pic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8615535" y="6527292"/>
            <a:ext cx="432816" cy="204216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7768771" y="6527292"/>
            <a:ext cx="521208" cy="204216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Return 7">
            <a:hlinkClick r:id="rId5" action="ppaction://hlinksldjump" highlightClick="1"/>
          </p:cNvPr>
          <p:cNvSpPr/>
          <p:nvPr/>
        </p:nvSpPr>
        <p:spPr>
          <a:xfrm>
            <a:off x="6902849" y="6535057"/>
            <a:ext cx="521208" cy="196451"/>
          </a:xfrm>
          <a:prstGeom prst="actionButtonRetur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74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3600" b="1" dirty="0">
                <a:solidFill>
                  <a:srgbClr val="EC7181"/>
                </a:solidFill>
                <a:latin typeface="Times New Roman"/>
                <a:ea typeface="Times New Roman"/>
              </a:rPr>
              <a:t>Решења</a:t>
            </a:r>
            <a:r>
              <a:rPr lang="sr-Cyrl-RS" sz="3600" b="1" dirty="0">
                <a:solidFill>
                  <a:srgbClr val="EC7181"/>
                </a:solidFill>
                <a:latin typeface="Times New Roman"/>
                <a:ea typeface="Times New Roman"/>
              </a:rPr>
              <a:t>  п</a:t>
            </a:r>
            <a:r>
              <a:rPr lang="en-US" sz="3600" b="1" dirty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/>
                <a:ea typeface="Times New Roman"/>
              </a:rPr>
              <a:t>етоминутн</a:t>
            </a:r>
            <a:r>
              <a:rPr lang="sr-Cyrl-RS" sz="3600" b="1" dirty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/>
                <a:ea typeface="Times New Roman"/>
              </a:rPr>
              <a:t>е</a:t>
            </a:r>
            <a:r>
              <a:rPr lang="en-US" sz="3600" b="1" dirty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/>
                <a:ea typeface="Times New Roman"/>
              </a:rPr>
              <a:t> </a:t>
            </a:r>
            <a:r>
              <a:rPr lang="sr-Cyrl-RS" sz="3600" b="1" dirty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/>
                <a:ea typeface="Times New Roman"/>
              </a:rPr>
              <a:t>провер</a:t>
            </a:r>
            <a:r>
              <a:rPr lang="sr-Cyrl-RS" sz="3600" b="1" dirty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/>
                <a:ea typeface="Times New Roman"/>
              </a:rPr>
              <a:t>е  наученог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485961"/>
              </p:ext>
            </p:extLst>
          </p:nvPr>
        </p:nvGraphicFramePr>
        <p:xfrm>
          <a:off x="381000" y="762001"/>
          <a:ext cx="8229600" cy="548783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4114800"/>
                <a:gridCol w="4114800"/>
              </a:tblGrid>
              <a:tr h="4504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sr-Cyrl-CS" sz="1600" dirty="0" smtClean="0">
                          <a:effectLst/>
                        </a:rPr>
                        <a:t>П</a:t>
                      </a:r>
                      <a:r>
                        <a:rPr lang="en-US" sz="1600" dirty="0" smtClean="0">
                          <a:effectLst/>
                        </a:rPr>
                        <a:t>ровера</a:t>
                      </a:r>
                      <a:r>
                        <a:rPr lang="sr-Cyrl-RS" sz="1600" dirty="0" smtClean="0">
                          <a:effectLst/>
                        </a:rPr>
                        <a:t> наученог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5725" marR="85725" marT="85725" marB="8572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450"/>
                        </a:spcAft>
                      </a:pPr>
                      <a:r>
                        <a:rPr lang="en-US" sz="1600" dirty="0">
                          <a:effectLst/>
                        </a:rPr>
                        <a:t>Име и презиме ученика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5725" marR="85725" marT="85725" marB="8572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035968">
                <a:tc gridSpan="2">
                  <a:txBody>
                    <a:bodyPr/>
                    <a:lstStyle/>
                    <a:p>
                      <a:pPr marL="171450" indent="0">
                        <a:lnSpc>
                          <a:spcPct val="115000"/>
                        </a:lnSpc>
                        <a:spcAft>
                          <a:spcPts val="225"/>
                        </a:spcAft>
                        <a:buNone/>
                      </a:pPr>
                      <a:r>
                        <a:rPr lang="sr-Cyrl-RS" sz="1800" dirty="0" smtClean="0">
                          <a:effectLst/>
                        </a:rPr>
                        <a:t>1. </a:t>
                      </a:r>
                      <a:r>
                        <a:rPr lang="en-US" sz="1800" dirty="0" smtClean="0">
                          <a:effectLst/>
                        </a:rPr>
                        <a:t>Поред </a:t>
                      </a:r>
                      <a:r>
                        <a:rPr lang="en-US" sz="1800" dirty="0">
                          <a:effectLst/>
                        </a:rPr>
                        <a:t>тачне тврдње заокружи ДА, а поред </a:t>
                      </a:r>
                      <a:r>
                        <a:rPr lang="en-US" sz="1800" dirty="0" smtClean="0">
                          <a:effectLst/>
                        </a:rPr>
                        <a:t>нетачне</a:t>
                      </a:r>
                      <a:r>
                        <a:rPr lang="sr-Cyrl-RS" sz="1800" dirty="0" smtClean="0">
                          <a:effectLst/>
                        </a:rPr>
                        <a:t> 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НЕ</a:t>
                      </a:r>
                      <a:r>
                        <a:rPr lang="en-US" sz="1800" dirty="0" smtClean="0">
                          <a:effectLst/>
                        </a:rPr>
                        <a:t>.</a:t>
                      </a:r>
                      <a:endParaRPr lang="sr-Cyrl-RS" sz="1800" dirty="0" smtClean="0">
                        <a:effectLst/>
                      </a:endParaRPr>
                    </a:p>
                    <a:p>
                      <a:pPr marL="400050" indent="-228600">
                        <a:lnSpc>
                          <a:spcPct val="115000"/>
                        </a:lnSpc>
                        <a:spcAft>
                          <a:spcPts val="225"/>
                        </a:spcAft>
                        <a:buAutoNum type="arabicPeriod"/>
                      </a:pPr>
                      <a:endParaRPr lang="en-US" sz="1800" dirty="0">
                        <a:effectLst/>
                      </a:endParaRPr>
                    </a:p>
                    <a:p>
                      <a:pPr marL="190500">
                        <a:lnSpc>
                          <a:spcPct val="115000"/>
                        </a:lnSpc>
                        <a:spcAft>
                          <a:spcPts val="225"/>
                        </a:spcAft>
                      </a:pPr>
                      <a:r>
                        <a:rPr lang="sr-Latn-RS" sz="1800" dirty="0">
                          <a:effectLst/>
                        </a:rPr>
                        <a:t>Чист ваздух има мирис.</a:t>
                      </a:r>
                      <a:r>
                        <a:rPr lang="sr-Cyrl-RS" sz="1800" dirty="0">
                          <a:effectLst/>
                        </a:rPr>
                        <a:t>                              </a:t>
                      </a:r>
                      <a:r>
                        <a:rPr lang="sr-Latn-RS" sz="1800" dirty="0">
                          <a:effectLst/>
                        </a:rPr>
                        <a:t> ДА</a:t>
                      </a:r>
                      <a:r>
                        <a:rPr lang="sr-Cyrl-RS" sz="1800" dirty="0">
                          <a:effectLst/>
                        </a:rPr>
                        <a:t>     </a:t>
                      </a:r>
                      <a:r>
                        <a:rPr lang="sr-Latn-RS" sz="1800" dirty="0">
                          <a:effectLst/>
                        </a:rPr>
                        <a:t> </a:t>
                      </a:r>
                      <a:r>
                        <a:rPr lang="sr-Latn-RS" sz="1800" dirty="0">
                          <a:solidFill>
                            <a:srgbClr val="00B050"/>
                          </a:solidFill>
                          <a:effectLst/>
                        </a:rPr>
                        <a:t>НЕ</a:t>
                      </a:r>
                      <a:endParaRPr lang="en-US" sz="1800" dirty="0">
                        <a:solidFill>
                          <a:srgbClr val="00B050"/>
                        </a:solidFill>
                        <a:effectLst/>
                      </a:endParaRPr>
                    </a:p>
                    <a:p>
                      <a:pPr marL="190500">
                        <a:lnSpc>
                          <a:spcPct val="115000"/>
                        </a:lnSpc>
                        <a:spcAft>
                          <a:spcPts val="225"/>
                        </a:spcAft>
                      </a:pPr>
                      <a:r>
                        <a:rPr lang="sr-Latn-RS" sz="1800" dirty="0">
                          <a:effectLst/>
                        </a:rPr>
                        <a:t>Ваздух помаже при сушењу веша. </a:t>
                      </a:r>
                      <a:r>
                        <a:rPr lang="sr-Cyrl-RS" sz="1800" dirty="0">
                          <a:effectLst/>
                        </a:rPr>
                        <a:t>         </a:t>
                      </a:r>
                      <a:r>
                        <a:rPr lang="sr-Cyrl-RS" sz="1800" dirty="0" smtClean="0">
                          <a:effectLst/>
                        </a:rPr>
                        <a:t>   </a:t>
                      </a:r>
                      <a:r>
                        <a:rPr lang="sr-Latn-RS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ДА</a:t>
                      </a:r>
                      <a:r>
                        <a:rPr lang="sr-Latn-RS" sz="1800" dirty="0" smtClean="0">
                          <a:effectLst/>
                        </a:rPr>
                        <a:t> </a:t>
                      </a:r>
                      <a:r>
                        <a:rPr lang="sr-Cyrl-RS" sz="1800" dirty="0" smtClean="0">
                          <a:effectLst/>
                        </a:rPr>
                        <a:t>     </a:t>
                      </a:r>
                      <a:r>
                        <a:rPr lang="sr-Latn-RS" sz="1800" dirty="0">
                          <a:effectLst/>
                        </a:rPr>
                        <a:t>НЕ</a:t>
                      </a:r>
                      <a:endParaRPr lang="en-US" sz="1800" dirty="0">
                        <a:effectLst/>
                      </a:endParaRPr>
                    </a:p>
                    <a:p>
                      <a:pPr marL="190500">
                        <a:lnSpc>
                          <a:spcPct val="115000"/>
                        </a:lnSpc>
                        <a:spcAft>
                          <a:spcPts val="225"/>
                        </a:spcAft>
                      </a:pPr>
                      <a:r>
                        <a:rPr lang="sr-Latn-RS" sz="1800" dirty="0">
                          <a:effectLst/>
                        </a:rPr>
                        <a:t>Ваздух покреће ветрењаче. </a:t>
                      </a:r>
                      <a:r>
                        <a:rPr lang="sr-Cyrl-RS" sz="1800" dirty="0">
                          <a:effectLst/>
                        </a:rPr>
                        <a:t>                     </a:t>
                      </a:r>
                      <a:r>
                        <a:rPr lang="sr-Cyrl-RS" sz="1800" dirty="0" smtClean="0">
                          <a:effectLst/>
                        </a:rPr>
                        <a:t>  </a:t>
                      </a:r>
                      <a:r>
                        <a:rPr lang="sr-Latn-RS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ДА</a:t>
                      </a:r>
                      <a:r>
                        <a:rPr lang="sr-Cyrl-RS" sz="1800" dirty="0" smtClean="0">
                          <a:effectLst/>
                        </a:rPr>
                        <a:t>     </a:t>
                      </a:r>
                      <a:r>
                        <a:rPr lang="sr-Latn-RS" sz="1800" dirty="0" smtClean="0">
                          <a:effectLst/>
                        </a:rPr>
                        <a:t> </a:t>
                      </a:r>
                      <a:r>
                        <a:rPr lang="sr-Latn-RS" sz="1800" dirty="0">
                          <a:effectLst/>
                        </a:rPr>
                        <a:t>НЕ</a:t>
                      </a:r>
                      <a:endParaRPr lang="en-US" sz="1800" dirty="0">
                        <a:effectLst/>
                      </a:endParaRPr>
                    </a:p>
                    <a:p>
                      <a:pPr marL="171450">
                        <a:lnSpc>
                          <a:spcPct val="115000"/>
                        </a:lnSpc>
                        <a:spcAft>
                          <a:spcPts val="225"/>
                        </a:spcAft>
                      </a:pPr>
                      <a:endParaRPr lang="sr-Cyrl-RS" sz="1800" dirty="0" smtClean="0">
                        <a:effectLst/>
                      </a:endParaRPr>
                    </a:p>
                    <a:p>
                      <a:pPr marL="171450">
                        <a:lnSpc>
                          <a:spcPct val="115000"/>
                        </a:lnSpc>
                        <a:spcAft>
                          <a:spcPts val="225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2</a:t>
                      </a:r>
                      <a:r>
                        <a:rPr lang="en-US" sz="1800" dirty="0">
                          <a:effectLst/>
                        </a:rPr>
                        <a:t>. Кретање ваздуха се </a:t>
                      </a:r>
                      <a:r>
                        <a:rPr lang="en-US" sz="1800" dirty="0" smtClean="0">
                          <a:effectLst/>
                        </a:rPr>
                        <a:t>назива</a:t>
                      </a:r>
                      <a:r>
                        <a:rPr lang="sr-Cyrl-RS" sz="1800" dirty="0" smtClean="0">
                          <a:effectLst/>
                        </a:rPr>
                        <a:t>  </a:t>
                      </a:r>
                      <a:r>
                        <a:rPr lang="en-US" sz="1800" b="1" u="sng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ветар</a:t>
                      </a:r>
                      <a:r>
                        <a:rPr lang="en-US" sz="1800" dirty="0" smtClean="0">
                          <a:effectLst/>
                        </a:rPr>
                        <a:t>.</a:t>
                      </a:r>
                      <a:endParaRPr lang="en-US" sz="1800" dirty="0">
                        <a:effectLst/>
                      </a:endParaRPr>
                    </a:p>
                    <a:p>
                      <a:pPr marL="171450">
                        <a:lnSpc>
                          <a:spcPct val="115000"/>
                        </a:lnSpc>
                        <a:spcAft>
                          <a:spcPts val="225"/>
                        </a:spcAft>
                      </a:pPr>
                      <a:endParaRPr lang="sr-Cyrl-RS" sz="1800" dirty="0" smtClean="0">
                        <a:effectLst/>
                      </a:endParaRPr>
                    </a:p>
                    <a:p>
                      <a:pPr marL="171450">
                        <a:lnSpc>
                          <a:spcPct val="115000"/>
                        </a:lnSpc>
                        <a:spcAft>
                          <a:spcPts val="225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3</a:t>
                      </a:r>
                      <a:r>
                        <a:rPr lang="en-US" sz="1800" dirty="0">
                          <a:effectLst/>
                        </a:rPr>
                        <a:t>. Наведи два разлога зашто људи користе ветрењаче</a:t>
                      </a:r>
                      <a:r>
                        <a:rPr lang="en-US" sz="1800" dirty="0" smtClean="0">
                          <a:effectLst/>
                        </a:rPr>
                        <a:t>?</a:t>
                      </a:r>
                      <a:r>
                        <a:rPr lang="sr-Cyrl-RS" sz="1800" dirty="0" smtClean="0">
                          <a:effectLst/>
                        </a:rPr>
                        <a:t> </a:t>
                      </a:r>
                    </a:p>
                    <a:p>
                      <a:pPr marL="171450">
                        <a:lnSpc>
                          <a:spcPct val="115000"/>
                        </a:lnSpc>
                        <a:spcAft>
                          <a:spcPts val="225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1) за млевење житарица</a:t>
                      </a:r>
                      <a:r>
                        <a:rPr lang="sr-Cyrl-RS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 </a:t>
                      </a:r>
                      <a:r>
                        <a:rPr lang="en-US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2) за добијање струје</a:t>
                      </a:r>
                      <a:r>
                        <a:rPr lang="sr-Cyrl-RS" sz="1800" baseline="0" dirty="0" smtClean="0">
                          <a:effectLst/>
                        </a:rPr>
                        <a:t>.</a:t>
                      </a:r>
                      <a:endParaRPr lang="en-US" sz="1800" dirty="0">
                        <a:effectLst/>
                      </a:endParaRPr>
                    </a:p>
                    <a:p>
                      <a:pPr marL="190500">
                        <a:lnSpc>
                          <a:spcPct val="115000"/>
                        </a:lnSpc>
                        <a:spcAft>
                          <a:spcPts val="225"/>
                        </a:spcAft>
                      </a:pPr>
                      <a:r>
                        <a:rPr lang="en-US" sz="1800" dirty="0">
                          <a:effectLst/>
                        </a:rPr>
                        <a:t> </a:t>
                      </a:r>
                    </a:p>
                    <a:p>
                      <a:pPr marL="171450">
                        <a:lnSpc>
                          <a:spcPct val="115000"/>
                        </a:lnSpc>
                        <a:spcAft>
                          <a:spcPts val="225"/>
                        </a:spcAft>
                      </a:pPr>
                      <a:r>
                        <a:rPr lang="en-US" sz="1800" dirty="0">
                          <a:effectLst/>
                        </a:rPr>
                        <a:t>4. Наброј два предмета која може да покрене ветар</a:t>
                      </a:r>
                      <a:r>
                        <a:rPr lang="en-US" sz="1800" dirty="0" smtClean="0">
                          <a:effectLst/>
                        </a:rPr>
                        <a:t>?</a:t>
                      </a:r>
                      <a:r>
                        <a:rPr lang="sr-Cyrl-RS" sz="1800" dirty="0" smtClean="0">
                          <a:effectLst/>
                        </a:rPr>
                        <a:t> </a:t>
                      </a:r>
                    </a:p>
                    <a:p>
                      <a:pPr marL="171450">
                        <a:lnSpc>
                          <a:spcPct val="115000"/>
                        </a:lnSpc>
                        <a:spcAft>
                          <a:spcPts val="225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Могућа решења: </a:t>
                      </a:r>
                      <a:r>
                        <a:rPr lang="en-US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шешир, лист папира, балон...</a:t>
                      </a:r>
                      <a:r>
                        <a:rPr lang="sr-Cyrl-RS" sz="18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85725" marR="85725" marT="85725" marB="8572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914400" y="6248400"/>
            <a:ext cx="708660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75"/>
              </a:spcAft>
              <a:buFont typeface="Wingdings"/>
              <a:buChar char=""/>
            </a:pPr>
            <a:r>
              <a:rPr lang="sr-Latn-RS" b="1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Домаћи </a:t>
            </a:r>
            <a:r>
              <a:rPr lang="sr-Latn-RS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задатак</a:t>
            </a:r>
            <a:r>
              <a:rPr lang="sr-Cyrl-RS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sr-Latn-RS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Решити </a:t>
            </a:r>
            <a:r>
              <a:rPr lang="sr-Latn-RS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задатке у радној свесци на 55. страни.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04 - Yiruma - River Flows In Y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86" y="6440920"/>
            <a:ext cx="417079" cy="417079"/>
          </a:xfrm>
          <a:prstGeom prst="rect">
            <a:avLst/>
          </a:prstGeom>
        </p:spPr>
      </p:pic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8615535" y="6527292"/>
            <a:ext cx="432816" cy="204216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7768771" y="6527292"/>
            <a:ext cx="521208" cy="204216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5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/>
          <a:lstStyle/>
          <a:p>
            <a:r>
              <a:rPr lang="sr-Cyrl-RS" sz="4000" b="1" i="1" dirty="0" smtClean="0">
                <a:solidFill>
                  <a:schemeClr val="accent3">
                    <a:lumMod val="50000"/>
                  </a:schemeClr>
                </a:solidFill>
              </a:rPr>
              <a:t>САДРЖАЈ:</a:t>
            </a:r>
            <a:endParaRPr lang="en-US" sz="40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763000" cy="5867400"/>
          </a:xfrm>
        </p:spPr>
        <p:txBody>
          <a:bodyPr/>
          <a:lstStyle/>
          <a:p>
            <a:r>
              <a:rPr lang="sr-Cyrl-RS" sz="2000" b="1" dirty="0" smtClean="0">
                <a:solidFill>
                  <a:schemeClr val="accent3">
                    <a:lumMod val="50000"/>
                  </a:schemeClr>
                </a:solidFill>
              </a:rPr>
              <a:t>Увод</a:t>
            </a:r>
            <a:r>
              <a:rPr lang="sr-Cyrl-RS" sz="2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sr-Cyrl-RS" sz="2000" dirty="0" smtClean="0">
                <a:solidFill>
                  <a:schemeClr val="accent3">
                    <a:lumMod val="50000"/>
                  </a:schemeClr>
                </a:solidFill>
              </a:rPr>
              <a:t>- </a:t>
            </a:r>
            <a:r>
              <a:rPr lang="sr-Cyrl-RS" sz="2000" dirty="0">
                <a:solidFill>
                  <a:schemeClr val="accent3">
                    <a:lumMod val="50000"/>
                  </a:schemeClr>
                </a:solidFill>
                <a:ea typeface="+mj-ea"/>
                <a:cs typeface="+mj-cs"/>
              </a:rPr>
              <a:t>„Дедин шешир“, Гвидо </a:t>
            </a:r>
            <a:r>
              <a:rPr lang="sr-Cyrl-RS" sz="2000" dirty="0" smtClean="0">
                <a:solidFill>
                  <a:schemeClr val="accent3">
                    <a:lumMod val="50000"/>
                  </a:schemeClr>
                </a:solidFill>
                <a:ea typeface="+mj-ea"/>
                <a:cs typeface="+mj-cs"/>
              </a:rPr>
              <a:t>Тартаља;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- Кретање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ваздуха  утиче на појаве у природи</a:t>
            </a:r>
            <a:endParaRPr lang="sr-Cyrl-RS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sr-Cyrl-RS" sz="2000" b="1" dirty="0" smtClean="0">
                <a:solidFill>
                  <a:schemeClr val="accent3">
                    <a:lumMod val="50000"/>
                  </a:schemeClr>
                </a:solidFill>
              </a:rPr>
              <a:t>Средишњи део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- Ваздух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је свуда око нас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!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- Осећамо 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кретање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ваздуха</a:t>
            </a:r>
          </a:p>
          <a:p>
            <a:pPr marL="0" indent="0">
              <a:buNone/>
            </a:pPr>
            <a:r>
              <a:rPr lang="sr-Cyrl-RS" sz="2000" dirty="0">
                <a:solidFill>
                  <a:schemeClr val="accent3">
                    <a:lumMod val="50000"/>
                  </a:schemeClr>
                </a:solidFill>
              </a:rPr>
              <a:t>- Задатак</a:t>
            </a:r>
          </a:p>
          <a:p>
            <a:pPr marL="0" indent="0">
              <a:buNone/>
            </a:pPr>
            <a:r>
              <a:rPr lang="sr-Cyrl-RS" sz="2000" dirty="0" smtClean="0">
                <a:solidFill>
                  <a:schemeClr val="accent3">
                    <a:lumMod val="50000"/>
                  </a:schemeClr>
                </a:solidFill>
              </a:rPr>
              <a:t>- Ваздух </a:t>
            </a:r>
            <a:r>
              <a:rPr lang="sr-Cyrl-RS" sz="2000" dirty="0">
                <a:solidFill>
                  <a:schemeClr val="accent3">
                    <a:lumMod val="50000"/>
                  </a:schemeClr>
                </a:solidFill>
              </a:rPr>
              <a:t>се </a:t>
            </a:r>
            <a:r>
              <a:rPr lang="sr-Cyrl-RS" sz="2000" dirty="0" smtClean="0">
                <a:solidFill>
                  <a:schemeClr val="accent3">
                    <a:lumMod val="50000"/>
                  </a:schemeClr>
                </a:solidFill>
              </a:rPr>
              <a:t>креће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- Шта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ветар може да покрене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?</a:t>
            </a:r>
            <a:endParaRPr lang="sr-Cyrl-RS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sr-Cyrl-RS" sz="2000" dirty="0">
                <a:solidFill>
                  <a:schemeClr val="accent3">
                    <a:lumMod val="50000"/>
                  </a:schemeClr>
                </a:solidFill>
              </a:rPr>
              <a:t>- Оглед </a:t>
            </a:r>
            <a:r>
              <a:rPr lang="sr-Cyrl-RS" sz="2000" dirty="0" smtClean="0">
                <a:solidFill>
                  <a:schemeClr val="accent3">
                    <a:lumMod val="50000"/>
                  </a:schemeClr>
                </a:solidFill>
              </a:rPr>
              <a:t>1</a:t>
            </a:r>
            <a:endParaRPr lang="sr-Cyrl-RS" sz="20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- Која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још превозна средства користи човек која покреће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ветар?</a:t>
            </a:r>
            <a:endParaRPr lang="sr-Cyrl-RS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sr-Cyrl-RS" sz="2000" dirty="0" smtClean="0">
                <a:solidFill>
                  <a:schemeClr val="accent3">
                    <a:lumMod val="50000"/>
                  </a:schemeClr>
                </a:solidFill>
              </a:rPr>
              <a:t>-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Ветар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и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значај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који ветар има за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људе;</a:t>
            </a:r>
          </a:p>
          <a:p>
            <a:pPr marL="0" indent="0">
              <a:buNone/>
            </a:pPr>
            <a:r>
              <a:rPr lang="sr-Cyrl-RS" sz="2000" dirty="0" smtClean="0">
                <a:solidFill>
                  <a:schemeClr val="accent3">
                    <a:lumMod val="50000"/>
                  </a:schemeClr>
                </a:solidFill>
              </a:rPr>
              <a:t>- Ветрењаче </a:t>
            </a:r>
            <a:r>
              <a:rPr lang="sr-Cyrl-RS" sz="2000" dirty="0">
                <a:solidFill>
                  <a:schemeClr val="accent3">
                    <a:lumMod val="50000"/>
                  </a:schemeClr>
                </a:solidFill>
              </a:rPr>
              <a:t>– </a:t>
            </a:r>
            <a:r>
              <a:rPr lang="sr-Cyrl-RS" sz="2000" dirty="0" smtClean="0">
                <a:solidFill>
                  <a:schemeClr val="accent3">
                    <a:lumMod val="50000"/>
                  </a:schemeClr>
                </a:solidFill>
              </a:rPr>
              <a:t>некад  и </a:t>
            </a:r>
            <a:r>
              <a:rPr lang="sr-Cyrl-RS" sz="2000" dirty="0">
                <a:solidFill>
                  <a:schemeClr val="accent3">
                    <a:lumMod val="50000"/>
                  </a:schemeClr>
                </a:solidFill>
              </a:rPr>
              <a:t>сад; </a:t>
            </a:r>
            <a:r>
              <a:rPr lang="sr-Cyrl-RS" sz="2000" dirty="0" smtClean="0">
                <a:solidFill>
                  <a:schemeClr val="accent3">
                    <a:lumMod val="50000"/>
                  </a:schemeClr>
                </a:solidFill>
              </a:rPr>
              <a:t> - Термоелектране  и  ветрењаче</a:t>
            </a:r>
            <a:endParaRPr lang="sr-Cyrl-RS" sz="20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sr-Cyrl-RS" sz="2000" b="1" dirty="0" smtClean="0">
                <a:solidFill>
                  <a:schemeClr val="accent3">
                    <a:lumMod val="50000"/>
                  </a:schemeClr>
                </a:solidFill>
              </a:rPr>
              <a:t>Завршни део</a:t>
            </a:r>
          </a:p>
          <a:p>
            <a:pPr marL="0" indent="0">
              <a:buNone/>
            </a:pPr>
            <a:r>
              <a:rPr lang="sr-Cyrl-CS" sz="2000" dirty="0">
                <a:solidFill>
                  <a:schemeClr val="accent3">
                    <a:lumMod val="50000"/>
                  </a:schemeClr>
                </a:solidFill>
              </a:rPr>
              <a:t>Петоминутна   провера  </a:t>
            </a:r>
            <a:r>
              <a:rPr lang="sr-Cyrl-CS" sz="2000" dirty="0" smtClean="0">
                <a:solidFill>
                  <a:schemeClr val="accent3">
                    <a:lumMod val="50000"/>
                  </a:schemeClr>
                </a:solidFill>
              </a:rPr>
              <a:t>наученог</a:t>
            </a:r>
          </a:p>
          <a:p>
            <a:pPr marL="0" indent="0">
              <a:buNone/>
            </a:pPr>
            <a:r>
              <a:rPr lang="sr-Cyrl-CS" sz="2000" dirty="0">
                <a:solidFill>
                  <a:schemeClr val="accent3">
                    <a:lumMod val="50000"/>
                  </a:schemeClr>
                </a:solidFill>
              </a:rPr>
              <a:t>Решења  петоминутне  провере  наученог</a:t>
            </a:r>
            <a:endParaRPr lang="sr-Cyrl-CS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Action Button: Custom 4">
            <a:hlinkClick r:id="rId4" action="ppaction://hlinksldjump" highlightClick="1"/>
          </p:cNvPr>
          <p:cNvSpPr/>
          <p:nvPr/>
        </p:nvSpPr>
        <p:spPr>
          <a:xfrm>
            <a:off x="304800" y="2133600"/>
            <a:ext cx="266700" cy="280416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ction Button: Custom 5">
            <a:hlinkClick r:id="rId5" action="ppaction://hlinksldjump" highlightClick="1"/>
          </p:cNvPr>
          <p:cNvSpPr/>
          <p:nvPr/>
        </p:nvSpPr>
        <p:spPr>
          <a:xfrm>
            <a:off x="304800" y="5791200"/>
            <a:ext cx="266700" cy="280416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423173"/>
            <a:ext cx="3220170" cy="18322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04 - Yiruma - River Flows In Y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324600"/>
            <a:ext cx="304800" cy="304800"/>
          </a:xfrm>
          <a:prstGeom prst="rect">
            <a:avLst/>
          </a:prstGeom>
        </p:spPr>
      </p:pic>
      <p:sp>
        <p:nvSpPr>
          <p:cNvPr id="8" name="Action Button: Custom 7">
            <a:hlinkClick r:id="" action="ppaction://hlinkshowjump?jump=nextslide" highlightClick="1"/>
          </p:cNvPr>
          <p:cNvSpPr/>
          <p:nvPr/>
        </p:nvSpPr>
        <p:spPr>
          <a:xfrm>
            <a:off x="285296" y="1066800"/>
            <a:ext cx="247650" cy="280416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8615535" y="6527292"/>
            <a:ext cx="432816" cy="204216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ack or Previous 9">
            <a:hlinkClick r:id="" action="ppaction://hlinkshowjump?jump=previousslide" highlightClick="1"/>
          </p:cNvPr>
          <p:cNvSpPr/>
          <p:nvPr/>
        </p:nvSpPr>
        <p:spPr>
          <a:xfrm>
            <a:off x="7768771" y="6527292"/>
            <a:ext cx="521208" cy="204216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3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873" y="152400"/>
            <a:ext cx="4038600" cy="825500"/>
          </a:xfrm>
        </p:spPr>
        <p:txBody>
          <a:bodyPr/>
          <a:lstStyle/>
          <a:p>
            <a:pPr algn="ctr"/>
            <a:r>
              <a:rPr lang="sr-Cyrl-RS" sz="3200" dirty="0" smtClean="0">
                <a:solidFill>
                  <a:schemeClr val="accent3">
                    <a:lumMod val="50000"/>
                  </a:schemeClr>
                </a:solidFill>
              </a:rPr>
              <a:t>ИЗВОРИ:</a:t>
            </a:r>
            <a:endParaRPr 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112" y="762000"/>
            <a:ext cx="2628900" cy="1733550"/>
          </a:xfrm>
          <a:prstGeom prst="roundRect">
            <a:avLst>
              <a:gd name="adj" fmla="val 16667"/>
            </a:avLst>
          </a:prstGeom>
          <a:ln>
            <a:solidFill>
              <a:schemeClr val="bg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1240480"/>
            <a:ext cx="5692196" cy="3005439"/>
          </a:xfrm>
        </p:spPr>
        <p:txBody>
          <a:bodyPr/>
          <a:lstStyle/>
          <a:p>
            <a:endParaRPr lang="sr-Cyrl-RS" sz="1600" dirty="0" smtClean="0">
              <a:hlinkClick r:id="rId5"/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sr-Cyrl-RS" sz="1600" dirty="0" smtClean="0">
                <a:solidFill>
                  <a:schemeClr val="accent3">
                    <a:lumMod val="50000"/>
                  </a:schemeClr>
                </a:solidFill>
                <a:hlinkClick r:id="rId5"/>
              </a:rPr>
              <a:t>Припрема, </a:t>
            </a:r>
            <a:r>
              <a:rPr lang="sr-Cyrl-RS" sz="1600" dirty="0" smtClean="0">
                <a:solidFill>
                  <a:schemeClr val="bg1">
                    <a:lumMod val="75000"/>
                  </a:schemeClr>
                </a:solidFill>
                <a:hlinkClick r:id="rId5"/>
              </a:rPr>
              <a:t>уџбеник , РС </a:t>
            </a:r>
            <a:r>
              <a:rPr lang="sr-Cyrl-RS" sz="1600" dirty="0" smtClean="0">
                <a:solidFill>
                  <a:schemeClr val="accent3">
                    <a:lumMod val="50000"/>
                  </a:schemeClr>
                </a:solidFill>
                <a:hlinkClick r:id="rId5"/>
              </a:rPr>
              <a:t>и презентација издавачке куће „ЛОГОС“</a:t>
            </a:r>
            <a:endParaRPr lang="sr-Cyrl-RS" sz="1600" dirty="0">
              <a:solidFill>
                <a:schemeClr val="accent3">
                  <a:lumMod val="50000"/>
                </a:schemeClr>
              </a:solidFill>
              <a:hlinkClick r:id="rId5"/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hlinkClick r:id="rId5"/>
              </a:rPr>
              <a:t>http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hlinkClick r:id="rId5"/>
              </a:rPr>
              <a:t>://vukovisadunava.com/meteo/vetrovi-koji-duvaju-na-nasim-prostorima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hlinkClick r:id="rId5"/>
              </a:rPr>
              <a:t>/</a:t>
            </a:r>
            <a:r>
              <a:rPr lang="sr-Cyrl-RS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3">
                    <a:lumMod val="50000"/>
                  </a:schemeClr>
                </a:solidFill>
                <a:hlinkClick r:id="rId6"/>
              </a:rPr>
              <a:t>https://geografijazaradoznale.wordpress.com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hlinkClick r:id="rId6"/>
              </a:rPr>
              <a:t>/</a:t>
            </a:r>
            <a:endParaRPr lang="sr-Cyrl-RS" sz="16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sr-Cyrl-RS" sz="1600" dirty="0" smtClean="0">
                <a:solidFill>
                  <a:schemeClr val="accent3">
                    <a:lumMod val="50000"/>
                  </a:schemeClr>
                </a:solidFill>
              </a:rPr>
              <a:t>Презентацију начинила </a:t>
            </a:r>
            <a:r>
              <a:rPr lang="sr-Cyrl-RS" sz="1600" b="1" dirty="0">
                <a:solidFill>
                  <a:schemeClr val="accent3">
                    <a:lumMod val="50000"/>
                  </a:schemeClr>
                </a:solidFill>
              </a:rPr>
              <a:t>Светлана </a:t>
            </a:r>
            <a:r>
              <a:rPr lang="sr-Cyrl-RS" sz="1600" b="1" dirty="0" smtClean="0">
                <a:solidFill>
                  <a:schemeClr val="accent3">
                    <a:lumMod val="50000"/>
                  </a:schemeClr>
                </a:solidFill>
              </a:rPr>
              <a:t>Цеца Павловић, професор разредне наставе.</a:t>
            </a:r>
            <a:endParaRPr lang="en-US" sz="1600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5122" name="Picture 2" descr="E:\1. РАЗРЕД, ШК. 2016-17. године\КРЕТАЊЕ ВАЗДУХА\vetar0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9" y="2743200"/>
            <a:ext cx="2562225" cy="1697339"/>
          </a:xfrm>
          <a:prstGeom prst="roundRect">
            <a:avLst>
              <a:gd name="adj" fmla="val 16667"/>
            </a:avLst>
          </a:prstGeom>
          <a:ln>
            <a:solidFill>
              <a:schemeClr val="bg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1. РАЗРЕД, ШК. 2016-17. године\КРЕТАЊЕ ВАЗДУХА\images (5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187" y="3733800"/>
            <a:ext cx="1628572" cy="1002014"/>
          </a:xfrm>
          <a:prstGeom prst="roundRect">
            <a:avLst>
              <a:gd name="adj" fmla="val 16667"/>
            </a:avLst>
          </a:prstGeom>
          <a:ln>
            <a:solidFill>
              <a:schemeClr val="bg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1. РАЗРЕД, ШК. 2016-17. године\КРЕТАЊЕ ВАЗДУХА\854473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93933"/>
            <a:ext cx="2567996" cy="1687812"/>
          </a:xfrm>
          <a:prstGeom prst="roundRect">
            <a:avLst>
              <a:gd name="adj" fmla="val 16667"/>
            </a:avLst>
          </a:prstGeom>
          <a:ln>
            <a:solidFill>
              <a:schemeClr val="bg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1. РАЗРЕД, ШК. 2016-17. године\КРЕТАЊЕ ВАЗДУХА\letenje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78" y="4993933"/>
            <a:ext cx="2460523" cy="1635467"/>
          </a:xfrm>
          <a:prstGeom prst="roundRect">
            <a:avLst>
              <a:gd name="adj" fmla="val 16667"/>
            </a:avLst>
          </a:prstGeom>
          <a:ln>
            <a:solidFill>
              <a:schemeClr val="bg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:\1. РАЗРЕД, ШК. 2016-17. године\КРЕТАЊЕ ВАЗДУХА\images (2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198" y="4735814"/>
            <a:ext cx="2533650" cy="1687812"/>
          </a:xfrm>
          <a:prstGeom prst="roundRect">
            <a:avLst>
              <a:gd name="adj" fmla="val 16667"/>
            </a:avLst>
          </a:prstGeom>
          <a:ln>
            <a:solidFill>
              <a:schemeClr val="bg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>
          <a:xfrm>
            <a:off x="8758236" y="6495023"/>
            <a:ext cx="333376" cy="268753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04 - Yiruma - River Flows In Yo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380.377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378" y="6477000"/>
            <a:ext cx="304800" cy="304800"/>
          </a:xfrm>
          <a:prstGeom prst="rect">
            <a:avLst/>
          </a:prstGeom>
        </p:spPr>
      </p:pic>
      <p:sp>
        <p:nvSpPr>
          <p:cNvPr id="12" name="Action Button: Back or Previous 11">
            <a:hlinkClick r:id="" action="ppaction://hlinkshowjump?jump=previousslide" highlightClick="1"/>
          </p:cNvPr>
          <p:cNvSpPr/>
          <p:nvPr/>
        </p:nvSpPr>
        <p:spPr>
          <a:xfrm>
            <a:off x="7768771" y="6527292"/>
            <a:ext cx="521208" cy="204216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49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sr-Cyrl-RS" sz="4000" dirty="0" smtClean="0">
                <a:solidFill>
                  <a:schemeClr val="bg1">
                    <a:lumMod val="50000"/>
                  </a:schemeClr>
                </a:solidFill>
              </a:rPr>
              <a:t>„</a:t>
            </a:r>
            <a:r>
              <a:rPr lang="sr-Cyrl-RS" sz="4000" b="1" dirty="0" smtClean="0">
                <a:solidFill>
                  <a:schemeClr val="bg1">
                    <a:lumMod val="50000"/>
                  </a:schemeClr>
                </a:solidFill>
              </a:rPr>
              <a:t>Дедин шешир</a:t>
            </a:r>
            <a:r>
              <a:rPr lang="sr-Cyrl-RS" sz="4000" dirty="0" smtClean="0">
                <a:solidFill>
                  <a:schemeClr val="bg1">
                    <a:lumMod val="50000"/>
                  </a:schemeClr>
                </a:solidFill>
              </a:rPr>
              <a:t>“, Гвидо Тартаља</a:t>
            </a:r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189399"/>
            <a:ext cx="5562600" cy="3992563"/>
          </a:xfrm>
          <a:prstGeom prst="cloud">
            <a:avLst/>
          </a:prstGeom>
          <a:solidFill>
            <a:schemeClr val="bg1"/>
          </a:solidFill>
          <a:ln>
            <a:solidFill>
              <a:srgbClr val="D0D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0" indent="0" fontAlgn="auto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x-none" sz="2400" b="1" kern="1200">
                <a:solidFill>
                  <a:schemeClr val="bg1">
                    <a:lumMod val="50000"/>
                  </a:schemeClr>
                </a:solidFill>
                <a:latin typeface="Calibri"/>
              </a:rPr>
              <a:t>„Ветар </a:t>
            </a:r>
            <a:r>
              <a:rPr lang="x-none" sz="2400" b="1" kern="120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дува</a:t>
            </a:r>
            <a:r>
              <a:rPr lang="sr-Latn-RS" sz="2400" b="1" kern="1200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,</a:t>
            </a:r>
            <a:r>
              <a:rPr lang="x-none" sz="2400" b="1" kern="120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 </a:t>
            </a:r>
            <a:r>
              <a:rPr lang="x-none" sz="2400" b="1" kern="1200">
                <a:solidFill>
                  <a:schemeClr val="bg1">
                    <a:lumMod val="50000"/>
                  </a:schemeClr>
                </a:solidFill>
                <a:latin typeface="Calibri"/>
              </a:rPr>
              <a:t>ветар </a:t>
            </a:r>
            <a:r>
              <a:rPr lang="x-none" sz="2400" b="1" kern="120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свира</a:t>
            </a:r>
            <a:r>
              <a:rPr lang="x-none" sz="2400" b="1" kern="1200">
                <a:solidFill>
                  <a:schemeClr val="bg1">
                    <a:lumMod val="50000"/>
                  </a:schemeClr>
                </a:solidFill>
                <a:latin typeface="Calibri"/>
              </a:rPr>
              <a:t>,</a:t>
            </a:r>
          </a:p>
          <a:p>
            <a:pPr marL="0" lvl="0" indent="0" fontAlgn="auto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x-none" sz="2400" b="1" kern="1200">
                <a:solidFill>
                  <a:schemeClr val="bg1">
                    <a:lumMod val="50000"/>
                  </a:schemeClr>
                </a:solidFill>
                <a:latin typeface="Calibri"/>
              </a:rPr>
              <a:t>оста деда без шешира:</a:t>
            </a:r>
          </a:p>
          <a:p>
            <a:pPr marL="0" lvl="0" indent="0" fontAlgn="auto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x-none" sz="2400" b="1" kern="1200">
                <a:solidFill>
                  <a:schemeClr val="bg1">
                    <a:lumMod val="50000"/>
                  </a:schemeClr>
                </a:solidFill>
                <a:latin typeface="Calibri"/>
              </a:rPr>
              <a:t>дедин шешир нов</a:t>
            </a:r>
          </a:p>
          <a:p>
            <a:pPr marL="0" lvl="0" indent="0" fontAlgn="auto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x-none" sz="2400" b="1" kern="1200">
                <a:solidFill>
                  <a:schemeClr val="bg1">
                    <a:lumMod val="50000"/>
                  </a:schemeClr>
                </a:solidFill>
                <a:latin typeface="Calibri"/>
              </a:rPr>
              <a:t>Одлете на кров</a:t>
            </a:r>
            <a:r>
              <a:rPr lang="x-none" sz="2400" b="1" kern="120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!“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60081"/>
            <a:ext cx="2549525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4" y="4038600"/>
            <a:ext cx="4924425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04 - Yiruma - River Flows In Y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6477000"/>
            <a:ext cx="304800" cy="304800"/>
          </a:xfrm>
          <a:prstGeom prst="rect">
            <a:avLst/>
          </a:prstGeom>
        </p:spPr>
      </p:pic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8615535" y="6527292"/>
            <a:ext cx="432816" cy="204216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7768771" y="6527292"/>
            <a:ext cx="521208" cy="204216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5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219200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ea typeface="+mn-ea"/>
                <a:cs typeface="+mn-cs"/>
              </a:rPr>
              <a:t>Кретање в</a:t>
            </a: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аздуха</a:t>
            </a:r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ea typeface="+mn-ea"/>
                <a:cs typeface="+mn-cs"/>
              </a:rPr>
              <a:t> утиче </a:t>
            </a: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ea typeface="+mn-ea"/>
                <a:cs typeface="+mn-cs"/>
              </a:rPr>
              <a:t>на </a:t>
            </a: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ea typeface="+mn-ea"/>
                <a:cs typeface="+mn-cs"/>
              </a:rPr>
              <a:t>појаве у </a:t>
            </a: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ea typeface="+mn-ea"/>
                <a:cs typeface="+mn-cs"/>
              </a:rPr>
              <a:t>природи</a:t>
            </a:r>
            <a:endParaRPr lang="en-US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2057400"/>
            <a:ext cx="5867400" cy="4648200"/>
          </a:xfrm>
        </p:spPr>
        <p:txBody>
          <a:bodyPr/>
          <a:lstStyle/>
          <a:p>
            <a:pPr marL="0" indent="0">
              <a:buNone/>
            </a:pPr>
            <a:r>
              <a:rPr lang="ru-RU" b="1" i="0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Ваздух</a:t>
            </a:r>
            <a:r>
              <a:rPr lang="ru-RU" b="0" i="0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 је део </a:t>
            </a:r>
            <a:r>
              <a:rPr lang="ru-RU" b="1" i="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неживе природе</a:t>
            </a:r>
            <a:r>
              <a:rPr lang="ru-RU" b="0" i="0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. Иако га не видимо, ваздух није исто што и празан простор. 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Он </a:t>
            </a:r>
            <a:r>
              <a:rPr lang="ru-RU" b="1" i="0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има тежину</a:t>
            </a:r>
            <a:r>
              <a:rPr lang="ru-RU" b="0" i="0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, може да се </a:t>
            </a:r>
            <a:r>
              <a:rPr lang="ru-RU" b="1" i="0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загрева</a:t>
            </a:r>
            <a:r>
              <a:rPr lang="ru-RU" b="0" i="0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 и </a:t>
            </a:r>
            <a:r>
              <a:rPr lang="ru-RU" b="1" i="0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хлади</a:t>
            </a:r>
            <a:r>
              <a:rPr lang="ru-RU" b="0" i="0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, </a:t>
            </a:r>
            <a:r>
              <a:rPr lang="ru-RU" b="1" i="0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сабија</a:t>
            </a:r>
            <a:r>
              <a:rPr lang="ru-RU" b="0" i="0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 и </a:t>
            </a:r>
            <a:r>
              <a:rPr lang="ru-RU" b="1" i="0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разређује</a:t>
            </a:r>
            <a:r>
              <a:rPr lang="ru-RU" b="0" i="0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. 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Састоји се од много </a:t>
            </a:r>
            <a:r>
              <a:rPr lang="ru-RU" b="1" i="0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помешаних гасова</a:t>
            </a:r>
            <a:r>
              <a:rPr lang="ru-RU" b="0" i="0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. Његове  особине и кретање утичу на многе појаве у природи.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76400"/>
            <a:ext cx="3429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04 - Yiruma - River Flows In Y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505575"/>
            <a:ext cx="304800" cy="304800"/>
          </a:xfrm>
          <a:prstGeom prst="rect">
            <a:avLst/>
          </a:prstGeom>
        </p:spPr>
      </p:pic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8615535" y="6527292"/>
            <a:ext cx="432816" cy="204216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7768771" y="6527292"/>
            <a:ext cx="521208" cy="204216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5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sr-Latn-RS" sz="3200" b="1" dirty="0">
                <a:solidFill>
                  <a:srgbClr val="9999FF">
                    <a:lumMod val="50000"/>
                  </a:srgbClr>
                </a:solidFill>
                <a:ea typeface="Times New Roman"/>
                <a:cs typeface="Times New Roman"/>
              </a:rPr>
              <a:t>Ваздух </a:t>
            </a:r>
            <a:r>
              <a:rPr lang="sr-Cyrl-RS" sz="3200" b="1" dirty="0">
                <a:solidFill>
                  <a:srgbClr val="9999FF">
                    <a:lumMod val="50000"/>
                  </a:srgbClr>
                </a:solidFill>
                <a:ea typeface="Times New Roman"/>
                <a:cs typeface="Times New Roman"/>
              </a:rPr>
              <a:t>је </a:t>
            </a:r>
            <a:r>
              <a:rPr lang="sr-Latn-RS" sz="3200" b="1" dirty="0">
                <a:solidFill>
                  <a:srgbClr val="9999FF">
                    <a:lumMod val="50000"/>
                  </a:srgbClr>
                </a:solidFill>
                <a:ea typeface="Times New Roman"/>
                <a:cs typeface="Times New Roman"/>
              </a:rPr>
              <a:t>свуда око </a:t>
            </a:r>
            <a:r>
              <a:rPr lang="sr-Latn-RS" sz="3200" b="1" dirty="0" smtClean="0">
                <a:solidFill>
                  <a:srgbClr val="9999FF">
                    <a:lumMod val="50000"/>
                  </a:srgbClr>
                </a:solidFill>
                <a:ea typeface="Times New Roman"/>
                <a:cs typeface="Times New Roman"/>
              </a:rPr>
              <a:t>нас</a:t>
            </a:r>
            <a:r>
              <a:rPr lang="sr-Cyrl-RS" sz="3200" b="1" dirty="0" smtClean="0">
                <a:solidFill>
                  <a:srgbClr val="9999FF">
                    <a:lumMod val="50000"/>
                  </a:srgbClr>
                </a:solidFill>
                <a:ea typeface="Times New Roman"/>
                <a:cs typeface="Times New Roman"/>
              </a:rPr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468938"/>
            <a:ext cx="4495800" cy="5029200"/>
          </a:xfrm>
        </p:spPr>
        <p:txBody>
          <a:bodyPr/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Microsoft Sans Serif"/>
              </a:rPr>
              <a:t>Како да докажемо да га има?</a:t>
            </a:r>
          </a:p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Microsoft Sans Serif"/>
              </a:rPr>
              <a:t>Користићемо неке обичне ствари да утврдимо да је ОН ту.</a:t>
            </a:r>
          </a:p>
          <a:p>
            <a:pPr marL="0" indent="0">
              <a:buNone/>
            </a:pPr>
            <a:r>
              <a:rPr lang="sr-Cyrl-CS" sz="2400" b="1" dirty="0" smtClean="0">
                <a:solidFill>
                  <a:srgbClr val="00B050"/>
                </a:solidFill>
                <a:latin typeface="Microsoft Sans Serif"/>
              </a:rPr>
              <a:t>Материјал:</a:t>
            </a:r>
          </a:p>
          <a:p>
            <a:pPr marL="0" lvl="0" indent="0">
              <a:buNone/>
            </a:pPr>
            <a:r>
              <a:rPr lang="sr-Cyrl-CS" sz="2400" dirty="0">
                <a:solidFill>
                  <a:schemeClr val="bg1">
                    <a:lumMod val="50000"/>
                  </a:schemeClr>
                </a:solidFill>
                <a:latin typeface="Microsoft Sans Serif"/>
              </a:rPr>
              <a:t>– пластична посуда</a:t>
            </a:r>
          </a:p>
          <a:p>
            <a:pPr marL="0" lvl="0" indent="0">
              <a:buNone/>
            </a:pP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Microsoft Sans Serif"/>
              </a:rPr>
              <a:t>– цевчице различите дужине, дебљине, боје…</a:t>
            </a:r>
          </a:p>
          <a:p>
            <a:pPr lvl="0"/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Microsoft Sans Serif"/>
              </a:rPr>
              <a:t>Узмеш цевчицу, ставиш у посуду са водом и дуваш у њу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Microsoft Sans Serif"/>
              </a:rPr>
              <a:t>.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Microsoft Sans Serif"/>
            </a:endParaRPr>
          </a:p>
        </p:txBody>
      </p:sp>
      <p:pic>
        <p:nvPicPr>
          <p:cNvPr id="4" name="04 - Yiruma - River Flows In Y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6498138"/>
            <a:ext cx="304800" cy="3048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4038600" cy="48979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E:\1. РАЗРЕД, ШК. 2016-17. године\КРЕТАЊЕ ВАЗДУХА\Кретање ваздуха, видео и фотке\IMG_20161229_1226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98073"/>
            <a:ext cx="3733800" cy="3049625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8615535" y="6527292"/>
            <a:ext cx="432816" cy="204216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Back or Previous 12">
            <a:hlinkClick r:id="" action="ppaction://hlinkshowjump?jump=previousslide" highlightClick="1"/>
          </p:cNvPr>
          <p:cNvSpPr/>
          <p:nvPr/>
        </p:nvSpPr>
        <p:spPr>
          <a:xfrm>
            <a:off x="7768771" y="6527292"/>
            <a:ext cx="521208" cy="204216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4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lvl="0" indent="-342900">
              <a:spcBef>
                <a:spcPct val="20000"/>
              </a:spcBef>
            </a:pPr>
            <a:r>
              <a:rPr lang="sr-Cyrl-CS" sz="2400" dirty="0">
                <a:solidFill>
                  <a:srgbClr val="9999FF">
                    <a:lumMod val="50000"/>
                  </a:srgbClr>
                </a:solidFill>
                <a:latin typeface="Microsoft Sans Serif"/>
                <a:ea typeface="+mn-ea"/>
                <a:cs typeface="+mn-cs"/>
              </a:rPr>
              <a:t>Мехурићи, мехурићи, мехурићи…</a:t>
            </a:r>
            <a:br>
              <a:rPr lang="sr-Cyrl-CS" sz="2400" dirty="0">
                <a:solidFill>
                  <a:srgbClr val="9999FF">
                    <a:lumMod val="50000"/>
                  </a:srgbClr>
                </a:solidFill>
                <a:latin typeface="Microsoft Sans Serif"/>
                <a:ea typeface="+mn-ea"/>
                <a:cs typeface="+mn-cs"/>
              </a:rPr>
            </a:br>
            <a:r>
              <a:rPr lang="ru-RU" sz="2400" dirty="0">
                <a:solidFill>
                  <a:srgbClr val="9999FF">
                    <a:lumMod val="50000"/>
                  </a:srgbClr>
                </a:solidFill>
                <a:latin typeface="Microsoft Sans Serif"/>
                <a:ea typeface="+mn-ea"/>
                <a:cs typeface="+mn-cs"/>
              </a:rPr>
              <a:t>Једино што треба је, да закључимо да су баш ти мехурићи – </a:t>
            </a:r>
            <a:r>
              <a:rPr lang="ru-RU" sz="2400" b="1" u="sng" dirty="0">
                <a:solidFill>
                  <a:srgbClr val="00B050"/>
                </a:solidFill>
                <a:latin typeface="Microsoft Sans Serif"/>
                <a:ea typeface="+mn-ea"/>
                <a:cs typeface="+mn-cs"/>
              </a:rPr>
              <a:t>ваздух</a:t>
            </a:r>
            <a:r>
              <a:rPr lang="ru-RU" sz="2400" dirty="0">
                <a:solidFill>
                  <a:srgbClr val="9999FF">
                    <a:lumMod val="50000"/>
                  </a:srgbClr>
                </a:solidFill>
                <a:latin typeface="Microsoft Sans Serif"/>
                <a:ea typeface="+mn-ea"/>
                <a:cs typeface="+mn-cs"/>
              </a:rPr>
              <a:t>!</a:t>
            </a:r>
            <a:endParaRPr lang="en-US" sz="2400" dirty="0">
              <a:solidFill>
                <a:srgbClr val="9999FF">
                  <a:lumMod val="50000"/>
                </a:srgbClr>
              </a:solidFill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4829"/>
            <a:ext cx="2565114" cy="2743200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057400"/>
            <a:ext cx="2545814" cy="2804886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E:\1. РАЗРЕД, ШК. 2016-17. године\КРЕТАЊЕ ВАЗДУХА\Кретање ваздуха, видео и фотке\IMG_20161227_1225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124200"/>
            <a:ext cx="2217057" cy="2956076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04 - Yiruma - River Flows In Yo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224.204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6324600"/>
            <a:ext cx="381000" cy="381000"/>
          </a:xfrm>
          <a:prstGeom prst="rect">
            <a:avLst/>
          </a:prstGeom>
        </p:spPr>
      </p:pic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8615535" y="6527292"/>
            <a:ext cx="432816" cy="204216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7768771" y="6527292"/>
            <a:ext cx="521208" cy="204216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43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Осе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Microsoft Sans Serif"/>
              </a:rPr>
              <a:t>ћ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амо 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Microsoft Sans Serif"/>
              </a:rPr>
              <a:t>кретање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ваздуха</a:t>
            </a:r>
            <a:endParaRPr lang="en-US" sz="6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4191000"/>
            <a:ext cx="9067800" cy="2667000"/>
          </a:xfrm>
        </p:spPr>
        <p:txBody>
          <a:bodyPr/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Microsoft Sans Serif"/>
              </a:rPr>
              <a:t>Не можемо га додирнути ни видети, тешко га је истражити, а ипак је свуда око нас, где год се окренемо. Једино што можемо је да га осетимо кад се креће, или када делује на неке друге ствари – помера траву, лишће, облаке, смета нам да ходамо или нас „гура“ у леђа, поквари фризуру. Понекад уме високо да понесе пластичне кесе или их „окачи“ на дрвеће…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6477000" cy="2743200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04 - Yiruma - River Flows In Y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553200"/>
            <a:ext cx="304800" cy="304800"/>
          </a:xfrm>
          <a:prstGeom prst="rect">
            <a:avLst/>
          </a:prstGeom>
        </p:spPr>
      </p:pic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8615535" y="6527292"/>
            <a:ext cx="432816" cy="204216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7768771" y="6527292"/>
            <a:ext cx="521208" cy="204216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5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sr-Cyrl-R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Задатак</a:t>
            </a:r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0" y="2133600"/>
            <a:ext cx="5029200" cy="3810000"/>
          </a:xfrm>
        </p:spPr>
        <p:txBody>
          <a:bodyPr/>
          <a:lstStyle/>
          <a:p>
            <a:pPr marL="457200">
              <a:lnSpc>
                <a:spcPct val="115000"/>
              </a:lnSpc>
              <a:spcAft>
                <a:spcPts val="825"/>
              </a:spcAft>
            </a:pPr>
            <a:r>
              <a:rPr lang="sr-Cyrl-RS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О</a:t>
            </a:r>
            <a:r>
              <a:rPr lang="sr-Latn-RS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твор</a:t>
            </a:r>
            <a:r>
              <a:rPr lang="sr-Cyrl-RS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ите</a:t>
            </a:r>
            <a:r>
              <a:rPr lang="sr-Latn-RS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sr-Latn-RS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своје </a:t>
            </a:r>
            <a:r>
              <a:rPr lang="sr-Latn-RS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свеске</a:t>
            </a:r>
            <a:r>
              <a:rPr lang="sr-Cyrl-RS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.</a:t>
            </a:r>
            <a:r>
              <a:rPr lang="sr-Latn-RS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sr-Cyrl-CS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П</a:t>
            </a:r>
            <a:r>
              <a:rPr lang="sr-Latn-RS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риђ</a:t>
            </a:r>
            <a:r>
              <a:rPr lang="sr-Cyrl-RS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ите </a:t>
            </a:r>
            <a:r>
              <a:rPr lang="sr-Latn-RS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sr-Latn-RS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до </a:t>
            </a:r>
            <a:r>
              <a:rPr lang="sr-Cyrl-RS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њене </a:t>
            </a:r>
            <a:r>
              <a:rPr lang="sr-Latn-RS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ивице и покушај</a:t>
            </a:r>
            <a:r>
              <a:rPr lang="sr-Cyrl-RS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те</a:t>
            </a:r>
            <a:r>
              <a:rPr lang="sr-Latn-RS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sr-Latn-RS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да </a:t>
            </a:r>
            <a:r>
              <a:rPr lang="sr-Latn-RS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окрен</a:t>
            </a:r>
            <a:r>
              <a:rPr lang="sr-Cyrl-RS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ете</a:t>
            </a:r>
            <a:r>
              <a:rPr lang="sr-Latn-RS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sr-Latn-RS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лист свеске без њеног додиривања. </a:t>
            </a:r>
            <a:endParaRPr lang="sr-Cyrl-RS" b="1" dirty="0" smtClean="0">
              <a:solidFill>
                <a:srgbClr val="00B050"/>
              </a:solidFill>
              <a:latin typeface="Times New Roman"/>
              <a:ea typeface="Times New Roman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825"/>
              </a:spcAft>
            </a:pPr>
            <a:r>
              <a:rPr lang="sr-Cyrl-RS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На који начин сте решили задатак?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11059">
            <a:off x="572212" y="2531523"/>
            <a:ext cx="2815826" cy="2637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04 - Yiruma - River Flows In Y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400800"/>
            <a:ext cx="304800" cy="3048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762" y="533400"/>
            <a:ext cx="729171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8615535" y="6527292"/>
            <a:ext cx="432816" cy="204216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Back or Previous 7">
            <a:hlinkClick r:id="" action="ppaction://hlinkshowjump?jump=previousslide" highlightClick="1"/>
          </p:cNvPr>
          <p:cNvSpPr/>
          <p:nvPr/>
        </p:nvSpPr>
        <p:spPr>
          <a:xfrm>
            <a:off x="7768771" y="6527292"/>
            <a:ext cx="521208" cy="204216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8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sr-Latn-RS" b="1" dirty="0">
                <a:solidFill>
                  <a:srgbClr val="7030A0"/>
                </a:solidFill>
                <a:latin typeface="Times New Roman"/>
                <a:ea typeface="Times New Roman"/>
              </a:rPr>
              <a:t>Ваздух се креће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1219200"/>
            <a:ext cx="3200400" cy="2133601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33800" y="1219200"/>
            <a:ext cx="5257800" cy="5181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sr-Latn-RS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r>
              <a:rPr lang="sr-Latn-RS" b="1" u="sng" dirty="0">
                <a:solidFill>
                  <a:srgbClr val="7030A0"/>
                </a:solidFill>
                <a:latin typeface="Times New Roman"/>
                <a:ea typeface="Times New Roman"/>
              </a:rPr>
              <a:t>Кретање ваздуха </a:t>
            </a:r>
            <a:r>
              <a:rPr lang="sr-Latn-RS" b="1" dirty="0">
                <a:solidFill>
                  <a:srgbClr val="7030A0"/>
                </a:solidFill>
                <a:latin typeface="Times New Roman"/>
                <a:ea typeface="Times New Roman"/>
              </a:rPr>
              <a:t>се назива </a:t>
            </a:r>
            <a:r>
              <a:rPr lang="sr-Latn-RS" b="1" u="sng" dirty="0">
                <a:solidFill>
                  <a:srgbClr val="7030A0"/>
                </a:solidFill>
                <a:latin typeface="Times New Roman"/>
                <a:ea typeface="Times New Roman"/>
              </a:rPr>
              <a:t>ветар</a:t>
            </a:r>
            <a:r>
              <a:rPr lang="sr-Latn-RS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.</a:t>
            </a:r>
            <a:endParaRPr lang="sr-Cyrl-RS" b="1" dirty="0" smtClean="0">
              <a:solidFill>
                <a:srgbClr val="7030A0"/>
              </a:solidFill>
              <a:latin typeface="Times New Roman"/>
              <a:ea typeface="Times New Roman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sr-Cyrl-RS" b="1" u="sng" dirty="0" smtClean="0">
                <a:solidFill>
                  <a:srgbClr val="7030A0"/>
                </a:solidFill>
                <a:latin typeface="Times New Roman"/>
              </a:rPr>
              <a:t>Фен</a:t>
            </a:r>
            <a:r>
              <a:rPr lang="sr-Cyrl-RS" b="1" dirty="0" smtClean="0">
                <a:solidFill>
                  <a:srgbClr val="7030A0"/>
                </a:solidFill>
                <a:latin typeface="Times New Roman"/>
              </a:rPr>
              <a:t> је топао ветар по којем је апарат за сушење косе добио име.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098" name="Picture 2" descr="E:\1. РАЗРЕД, ШК. 2016-17. године\КРЕТАЊЕ ВАЗДУХА\images (8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4800"/>
            <a:ext cx="3396340" cy="2047875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1. РАЗРЕД, ШК. 2016-17. године\КРЕТАЊЕ ВАЗДУХА\images (10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4143375"/>
            <a:ext cx="3200400" cy="2003545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04 - Yiruma - River Flows In Y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675" y="6515100"/>
            <a:ext cx="304800" cy="304800"/>
          </a:xfrm>
          <a:prstGeom prst="rect">
            <a:avLst/>
          </a:prstGeom>
        </p:spPr>
      </p:pic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8615535" y="6527292"/>
            <a:ext cx="432816" cy="204216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7768771" y="6527292"/>
            <a:ext cx="521208" cy="204216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3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Bar/>
      </p:transition>
    </mc:Choice>
    <mc:Fallback xmlns="">
      <p:transition spd="slow">
        <p:randomBa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ster">
  <a:themeElements>
    <a:clrScheme name="">
      <a:dk1>
        <a:srgbClr val="4D4D4D"/>
      </a:dk1>
      <a:lt1>
        <a:srgbClr val="FFFFFF"/>
      </a:lt1>
      <a:dk2>
        <a:srgbClr val="99CCFF"/>
      </a:dk2>
      <a:lt2>
        <a:srgbClr val="EAEAEA"/>
      </a:lt2>
      <a:accent1>
        <a:srgbClr val="009900"/>
      </a:accent1>
      <a:accent2>
        <a:srgbClr val="33CCFF"/>
      </a:accent2>
      <a:accent3>
        <a:srgbClr val="CAE2FF"/>
      </a:accent3>
      <a:accent4>
        <a:srgbClr val="DADADA"/>
      </a:accent4>
      <a:accent5>
        <a:srgbClr val="AACAAA"/>
      </a:accent5>
      <a:accent6>
        <a:srgbClr val="2DB9E7"/>
      </a:accent6>
      <a:hlink>
        <a:srgbClr val="9933FF"/>
      </a:hlink>
      <a:folHlink>
        <a:srgbClr val="FF9966"/>
      </a:folHlink>
    </a:clrScheme>
    <a:fontScheme name="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colormaster">
  <a:themeElements>
    <a:clrScheme name="">
      <a:dk1>
        <a:srgbClr val="4D4D4D"/>
      </a:dk1>
      <a:lt1>
        <a:srgbClr val="FFFFFF"/>
      </a:lt1>
      <a:dk2>
        <a:srgbClr val="9999FF"/>
      </a:dk2>
      <a:lt2>
        <a:srgbClr val="FFFFFF"/>
      </a:lt2>
      <a:accent1>
        <a:srgbClr val="FF0000"/>
      </a:accent1>
      <a:accent2>
        <a:srgbClr val="3366FF"/>
      </a:accent2>
      <a:accent3>
        <a:srgbClr val="CACAFF"/>
      </a:accent3>
      <a:accent4>
        <a:srgbClr val="DADADA"/>
      </a:accent4>
      <a:accent5>
        <a:srgbClr val="FFAAAA"/>
      </a:accent5>
      <a:accent6>
        <a:srgbClr val="2D5CE7"/>
      </a:accent6>
      <a:hlink>
        <a:srgbClr val="009900"/>
      </a:hlink>
      <a:folHlink>
        <a:srgbClr val="FFFF00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colormaster">
  <a:themeElements>
    <a:clrScheme name="">
      <a:dk1>
        <a:srgbClr val="000000"/>
      </a:dk1>
      <a:lt1>
        <a:srgbClr val="9999FF"/>
      </a:lt1>
      <a:dk2>
        <a:srgbClr val="1C1C1C"/>
      </a:dk2>
      <a:lt2>
        <a:srgbClr val="4D4D4D"/>
      </a:lt2>
      <a:accent1>
        <a:srgbClr val="FF0000"/>
      </a:accent1>
      <a:accent2>
        <a:srgbClr val="3366FF"/>
      </a:accent2>
      <a:accent3>
        <a:srgbClr val="CACAFF"/>
      </a:accent3>
      <a:accent4>
        <a:srgbClr val="000000"/>
      </a:accent4>
      <a:accent5>
        <a:srgbClr val="FFAAAA"/>
      </a:accent5>
      <a:accent6>
        <a:srgbClr val="2D5CE7"/>
      </a:accent6>
      <a:hlink>
        <a:srgbClr val="009900"/>
      </a:hlink>
      <a:folHlink>
        <a:srgbClr val="FFFF00"/>
      </a:folHlink>
    </a:clrScheme>
    <a:fontScheme name="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colormaster">
  <a:themeElements>
    <a:clrScheme name="">
      <a:dk1>
        <a:srgbClr val="000000"/>
      </a:dk1>
      <a:lt1>
        <a:srgbClr val="9999FF"/>
      </a:lt1>
      <a:dk2>
        <a:srgbClr val="1C1C1C"/>
      </a:dk2>
      <a:lt2>
        <a:srgbClr val="4D4D4D"/>
      </a:lt2>
      <a:accent1>
        <a:srgbClr val="FF0000"/>
      </a:accent1>
      <a:accent2>
        <a:srgbClr val="3366FF"/>
      </a:accent2>
      <a:accent3>
        <a:srgbClr val="CACAFF"/>
      </a:accent3>
      <a:accent4>
        <a:srgbClr val="000000"/>
      </a:accent4>
      <a:accent5>
        <a:srgbClr val="FFAAAA"/>
      </a:accent5>
      <a:accent6>
        <a:srgbClr val="2D5CE7"/>
      </a:accent6>
      <a:hlink>
        <a:srgbClr val="009900"/>
      </a:hlink>
      <a:folHlink>
        <a:srgbClr val="FFFF00"/>
      </a:folHlink>
    </a:clrScheme>
    <a:fontScheme name="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lormaster">
  <a:themeElements>
    <a:clrScheme name="">
      <a:dk1>
        <a:srgbClr val="4D4D4D"/>
      </a:dk1>
      <a:lt1>
        <a:srgbClr val="FFFFFF"/>
      </a:lt1>
      <a:dk2>
        <a:srgbClr val="99CCFF"/>
      </a:dk2>
      <a:lt2>
        <a:srgbClr val="EAEAEA"/>
      </a:lt2>
      <a:accent1>
        <a:srgbClr val="009900"/>
      </a:accent1>
      <a:accent2>
        <a:srgbClr val="33CCFF"/>
      </a:accent2>
      <a:accent3>
        <a:srgbClr val="CAE2FF"/>
      </a:accent3>
      <a:accent4>
        <a:srgbClr val="DADADA"/>
      </a:accent4>
      <a:accent5>
        <a:srgbClr val="AACAAA"/>
      </a:accent5>
      <a:accent6>
        <a:srgbClr val="2DB9E7"/>
      </a:accent6>
      <a:hlink>
        <a:srgbClr val="9933FF"/>
      </a:hlink>
      <a:folHlink>
        <a:srgbClr val="FF9966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olormaster">
  <a:themeElements>
    <a:clrScheme name="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009900"/>
      </a:accent1>
      <a:accent2>
        <a:srgbClr val="33CCFF"/>
      </a:accent2>
      <a:accent3>
        <a:srgbClr val="CAE2FF"/>
      </a:accent3>
      <a:accent4>
        <a:srgbClr val="000000"/>
      </a:accent4>
      <a:accent5>
        <a:srgbClr val="AACAAA"/>
      </a:accent5>
      <a:accent6>
        <a:srgbClr val="2DB9E7"/>
      </a:accent6>
      <a:hlink>
        <a:srgbClr val="9933FF"/>
      </a:hlink>
      <a:folHlink>
        <a:srgbClr val="FF9966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colormaster">
  <a:themeElements>
    <a:clrScheme name="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009900"/>
      </a:accent1>
      <a:accent2>
        <a:srgbClr val="33CCFF"/>
      </a:accent2>
      <a:accent3>
        <a:srgbClr val="CAE2FF"/>
      </a:accent3>
      <a:accent4>
        <a:srgbClr val="000000"/>
      </a:accent4>
      <a:accent5>
        <a:srgbClr val="AACAAA"/>
      </a:accent5>
      <a:accent6>
        <a:srgbClr val="2DB9E7"/>
      </a:accent6>
      <a:hlink>
        <a:srgbClr val="9933FF"/>
      </a:hlink>
      <a:folHlink>
        <a:srgbClr val="FF9966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colormaster">
  <a:themeElements>
    <a:clrScheme name="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009900"/>
      </a:accent1>
      <a:accent2>
        <a:srgbClr val="33CCFF"/>
      </a:accent2>
      <a:accent3>
        <a:srgbClr val="CAE2FF"/>
      </a:accent3>
      <a:accent4>
        <a:srgbClr val="000000"/>
      </a:accent4>
      <a:accent5>
        <a:srgbClr val="AACAAA"/>
      </a:accent5>
      <a:accent6>
        <a:srgbClr val="2DB9E7"/>
      </a:accent6>
      <a:hlink>
        <a:srgbClr val="9933FF"/>
      </a:hlink>
      <a:folHlink>
        <a:srgbClr val="FF9966"/>
      </a:folHlink>
    </a:clrScheme>
    <a:fontScheme name="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colormaster">
  <a:themeElements>
    <a:clrScheme name="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009900"/>
      </a:accent1>
      <a:accent2>
        <a:srgbClr val="33CCFF"/>
      </a:accent2>
      <a:accent3>
        <a:srgbClr val="CAE2FF"/>
      </a:accent3>
      <a:accent4>
        <a:srgbClr val="000000"/>
      </a:accent4>
      <a:accent5>
        <a:srgbClr val="AACAAA"/>
      </a:accent5>
      <a:accent6>
        <a:srgbClr val="2DB9E7"/>
      </a:accent6>
      <a:hlink>
        <a:srgbClr val="9933FF"/>
      </a:hlink>
      <a:folHlink>
        <a:srgbClr val="FF9966"/>
      </a:folHlink>
    </a:clrScheme>
    <a:fontScheme name="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master">
  <a:themeElements>
    <a:clrScheme name="">
      <a:dk1>
        <a:srgbClr val="000000"/>
      </a:dk1>
      <a:lt1>
        <a:srgbClr val="9999FF"/>
      </a:lt1>
      <a:dk2>
        <a:srgbClr val="1C1C1C"/>
      </a:dk2>
      <a:lt2>
        <a:srgbClr val="4D4D4D"/>
      </a:lt2>
      <a:accent1>
        <a:srgbClr val="FF0000"/>
      </a:accent1>
      <a:accent2>
        <a:srgbClr val="3366FF"/>
      </a:accent2>
      <a:accent3>
        <a:srgbClr val="CACAFF"/>
      </a:accent3>
      <a:accent4>
        <a:srgbClr val="000000"/>
      </a:accent4>
      <a:accent5>
        <a:srgbClr val="FFAAAA"/>
      </a:accent5>
      <a:accent6>
        <a:srgbClr val="2D5CE7"/>
      </a:accent6>
      <a:hlink>
        <a:srgbClr val="009900"/>
      </a:hlink>
      <a:folHlink>
        <a:srgbClr val="FFFF00"/>
      </a:folHlink>
    </a:clrScheme>
    <a:fontScheme name="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colormaster">
  <a:themeElements>
    <a:clrScheme name="">
      <a:dk1>
        <a:srgbClr val="4D4D4D"/>
      </a:dk1>
      <a:lt1>
        <a:srgbClr val="FFFFFF"/>
      </a:lt1>
      <a:dk2>
        <a:srgbClr val="9999FF"/>
      </a:dk2>
      <a:lt2>
        <a:srgbClr val="FFFFFF"/>
      </a:lt2>
      <a:accent1>
        <a:srgbClr val="FF0000"/>
      </a:accent1>
      <a:accent2>
        <a:srgbClr val="3366FF"/>
      </a:accent2>
      <a:accent3>
        <a:srgbClr val="CACAFF"/>
      </a:accent3>
      <a:accent4>
        <a:srgbClr val="DADADA"/>
      </a:accent4>
      <a:accent5>
        <a:srgbClr val="FFAAAA"/>
      </a:accent5>
      <a:accent6>
        <a:srgbClr val="2D5CE7"/>
      </a:accent6>
      <a:hlink>
        <a:srgbClr val="009900"/>
      </a:hlink>
      <a:folHlink>
        <a:srgbClr val="FFFF00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colormaster">
  <a:themeElements>
    <a:clrScheme name="">
      <a:dk1>
        <a:srgbClr val="4D4D4D"/>
      </a:dk1>
      <a:lt1>
        <a:srgbClr val="FFFFFF"/>
      </a:lt1>
      <a:dk2>
        <a:srgbClr val="9999FF"/>
      </a:dk2>
      <a:lt2>
        <a:srgbClr val="FFFFFF"/>
      </a:lt2>
      <a:accent1>
        <a:srgbClr val="FF0000"/>
      </a:accent1>
      <a:accent2>
        <a:srgbClr val="3366FF"/>
      </a:accent2>
      <a:accent3>
        <a:srgbClr val="CACAFF"/>
      </a:accent3>
      <a:accent4>
        <a:srgbClr val="DADADA"/>
      </a:accent4>
      <a:accent5>
        <a:srgbClr val="FFAAAA"/>
      </a:accent5>
      <a:accent6>
        <a:srgbClr val="2D5CE7"/>
      </a:accent6>
      <a:hlink>
        <a:srgbClr val="009900"/>
      </a:hlink>
      <a:folHlink>
        <a:srgbClr val="FFFF00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013</Template>
  <TotalTime>831</TotalTime>
  <Words>935</Words>
  <Application>Microsoft Office PowerPoint</Application>
  <PresentationFormat>On-screen Show (4:3)</PresentationFormat>
  <Paragraphs>118</Paragraphs>
  <Slides>20</Slides>
  <Notes>0</Notes>
  <HiddenSlides>0</HiddenSlides>
  <MMClips>20</MMClips>
  <ScaleCrop>false</ScaleCrop>
  <HeadingPairs>
    <vt:vector size="6" baseType="variant"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master</vt:lpstr>
      <vt:lpstr>1_colormaster</vt:lpstr>
      <vt:lpstr>2_colormaster</vt:lpstr>
      <vt:lpstr>3_colormaster</vt:lpstr>
      <vt:lpstr>4_colormaster</vt:lpstr>
      <vt:lpstr>5_colormaster</vt:lpstr>
      <vt:lpstr>1_master</vt:lpstr>
      <vt:lpstr>6_colormaster</vt:lpstr>
      <vt:lpstr>7_colormaster</vt:lpstr>
      <vt:lpstr>8_colormaster</vt:lpstr>
      <vt:lpstr>9_colormaster</vt:lpstr>
      <vt:lpstr>10_colormaster</vt:lpstr>
      <vt:lpstr>Document</vt:lpstr>
      <vt:lpstr>кретање  ваздуха</vt:lpstr>
      <vt:lpstr>САДРЖАЈ:</vt:lpstr>
      <vt:lpstr>„Дедин шешир“, Гвидо Тартаља</vt:lpstr>
      <vt:lpstr>Кретање ваздуха  утиче на појаве у природи</vt:lpstr>
      <vt:lpstr>Ваздух је свуда око нас!</vt:lpstr>
      <vt:lpstr>Мехурићи, мехурићи, мехурићи… Једино што треба је, да закључимо да су баш ти мехурићи – ваздух!</vt:lpstr>
      <vt:lpstr>Осећамо  кретање ваздуха</vt:lpstr>
      <vt:lpstr>Задатак</vt:lpstr>
      <vt:lpstr>Ваздух се креће</vt:lpstr>
      <vt:lpstr>Шта ветар може да покрене?</vt:lpstr>
      <vt:lpstr>Оглед 1</vt:lpstr>
      <vt:lpstr>Која још превозна средства користи човек која покреће ветар?</vt:lpstr>
      <vt:lpstr>Ветрењаче – некад</vt:lpstr>
      <vt:lpstr>Ветрењаче – некад</vt:lpstr>
      <vt:lpstr>Ветрењаче - сад</vt:lpstr>
      <vt:lpstr>Ветрењаче - сад</vt:lpstr>
      <vt:lpstr>Упоредите  производњу струје у термоелектранама и производњу помоћу ветрењача.  Уочите  који начин је бољи за очување животне средине?</vt:lpstr>
      <vt:lpstr> Петоминутна   провера  наученог</vt:lpstr>
      <vt:lpstr>Решења  петоминутне  провере  наученог</vt:lpstr>
      <vt:lpstr>ИЗВОРИ: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Ваздух кретање  ваздуха</dc:title>
  <dc:creator>Ceca</dc:creator>
  <cp:lastModifiedBy>Ceca</cp:lastModifiedBy>
  <cp:revision>102</cp:revision>
  <dcterms:created xsi:type="dcterms:W3CDTF">2016-12-21T22:05:52Z</dcterms:created>
  <dcterms:modified xsi:type="dcterms:W3CDTF">2016-12-29T17:40:53Z</dcterms:modified>
</cp:coreProperties>
</file>