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7179-BBBE-44A5-A0B8-116FE339BDA4}" type="datetimeFigureOut">
              <a:rPr lang="en-US" smtClean="0"/>
              <a:t>10/19/2013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4F88-BC77-49BC-9599-9CC787327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7179-BBBE-44A5-A0B8-116FE339BDA4}" type="datetimeFigureOut">
              <a:rPr lang="en-US" smtClean="0"/>
              <a:t>10/19/2013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4F88-BC77-49BC-9599-9CC787327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7179-BBBE-44A5-A0B8-116FE339BDA4}" type="datetimeFigureOut">
              <a:rPr lang="en-US" smtClean="0"/>
              <a:t>10/19/2013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4F88-BC77-49BC-9599-9CC787327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7179-BBBE-44A5-A0B8-116FE339BDA4}" type="datetimeFigureOut">
              <a:rPr lang="en-US" smtClean="0"/>
              <a:t>10/19/2013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4F88-BC77-49BC-9599-9CC787327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7179-BBBE-44A5-A0B8-116FE339BDA4}" type="datetimeFigureOut">
              <a:rPr lang="en-US" smtClean="0"/>
              <a:t>10/19/2013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4F88-BC77-49BC-9599-9CC787327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7179-BBBE-44A5-A0B8-116FE339BDA4}" type="datetimeFigureOut">
              <a:rPr lang="en-US" smtClean="0"/>
              <a:t>10/19/2013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4F88-BC77-49BC-9599-9CC787327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7179-BBBE-44A5-A0B8-116FE339BDA4}" type="datetimeFigureOut">
              <a:rPr lang="en-US" smtClean="0"/>
              <a:t>10/19/2013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4F88-BC77-49BC-9599-9CC787327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7179-BBBE-44A5-A0B8-116FE339BDA4}" type="datetimeFigureOut">
              <a:rPr lang="en-US" smtClean="0"/>
              <a:t>10/19/2013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4F88-BC77-49BC-9599-9CC787327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7179-BBBE-44A5-A0B8-116FE339BDA4}" type="datetimeFigureOut">
              <a:rPr lang="en-US" smtClean="0"/>
              <a:t>10/19/2013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4F88-BC77-49BC-9599-9CC787327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7179-BBBE-44A5-A0B8-116FE339BDA4}" type="datetimeFigureOut">
              <a:rPr lang="en-US" smtClean="0"/>
              <a:t>10/19/2013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4F88-BC77-49BC-9599-9CC787327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7179-BBBE-44A5-A0B8-116FE339BDA4}" type="datetimeFigureOut">
              <a:rPr lang="en-US" smtClean="0"/>
              <a:t>10/19/2013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4F88-BC77-49BC-9599-9CC787327D67}" type="slidenum">
              <a:rPr lang="en-US" smtClean="0"/>
              <a:t>‹#›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4BD7179-BBBE-44A5-A0B8-116FE339BDA4}" type="datetimeFigureOut">
              <a:rPr lang="en-US" smtClean="0"/>
              <a:t>10/19/2013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EFE4F88-BC77-49BC-9599-9CC787327D6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438400"/>
            <a:ext cx="7117180" cy="1470025"/>
          </a:xfrm>
        </p:spPr>
        <p:txBody>
          <a:bodyPr/>
          <a:lstStyle/>
          <a:p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sr-Cyrl-CS" dirty="0" smtClean="0">
                <a:cs typeface="Times New Roman" pitchFamily="18" charset="0"/>
              </a:rPr>
              <a:t>СИНГАПУРСКА </a:t>
            </a:r>
            <a:br>
              <a:rPr lang="sr-Cyrl-CS" dirty="0" smtClean="0">
                <a:cs typeface="Times New Roman" pitchFamily="18" charset="0"/>
              </a:rPr>
            </a:br>
            <a:r>
              <a:rPr lang="sr-Cyrl-CS" dirty="0" smtClean="0">
                <a:cs typeface="Times New Roman" pitchFamily="18" charset="0"/>
              </a:rPr>
              <a:t>          МАТЕМАТИКА               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r-Cyrl-CS" sz="2400" dirty="0" smtClean="0"/>
              <a:t>Одузимање збира од броја – вежбање</a:t>
            </a:r>
          </a:p>
          <a:p>
            <a:r>
              <a:rPr lang="sr-Cyrl-CS" sz="2400" dirty="0"/>
              <a:t>(</a:t>
            </a:r>
            <a:r>
              <a:rPr lang="sr-Cyrl-CS" sz="2400" dirty="0" smtClean="0"/>
              <a:t>Други разред, школска 2013/2014.год.)</a:t>
            </a:r>
          </a:p>
        </p:txBody>
      </p:sp>
    </p:spTree>
    <p:extLst>
      <p:ext uri="{BB962C8B-B14F-4D97-AF65-F5344CB8AC3E}">
        <p14:creationId xmlns:p14="http://schemas.microsoft.com/office/powerpoint/2010/main" val="100955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>
                <a:solidFill>
                  <a:srgbClr val="C00000"/>
                </a:solidFill>
              </a:rPr>
              <a:t>У задатку се помињу Мина и балони.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77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4</a:t>
            </a:r>
            <a:r>
              <a:rPr lang="sr-Cyrl-CS" dirty="0" smtClean="0"/>
              <a:t>. КОРАК </a:t>
            </a:r>
            <a:r>
              <a:rPr lang="sr-Cyrl-CS" dirty="0" smtClean="0"/>
              <a:t>– Нацртај модел решења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/>
              <a:t>Напиши шта треба да се израчуна. </a:t>
            </a:r>
          </a:p>
          <a:p>
            <a:pPr marL="0" indent="0">
              <a:buNone/>
            </a:pPr>
            <a:r>
              <a:rPr lang="sr-Cyrl-CS" sz="3200" dirty="0" smtClean="0"/>
              <a:t>Решење представи квадратићем.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17017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>
                <a:solidFill>
                  <a:srgbClr val="C00000"/>
                </a:solidFill>
              </a:rPr>
              <a:t>Треба да се израчуна број </a:t>
            </a:r>
            <a:r>
              <a:rPr lang="sr-Cyrl-CS" sz="3200" dirty="0" smtClean="0">
                <a:solidFill>
                  <a:srgbClr val="C00000"/>
                </a:solidFill>
              </a:rPr>
              <a:t>белих </a:t>
            </a:r>
            <a:r>
              <a:rPr lang="sr-Cyrl-CS" sz="3200" dirty="0" smtClean="0">
                <a:solidFill>
                  <a:srgbClr val="C00000"/>
                </a:solidFill>
              </a:rPr>
              <a:t>балона.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221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5. КОРАК – Уситњавање проблема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dirty="0" smtClean="0"/>
              <a:t>( Поново се врати на задатак )</a:t>
            </a:r>
          </a:p>
          <a:p>
            <a:pPr marL="0" indent="0">
              <a:buNone/>
            </a:pPr>
            <a:r>
              <a:rPr lang="sr-Cyrl-CS" sz="3200" dirty="0" smtClean="0"/>
              <a:t>Мина је купила </a:t>
            </a:r>
            <a:r>
              <a:rPr lang="sr-Cyrl-CS" sz="3200" dirty="0" smtClean="0">
                <a:solidFill>
                  <a:srgbClr val="C00000"/>
                </a:solidFill>
              </a:rPr>
              <a:t>___</a:t>
            </a:r>
            <a:r>
              <a:rPr lang="sr-Cyrl-CS" sz="3200" dirty="0" smtClean="0"/>
              <a:t> балона.</a:t>
            </a:r>
          </a:p>
          <a:p>
            <a:pPr marL="0" indent="0">
              <a:buNone/>
            </a:pPr>
            <a:r>
              <a:rPr lang="sr-Cyrl-CS" sz="3200" dirty="0" smtClean="0"/>
              <a:t>Црвени балони су део тих балона и има их </a:t>
            </a:r>
            <a:r>
              <a:rPr lang="sr-Cyrl-CS" sz="3200" dirty="0" smtClean="0">
                <a:solidFill>
                  <a:srgbClr val="C00000"/>
                </a:solidFill>
              </a:rPr>
              <a:t>___</a:t>
            </a:r>
            <a:r>
              <a:rPr lang="sr-Cyrl-CS" sz="3200" dirty="0" smtClean="0"/>
              <a:t>.</a:t>
            </a:r>
          </a:p>
          <a:p>
            <a:pPr marL="0" indent="0">
              <a:buNone/>
            </a:pPr>
            <a:r>
              <a:rPr lang="sr-Cyrl-CS" sz="3200" dirty="0" smtClean="0"/>
              <a:t>И плави балони су део тих балона и има их </a:t>
            </a:r>
            <a:r>
              <a:rPr lang="sr-Cyrl-CS" sz="3200" dirty="0" smtClean="0">
                <a:solidFill>
                  <a:srgbClr val="C00000"/>
                </a:solidFill>
              </a:rPr>
              <a:t>___</a:t>
            </a:r>
            <a:r>
              <a:rPr lang="sr-Cyrl-CS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1515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/>
              <a:t>Да ли један квадратић може да представља 1 балон?</a:t>
            </a:r>
          </a:p>
          <a:p>
            <a:pPr marL="0" indent="0">
              <a:buNone/>
            </a:pPr>
            <a:r>
              <a:rPr lang="sr-Cyrl-CS" sz="3200" dirty="0" smtClean="0"/>
              <a:t>Нацртај га.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96069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>
                <a:solidFill>
                  <a:srgbClr val="C00000"/>
                </a:solidFill>
              </a:rPr>
              <a:t>Може.</a:t>
            </a:r>
          </a:p>
          <a:p>
            <a:pPr marL="0" indent="0">
              <a:buNone/>
            </a:pP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0" y="3962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47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/>
              <a:t>Наш задатак није рекао да је Мина купила 1 балон.</a:t>
            </a:r>
          </a:p>
          <a:p>
            <a:pPr marL="0" indent="0">
              <a:buNone/>
            </a:pPr>
            <a:r>
              <a:rPr lang="sr-Cyrl-CS" sz="3200" dirty="0" smtClean="0"/>
              <a:t>Колико је балона купила Мина?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78960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>
                <a:solidFill>
                  <a:srgbClr val="C00000"/>
                </a:solidFill>
              </a:rPr>
              <a:t>Мина је купила 25 балона.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713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/>
              <a:t>Представи 25 балона помоћу квадратића, као десетице и јединице, али немој користити боју.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8575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Cyrl-CS" dirty="0" smtClean="0"/>
          </a:p>
          <a:p>
            <a:pPr marL="0" indent="0">
              <a:buNone/>
            </a:pPr>
            <a:endParaRPr lang="sr-Cyrl-CS" dirty="0"/>
          </a:p>
          <a:p>
            <a:pPr marL="0" indent="0">
              <a:buNone/>
            </a:pPr>
            <a:endParaRPr lang="sr-Cyrl-CS" dirty="0" smtClean="0"/>
          </a:p>
          <a:p>
            <a:pPr marL="0" indent="0">
              <a:buNone/>
            </a:pPr>
            <a:endParaRPr lang="sr-Cyrl-C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81100" y="2362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55150" y="2362200"/>
            <a:ext cx="67796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496796" y="2366829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82596" y="2366829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68396" y="2366829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53840" y="2362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239640" y="2362200"/>
            <a:ext cx="627760" cy="695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867400" y="2366829"/>
            <a:ext cx="685800" cy="6904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553200" y="2362200"/>
            <a:ext cx="685800" cy="695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239000" y="2362199"/>
            <a:ext cx="685800" cy="685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81100" y="33528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866900" y="3352800"/>
            <a:ext cx="62989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485402" y="3352800"/>
            <a:ext cx="697194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182596" y="33528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868396" y="33528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553840" y="3352800"/>
            <a:ext cx="685800" cy="687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216851" y="3352800"/>
            <a:ext cx="650549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867400" y="3352800"/>
            <a:ext cx="685800" cy="687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553200" y="33528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239000" y="33528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181100" y="44196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855150" y="4419600"/>
            <a:ext cx="64164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496796" y="44196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182596" y="44196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868396" y="44196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889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ЗАДАТАК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/>
              <a:t>Мина је за своје рођенданско славље купила 25 балона, од којих су 12 црвених, 6 плавих, а остали су </a:t>
            </a:r>
            <a:r>
              <a:rPr lang="sr-Cyrl-CS" sz="3200" dirty="0" smtClean="0"/>
              <a:t>бели.</a:t>
            </a:r>
            <a:endParaRPr lang="sr-Cyrl-CS" sz="3200" dirty="0" smtClean="0"/>
          </a:p>
          <a:p>
            <a:pPr marL="0" indent="0">
              <a:buNone/>
            </a:pPr>
            <a:r>
              <a:rPr lang="sr-Cyrl-CS" sz="3200" dirty="0" smtClean="0"/>
              <a:t>Колико је Мина купила </a:t>
            </a:r>
            <a:r>
              <a:rPr lang="sr-Cyrl-CS" sz="3200" dirty="0" smtClean="0"/>
              <a:t>белих балона</a:t>
            </a:r>
            <a:r>
              <a:rPr lang="sr-Cyrl-CS" sz="3200" dirty="0" smtClean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9313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/>
              <a:t>Представи сад квадратићима број црвених и број плавих балона и обоји их.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99277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/>
              <a:t>Црвени</a:t>
            </a:r>
          </a:p>
          <a:p>
            <a:pPr marL="0" indent="0">
              <a:buNone/>
            </a:pPr>
            <a:endParaRPr lang="sr-Cyrl-CS" sz="3200" dirty="0"/>
          </a:p>
          <a:p>
            <a:pPr marL="0" indent="0">
              <a:buNone/>
            </a:pPr>
            <a:endParaRPr lang="sr-Cyrl-CS" sz="3200" dirty="0"/>
          </a:p>
          <a:p>
            <a:pPr marL="0" indent="0">
              <a:buNone/>
            </a:pPr>
            <a:endParaRPr lang="sr-Cyrl-CS" sz="3200" dirty="0" smtClean="0"/>
          </a:p>
          <a:p>
            <a:pPr marL="0" indent="0">
              <a:buNone/>
            </a:pPr>
            <a:r>
              <a:rPr lang="sr-Cyrl-CS" sz="3200" dirty="0" smtClean="0"/>
              <a:t>Плави</a:t>
            </a:r>
          </a:p>
          <a:p>
            <a:pPr marL="0" indent="0">
              <a:buNone/>
            </a:pPr>
            <a:endParaRPr lang="sr-Cyrl-CS" sz="3200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143000" y="2565518"/>
            <a:ext cx="746333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43754" y="2565518"/>
            <a:ext cx="685800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09256" y="2550562"/>
            <a:ext cx="685799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00398" y="2550562"/>
            <a:ext cx="685800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86198" y="2550562"/>
            <a:ext cx="685800" cy="7007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1998" y="2550562"/>
            <a:ext cx="685800" cy="67298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57800" y="2536674"/>
            <a:ext cx="678679" cy="6868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936479" y="2524925"/>
            <a:ext cx="680815" cy="6986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617294" y="2509257"/>
            <a:ext cx="685800" cy="68580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303094" y="2513531"/>
            <a:ext cx="685800" cy="68580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82466" y="3505200"/>
            <a:ext cx="746333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828799" y="3498790"/>
            <a:ext cx="685800" cy="69221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43712" y="5101483"/>
            <a:ext cx="745621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828799" y="5105400"/>
            <a:ext cx="685800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14599" y="5105400"/>
            <a:ext cx="685799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200398" y="5105400"/>
            <a:ext cx="685800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889049" y="5105400"/>
            <a:ext cx="682951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572000" y="5105400"/>
            <a:ext cx="685800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799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/>
              <a:t>Који је наш проблем у задатку?</a:t>
            </a:r>
          </a:p>
          <a:p>
            <a:pPr marL="0" indent="0">
              <a:buNone/>
            </a:pPr>
            <a:r>
              <a:rPr lang="sr-Cyrl-CS" sz="3200" dirty="0" smtClean="0"/>
              <a:t>Шта треба да израчунамо?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370923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>
                <a:solidFill>
                  <a:srgbClr val="C00000"/>
                </a:solidFill>
              </a:rPr>
              <a:t>Наш проблем је број </a:t>
            </a:r>
            <a:r>
              <a:rPr lang="sr-Cyrl-CS" sz="3200" dirty="0" smtClean="0">
                <a:solidFill>
                  <a:srgbClr val="C00000"/>
                </a:solidFill>
              </a:rPr>
              <a:t>белих </a:t>
            </a:r>
            <a:r>
              <a:rPr lang="sr-Cyrl-CS" sz="3200" dirty="0" smtClean="0">
                <a:solidFill>
                  <a:srgbClr val="C00000"/>
                </a:solidFill>
              </a:rPr>
              <a:t>балона.</a:t>
            </a:r>
          </a:p>
          <a:p>
            <a:pPr marL="0" indent="0">
              <a:buNone/>
            </a:pPr>
            <a:r>
              <a:rPr lang="sr-Cyrl-CS" sz="3200" dirty="0" smtClean="0"/>
              <a:t>Или</a:t>
            </a:r>
          </a:p>
          <a:p>
            <a:pPr marL="0" indent="0">
              <a:buNone/>
            </a:pPr>
            <a:r>
              <a:rPr lang="sr-Cyrl-CS" sz="3200" dirty="0" smtClean="0">
                <a:solidFill>
                  <a:srgbClr val="C00000"/>
                </a:solidFill>
              </a:rPr>
              <a:t>Треба да израчунамо број </a:t>
            </a:r>
            <a:r>
              <a:rPr lang="sr-Cyrl-CS" sz="3200" dirty="0" smtClean="0">
                <a:solidFill>
                  <a:srgbClr val="C00000"/>
                </a:solidFill>
              </a:rPr>
              <a:t>белих </a:t>
            </a:r>
            <a:r>
              <a:rPr lang="sr-Cyrl-CS" sz="3200" dirty="0" smtClean="0">
                <a:solidFill>
                  <a:srgbClr val="C00000"/>
                </a:solidFill>
              </a:rPr>
              <a:t>балона.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3542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6. КОРАК - Рачунање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/>
              <a:t>Прикажи помоћу квадратића укупан број црвених и плавих балона на једном цртежу и обоји их.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020937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66800" y="2895600"/>
            <a:ext cx="685800" cy="685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752600" y="2895600"/>
            <a:ext cx="685800" cy="685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438400" y="2895600"/>
            <a:ext cx="685800" cy="685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124200" y="2895600"/>
            <a:ext cx="685800" cy="685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810000" y="2895600"/>
            <a:ext cx="685800" cy="685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953000" y="3352800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495800" y="2895600"/>
            <a:ext cx="685800" cy="685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81600" y="2895600"/>
            <a:ext cx="685800" cy="685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867400" y="2895600"/>
            <a:ext cx="695058" cy="685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553200" y="2895600"/>
            <a:ext cx="685800" cy="685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239000" y="2895600"/>
            <a:ext cx="664079" cy="685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067512" y="3886200"/>
            <a:ext cx="685088" cy="685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754736" y="3886200"/>
            <a:ext cx="683664" cy="6858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438400" y="3886199"/>
            <a:ext cx="685800" cy="68152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123844" y="3886198"/>
            <a:ext cx="686156" cy="68580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810000" y="3886198"/>
            <a:ext cx="685800" cy="68152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495800" y="3886198"/>
            <a:ext cx="685800" cy="68580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181600" y="3886200"/>
            <a:ext cx="685800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863839" y="3886198"/>
            <a:ext cx="698619" cy="68580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0369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/>
              <a:t>Можемо да пребројимо квадратиће.</a:t>
            </a:r>
          </a:p>
          <a:p>
            <a:pPr marL="0" indent="0">
              <a:buNone/>
            </a:pPr>
            <a:r>
              <a:rPr lang="sr-Cyrl-CS" sz="3200" dirty="0" smtClean="0"/>
              <a:t>А како можемо да их саберемо?</a:t>
            </a:r>
          </a:p>
          <a:p>
            <a:pPr marL="0" indent="0">
              <a:buNone/>
            </a:pPr>
            <a:endParaRPr lang="sr-Cyrl-CS" sz="3200" dirty="0" smtClean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880601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600" dirty="0" smtClean="0">
                <a:solidFill>
                  <a:srgbClr val="C00000"/>
                </a:solidFill>
              </a:rPr>
              <a:t>12 + 6 </a:t>
            </a:r>
            <a:r>
              <a:rPr lang="en-US" sz="3600" dirty="0" smtClean="0">
                <a:solidFill>
                  <a:srgbClr val="C00000"/>
                </a:solidFill>
              </a:rPr>
              <a:t>=</a:t>
            </a:r>
            <a:r>
              <a:rPr lang="sr-Cyrl-CS" sz="3600" dirty="0" smtClean="0">
                <a:solidFill>
                  <a:srgbClr val="C00000"/>
                </a:solidFill>
              </a:rPr>
              <a:t>18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7428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/>
              <a:t>Како би математичким језиком назвали број 18 и запис 12 +6 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713360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>
                <a:solidFill>
                  <a:srgbClr val="C00000"/>
                </a:solidFill>
              </a:rPr>
              <a:t>Назвали би их збир.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572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1</a:t>
            </a:r>
            <a:r>
              <a:rPr lang="sr-Cyrl-CS" dirty="0" smtClean="0"/>
              <a:t>. КОРАК </a:t>
            </a:r>
            <a:r>
              <a:rPr lang="sr-Cyrl-CS" dirty="0" smtClean="0"/>
              <a:t>– Читање задатка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/>
              <a:t>Задатак посматрај као проблем који треба решити.</a:t>
            </a:r>
          </a:p>
          <a:p>
            <a:pPr marL="0" indent="0">
              <a:buNone/>
            </a:pPr>
            <a:endParaRPr lang="sr-Cyrl-CS" sz="3200" dirty="0" smtClean="0"/>
          </a:p>
          <a:p>
            <a:pPr marL="0" indent="0">
              <a:buNone/>
            </a:pPr>
            <a:r>
              <a:rPr lang="sr-Cyrl-CS" sz="3200" dirty="0" smtClean="0"/>
              <a:t>Прочитај поново задатак!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8530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/>
              <a:t>Да ли је наш проблем потпуно решен када смо утврдили колико је укупно црвених и плавих балона?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330756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>
                <a:solidFill>
                  <a:srgbClr val="C00000"/>
                </a:solidFill>
              </a:rPr>
              <a:t>Није.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7890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/>
              <a:t>Сада знамо да је укупан број црвених и плавих балона </a:t>
            </a:r>
            <a:r>
              <a:rPr lang="sr-Cyrl-CS" sz="3200" dirty="0" smtClean="0">
                <a:solidFill>
                  <a:srgbClr val="C00000"/>
                </a:solidFill>
              </a:rPr>
              <a:t>___</a:t>
            </a:r>
            <a:r>
              <a:rPr lang="sr-Cyrl-CS" sz="3200" dirty="0" smtClean="0"/>
              <a:t>.</a:t>
            </a:r>
          </a:p>
          <a:p>
            <a:pPr marL="0" indent="0">
              <a:buNone/>
            </a:pPr>
            <a:r>
              <a:rPr lang="sr-Cyrl-CS" sz="3200" dirty="0" smtClean="0"/>
              <a:t>Преостали балони су </a:t>
            </a:r>
            <a:r>
              <a:rPr lang="sr-Cyrl-CS" sz="3200" dirty="0" smtClean="0">
                <a:solidFill>
                  <a:srgbClr val="C00000"/>
                </a:solidFill>
              </a:rPr>
              <a:t>_______</a:t>
            </a:r>
            <a:r>
              <a:rPr lang="sr-Cyrl-CS" sz="3200" dirty="0" smtClean="0"/>
              <a:t>  боје.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852263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/>
              <a:t>Како ћеш израчунати колико је </a:t>
            </a:r>
            <a:r>
              <a:rPr lang="sr-Cyrl-CS" sz="3200" dirty="0" smtClean="0"/>
              <a:t>белих </a:t>
            </a:r>
            <a:r>
              <a:rPr lang="sr-Cyrl-CS" sz="3200" dirty="0" smtClean="0"/>
              <a:t>балона, ако знаш да је црвених и плавих укупно 18 ?</a:t>
            </a:r>
          </a:p>
          <a:p>
            <a:pPr marL="0" indent="0">
              <a:buNone/>
            </a:pPr>
            <a:r>
              <a:rPr lang="sr-Cyrl-CS" sz="2400" dirty="0" smtClean="0"/>
              <a:t>(Погледај текст задатка 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22197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>
                <a:solidFill>
                  <a:srgbClr val="C00000"/>
                </a:solidFill>
              </a:rPr>
              <a:t>25 – 18</a:t>
            </a:r>
            <a:r>
              <a:rPr lang="en-US" sz="3200" dirty="0" smtClean="0">
                <a:solidFill>
                  <a:srgbClr val="C00000"/>
                </a:solidFill>
              </a:rPr>
              <a:t>=7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6758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/>
              <a:t>Како то још можеш записати математичким изразом одузимања збира од броја?</a:t>
            </a:r>
            <a:endParaRPr lang="en-US" sz="3200" dirty="0"/>
          </a:p>
          <a:p>
            <a:pPr marL="0" indent="0">
              <a:buNone/>
            </a:pP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225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C00000"/>
                </a:solidFill>
              </a:rPr>
              <a:t>25 – (12+6)= 25 – 18= 7</a:t>
            </a:r>
          </a:p>
          <a:p>
            <a:pPr marL="0" indent="0">
              <a:buNone/>
            </a:pP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7047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</a:t>
            </a:r>
            <a:r>
              <a:rPr lang="sr-Cyrl-CS" dirty="0"/>
              <a:t>КОРАК – Упиши одговор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/>
              <a:t>Прочитај питање из задатка.</a:t>
            </a:r>
          </a:p>
          <a:p>
            <a:pPr marL="0" indent="0">
              <a:buNone/>
            </a:pPr>
            <a:r>
              <a:rPr lang="sr-Cyrl-CS" sz="3200" dirty="0"/>
              <a:t>Врати се на место где си оставио простор за уписивање одговора и упиши одговор.</a:t>
            </a:r>
          </a:p>
          <a:p>
            <a:pPr marL="0" indent="0">
              <a:buNone/>
            </a:pP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9739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CS" sz="3200" dirty="0">
                <a:solidFill>
                  <a:srgbClr val="C00000"/>
                </a:solidFill>
              </a:rPr>
              <a:t>Мина је купила 7 </a:t>
            </a:r>
            <a:r>
              <a:rPr lang="sr-Cyrl-CS" sz="3200" dirty="0" smtClean="0">
                <a:solidFill>
                  <a:srgbClr val="C00000"/>
                </a:solidFill>
              </a:rPr>
              <a:t>белих </a:t>
            </a:r>
            <a:r>
              <a:rPr lang="sr-Cyrl-CS" sz="3200" dirty="0">
                <a:solidFill>
                  <a:srgbClr val="C00000"/>
                </a:solidFill>
              </a:rPr>
              <a:t>балона.</a:t>
            </a:r>
            <a:endParaRPr lang="en-US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488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/>
              <a:t>Шта је Мина купила за своје рођенданско славље?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6745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CS" sz="3200" dirty="0" smtClean="0">
                <a:solidFill>
                  <a:srgbClr val="C00000"/>
                </a:solidFill>
              </a:rPr>
              <a:t>Мина је купила балоне.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98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/>
              <a:t>Које су боје били балони које је Мина купила</a:t>
            </a:r>
            <a:r>
              <a:rPr lang="sr-Cyrl-CS" sz="3200" dirty="0" smtClean="0"/>
              <a:t>?</a:t>
            </a:r>
          </a:p>
          <a:p>
            <a:pPr marL="0" indent="0">
              <a:buNone/>
            </a:pPr>
            <a:r>
              <a:rPr lang="sr-Cyrl-CS" sz="3200" dirty="0" smtClean="0"/>
              <a:t>Нацртај по један у свакој боји.</a:t>
            </a:r>
            <a:endParaRPr lang="sr-Cyrl-C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1126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>
                <a:solidFill>
                  <a:srgbClr val="C00000"/>
                </a:solidFill>
              </a:rPr>
              <a:t>Балони су били: црвени, плави и </a:t>
            </a:r>
            <a:r>
              <a:rPr lang="sr-Cyrl-CS" sz="3200" dirty="0" smtClean="0">
                <a:solidFill>
                  <a:srgbClr val="C00000"/>
                </a:solidFill>
              </a:rPr>
              <a:t>бели.</a:t>
            </a:r>
            <a:endParaRPr lang="sr-Cyrl-CS" sz="32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sr-Cyrl-CS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sr-Cyrl-CS" sz="32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057400" y="4038600"/>
            <a:ext cx="914400" cy="12192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267200" y="4038600"/>
            <a:ext cx="914400" cy="12192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477000" y="4038600"/>
            <a:ext cx="914400" cy="1219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03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2</a:t>
            </a:r>
            <a:r>
              <a:rPr lang="sr-Cyrl-CS" dirty="0" smtClean="0"/>
              <a:t>. КОРАК </a:t>
            </a:r>
            <a:r>
              <a:rPr lang="sr-Cyrl-CS" dirty="0" smtClean="0"/>
              <a:t>– Преписивање питања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/>
              <a:t>Препиши питање из задатка у облику обавештајне реченице, остављајући простор за одговор.</a:t>
            </a:r>
          </a:p>
          <a:p>
            <a:pPr marL="0" indent="0">
              <a:buNone/>
            </a:pPr>
            <a:r>
              <a:rPr lang="sr-Cyrl-CS" sz="3200" dirty="0" smtClean="0">
                <a:solidFill>
                  <a:srgbClr val="C00000"/>
                </a:solidFill>
              </a:rPr>
              <a:t>Мина је купила ______ </a:t>
            </a:r>
            <a:r>
              <a:rPr lang="sr-Cyrl-CS" sz="3200" dirty="0" smtClean="0">
                <a:solidFill>
                  <a:srgbClr val="C00000"/>
                </a:solidFill>
              </a:rPr>
              <a:t>белих </a:t>
            </a:r>
            <a:r>
              <a:rPr lang="sr-Cyrl-CS" sz="3200" dirty="0" smtClean="0">
                <a:solidFill>
                  <a:srgbClr val="C00000"/>
                </a:solidFill>
              </a:rPr>
              <a:t>балона.</a:t>
            </a:r>
          </a:p>
          <a:p>
            <a:pPr marL="0" indent="0">
              <a:buNone/>
            </a:pPr>
            <a:r>
              <a:rPr lang="sr-Cyrl-CS" dirty="0" smtClean="0"/>
              <a:t>(Када урадиш задатак, вратићеш се да упишеш одговор.)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56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3</a:t>
            </a:r>
            <a:r>
              <a:rPr lang="sr-Cyrl-CS" dirty="0" smtClean="0"/>
              <a:t>. КОРАК </a:t>
            </a:r>
            <a:r>
              <a:rPr lang="sr-Cyrl-CS" dirty="0" smtClean="0"/>
              <a:t>– Ко и шта се помиње у задатку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3200" dirty="0" smtClean="0"/>
              <a:t>Напиши КО и ШТА се помиње у задатку.</a:t>
            </a:r>
          </a:p>
          <a:p>
            <a:pPr marL="0" indent="0">
              <a:buNone/>
            </a:pPr>
            <a:endParaRPr lang="sr-Cyrl-CS" sz="3200" dirty="0" smtClean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7550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TC102455596[[fn=Spring]]</Template>
  <TotalTime>167</TotalTime>
  <Words>509</Words>
  <Application>Microsoft Office PowerPoint</Application>
  <PresentationFormat>On-screen Show (4:3)</PresentationFormat>
  <Paragraphs>73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Spring</vt:lpstr>
      <vt:lpstr>             СИНГАПУРСКА            МАТЕМАТИКА               </vt:lpstr>
      <vt:lpstr>ЗАДАТАК</vt:lpstr>
      <vt:lpstr>1. КОРАК – Читање задатка</vt:lpstr>
      <vt:lpstr>PowerPoint Presentation</vt:lpstr>
      <vt:lpstr>PowerPoint Presentation</vt:lpstr>
      <vt:lpstr>PowerPoint Presentation</vt:lpstr>
      <vt:lpstr>PowerPoint Presentation</vt:lpstr>
      <vt:lpstr>2. КОРАК – Преписивање питања</vt:lpstr>
      <vt:lpstr>3. КОРАК – Ко и шта се помиње у задатку</vt:lpstr>
      <vt:lpstr>PowerPoint Presentation</vt:lpstr>
      <vt:lpstr>4. КОРАК – Нацртај модел решења</vt:lpstr>
      <vt:lpstr>PowerPoint Presentation</vt:lpstr>
      <vt:lpstr>5. КОРАК – Уситњавање проблема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6. КОРАК - Рачунање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7. КОРАК – Упиши одговор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СИНГАПУРСКА            МАТЕМАТИКА               </dc:title>
  <dc:creator>Aleksa</dc:creator>
  <cp:lastModifiedBy>Aleksa</cp:lastModifiedBy>
  <cp:revision>20</cp:revision>
  <dcterms:created xsi:type="dcterms:W3CDTF">2013-10-18T17:43:47Z</dcterms:created>
  <dcterms:modified xsi:type="dcterms:W3CDTF">2013-10-19T18:13:08Z</dcterms:modified>
</cp:coreProperties>
</file>