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65444-1476-4BF6-B7DD-250365896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19CDF-DF74-4B80-B330-67F0A1348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BE3E4-6AA5-410B-8372-B72E73B51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84FB-901F-4C5A-AE2D-65899A4D7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E022E-7B18-4B58-83A7-E26821EC7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70CDB-B4D9-4530-818C-C5792F76E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3FBE7-E9DA-441B-BBDE-7E43B0105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C6B0B-E929-4A63-8E0F-5C42ABFAD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6DC11-24FB-4BFC-A08A-4607FE4DF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D5960-3C45-48DE-A044-94607CD83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6CD9F-051D-460C-84E6-6B5B8478B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EA4D07-65F2-43C0-92C6-A4D9D238B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aby-graphics-cheerful-181992 lep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91000"/>
            <a:ext cx="18669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0" y="1600200"/>
            <a:ext cx="3733800" cy="2590800"/>
          </a:xfrm>
          <a:prstGeom prst="wedgeEllipseCallout">
            <a:avLst>
              <a:gd name="adj1" fmla="val -25000"/>
              <a:gd name="adj2" fmla="val 4883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8600" y="1981200"/>
            <a:ext cx="3276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„</a:t>
            </a:r>
            <a:r>
              <a:rPr lang="en-US" dirty="0" err="1"/>
              <a:t>Сада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/>
              <a:t>беба</a:t>
            </a:r>
            <a:r>
              <a:rPr lang="en-US" dirty="0"/>
              <a:t>, </a:t>
            </a:r>
            <a:r>
              <a:rPr lang="en-US" dirty="0" err="1"/>
              <a:t>али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коју</a:t>
            </a:r>
            <a:r>
              <a:rPr lang="en-US" dirty="0"/>
              <a:t> </a:t>
            </a:r>
            <a:r>
              <a:rPr lang="en-US" dirty="0" err="1"/>
              <a:t>годину</a:t>
            </a:r>
            <a:r>
              <a:rPr lang="en-US" dirty="0"/>
              <a:t> </a:t>
            </a:r>
            <a:r>
              <a:rPr lang="en-US" dirty="0" err="1"/>
              <a:t>ми</a:t>
            </a:r>
            <a:r>
              <a:rPr lang="en-US" dirty="0"/>
              <a:t> </a:t>
            </a:r>
            <a:r>
              <a:rPr lang="en-US" dirty="0" err="1"/>
              <a:t>следи</a:t>
            </a:r>
            <a:r>
              <a:rPr lang="en-US" dirty="0"/>
              <a:t> </a:t>
            </a:r>
            <a:r>
              <a:rPr lang="en-US" dirty="0" err="1" smtClean="0"/>
              <a:t>раст</a:t>
            </a:r>
            <a:r>
              <a:rPr lang="sr-Cyrl-RS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па</a:t>
            </a:r>
            <a:r>
              <a:rPr lang="en-US" dirty="0"/>
              <a:t> </a:t>
            </a:r>
            <a:r>
              <a:rPr lang="en-US" dirty="0" err="1"/>
              <a:t>ћу</a:t>
            </a:r>
            <a:r>
              <a:rPr lang="en-US" dirty="0"/>
              <a:t> </a:t>
            </a:r>
            <a:r>
              <a:rPr lang="en-US" dirty="0" err="1"/>
              <a:t>бити</a:t>
            </a:r>
            <a:r>
              <a:rPr lang="en-US" dirty="0"/>
              <a:t> </a:t>
            </a:r>
            <a:r>
              <a:rPr lang="sr-Cyrl-RS" dirty="0" smtClean="0"/>
              <a:t>девојчица,к</a:t>
            </a:r>
            <a:r>
              <a:rPr lang="en-US" dirty="0" err="1" smtClean="0"/>
              <a:t>ада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sr-Cyrl-RS" dirty="0" smtClean="0"/>
              <a:t>ра</a:t>
            </a:r>
            <a:r>
              <a:rPr lang="en-US" dirty="0" err="1" smtClean="0"/>
              <a:t>ст</a:t>
            </a:r>
            <a:r>
              <a:rPr lang="sr-Cyrl-RS" dirty="0" smtClean="0"/>
              <a:t>е</a:t>
            </a:r>
            <a:r>
              <a:rPr lang="en-US" dirty="0" smtClean="0"/>
              <a:t>м </a:t>
            </a:r>
            <a:r>
              <a:rPr lang="en-US" dirty="0" err="1"/>
              <a:t>бићу</a:t>
            </a:r>
            <a:r>
              <a:rPr lang="en-US" dirty="0"/>
              <a:t> </a:t>
            </a:r>
            <a:r>
              <a:rPr lang="en-US" dirty="0" err="1" smtClean="0"/>
              <a:t>одрас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sr-Cyrl-RS" dirty="0" smtClean="0"/>
              <a:t>девојчица</a:t>
            </a:r>
            <a:r>
              <a:rPr lang="en-US" dirty="0" smtClean="0"/>
              <a:t> </a:t>
            </a:r>
            <a:r>
              <a:rPr lang="en-US" dirty="0"/>
              <a:t>, а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ми</a:t>
            </a:r>
            <a:r>
              <a:rPr lang="en-US" dirty="0"/>
              <a:t> </a:t>
            </a:r>
            <a:r>
              <a:rPr lang="en-US" dirty="0" err="1"/>
              <a:t>следи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sr-Cyrl-RS" dirty="0" smtClean="0"/>
              <a:t>ба</a:t>
            </a:r>
            <a:r>
              <a:rPr lang="en-US" dirty="0" err="1" smtClean="0"/>
              <a:t>ка</a:t>
            </a:r>
            <a:r>
              <a:rPr lang="en-US" dirty="0"/>
              <a:t>“. 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810000" y="381000"/>
            <a:ext cx="3124200" cy="25146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86200" y="762000"/>
            <a:ext cx="2514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„</a:t>
            </a:r>
            <a:r>
              <a:rPr lang="en-US" dirty="0" err="1"/>
              <a:t>Ја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/>
              <a:t>сада</a:t>
            </a:r>
            <a:r>
              <a:rPr lang="en-US" dirty="0"/>
              <a:t> </a:t>
            </a:r>
            <a:r>
              <a:rPr lang="sr-Cyrl-RS" dirty="0" smtClean="0"/>
              <a:t>девојчица</a:t>
            </a:r>
            <a:r>
              <a:rPr lang="en-US" dirty="0" smtClean="0"/>
              <a:t>. </a:t>
            </a:r>
            <a:r>
              <a:rPr lang="en-US" dirty="0" err="1"/>
              <a:t>Претходно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 smtClean="0"/>
              <a:t>би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en-US" dirty="0" err="1" smtClean="0"/>
              <a:t>беба</a:t>
            </a:r>
            <a:r>
              <a:rPr lang="sr-Cyrl-RS" dirty="0" smtClean="0"/>
              <a:t>,</a:t>
            </a:r>
            <a:r>
              <a:rPr lang="en-US" dirty="0" smtClean="0"/>
              <a:t> </a:t>
            </a:r>
            <a:r>
              <a:rPr lang="en-US" dirty="0"/>
              <a:t>а </a:t>
            </a:r>
            <a:r>
              <a:rPr lang="en-US" dirty="0" err="1"/>
              <a:t>следеће</a:t>
            </a:r>
            <a:r>
              <a:rPr lang="en-US" dirty="0"/>
              <a:t>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 smtClean="0"/>
              <a:t>много</a:t>
            </a:r>
            <a:r>
              <a:rPr lang="sr-Cyrl-RS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много</a:t>
            </a:r>
            <a:r>
              <a:rPr lang="en-US" dirty="0"/>
              <a:t> </a:t>
            </a:r>
            <a:r>
              <a:rPr lang="en-US" dirty="0" err="1"/>
              <a:t>порастем</a:t>
            </a:r>
            <a:r>
              <a:rPr lang="en-US" dirty="0"/>
              <a:t> </a:t>
            </a:r>
            <a:r>
              <a:rPr lang="en-US" dirty="0" err="1"/>
              <a:t>бићу</a:t>
            </a:r>
            <a:r>
              <a:rPr lang="en-US" dirty="0"/>
              <a:t> </a:t>
            </a:r>
            <a:r>
              <a:rPr lang="sr-Cyrl-RS" dirty="0" smtClean="0"/>
              <a:t>ба</a:t>
            </a:r>
            <a:r>
              <a:rPr lang="en-US" dirty="0" err="1" smtClean="0"/>
              <a:t>ка</a:t>
            </a:r>
            <a:r>
              <a:rPr lang="en-US" dirty="0"/>
              <a:t>“.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5867400" y="0"/>
            <a:ext cx="3276600" cy="2514600"/>
          </a:xfrm>
          <a:prstGeom prst="wedgeEllipseCallout">
            <a:avLst>
              <a:gd name="adj1" fmla="val -43750"/>
              <a:gd name="adj2" fmla="val 5909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400800" y="228600"/>
            <a:ext cx="2514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„</a:t>
            </a:r>
            <a:r>
              <a:rPr lang="en-US" dirty="0" err="1"/>
              <a:t>Сада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sr-Cyrl-RS" dirty="0" smtClean="0"/>
              <a:t>ба</a:t>
            </a:r>
            <a:r>
              <a:rPr lang="en-US" dirty="0" err="1" smtClean="0"/>
              <a:t>ка</a:t>
            </a:r>
            <a:r>
              <a:rPr lang="en-US" dirty="0"/>
              <a:t>,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него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 smtClean="0"/>
              <a:t>поста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sr-Cyrl-RS" dirty="0" smtClean="0"/>
              <a:t>ба</a:t>
            </a:r>
            <a:r>
              <a:rPr lang="en-US" dirty="0" err="1" smtClean="0"/>
              <a:t>ка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 smtClean="0"/>
              <a:t>одрас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sr-Cyrl-RS" dirty="0" smtClean="0"/>
              <a:t>жена</a:t>
            </a:r>
            <a:r>
              <a:rPr lang="en-US" dirty="0" smtClean="0"/>
              <a:t>, </a:t>
            </a:r>
            <a:r>
              <a:rPr lang="en-US" dirty="0"/>
              <a:t>а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тога</a:t>
            </a:r>
            <a:r>
              <a:rPr lang="en-US" dirty="0"/>
              <a:t> и </a:t>
            </a:r>
            <a:r>
              <a:rPr lang="en-US" dirty="0" err="1"/>
              <a:t>дете</a:t>
            </a:r>
            <a:r>
              <a:rPr lang="en-US" dirty="0"/>
              <a:t>. А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тога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 smtClean="0"/>
              <a:t>би</a:t>
            </a:r>
            <a:r>
              <a:rPr lang="sr-Cyrl-RS" dirty="0" smtClean="0"/>
              <a:t>ла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беба</a:t>
            </a:r>
            <a:r>
              <a:rPr lang="en-US" dirty="0"/>
              <a:t>“.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err="1"/>
              <a:t>Претходник</a:t>
            </a:r>
            <a:r>
              <a:rPr lang="en-US" sz="6000" dirty="0"/>
              <a:t> и </a:t>
            </a:r>
            <a:r>
              <a:rPr lang="en-US" sz="6000" dirty="0" err="1"/>
              <a:t>следбеник</a:t>
            </a:r>
            <a:endParaRPr lang="en-US" sz="6000" dirty="0"/>
          </a:p>
        </p:txBody>
      </p:sp>
      <p:pic>
        <p:nvPicPr>
          <p:cNvPr id="14" name="Picture 13" descr="Ð¡ÑÐ¾Ð´Ð½Ð° ÑÐ»Ð¸ÐºÐ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2572590" cy="39675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63" name="Picture 15" descr="Ð ÐµÐ·ÑÐ»ÑÐ°Ñ ÑÐ»Ð¸ÐºÐ° Ð·Ð° girl clipart animat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3505200"/>
            <a:ext cx="2365036" cy="306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 autoUpdateAnimBg="0"/>
      <p:bldP spid="5128" grpId="0" autoUpdateAnimBg="0"/>
      <p:bldP spid="5129" grpId="0" animBg="1" autoUpdateAnimBg="0"/>
      <p:bldP spid="5130" grpId="0" autoUpdateAnimBg="0"/>
      <p:bldP spid="5131" grpId="0" animBg="1" autoUpdateAnimBg="0"/>
      <p:bldP spid="5132" grpId="0" autoUpdateAnimBg="0"/>
      <p:bldP spid="513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student_drawing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7000"/>
            <a:ext cx="27813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student_writing_hg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514600"/>
            <a:ext cx="23050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762000" y="6096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838200" y="5867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1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4343400" y="58674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2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7010400" y="57912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3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0" y="0"/>
            <a:ext cx="4114800" cy="2438400"/>
          </a:xfrm>
          <a:prstGeom prst="wedgeEllipseCallout">
            <a:avLst>
              <a:gd name="adj1" fmla="val 7097"/>
              <a:gd name="adj2" fmla="val 595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191000" y="0"/>
            <a:ext cx="3581400" cy="2438400"/>
          </a:xfrm>
          <a:prstGeom prst="wedgeEllipseCallout">
            <a:avLst>
              <a:gd name="adj1" fmla="val -48051"/>
              <a:gd name="adj2" fmla="val 535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4953000" y="0"/>
            <a:ext cx="3581400" cy="2514600"/>
          </a:xfrm>
          <a:prstGeom prst="wedgeEllipseCallout">
            <a:avLst>
              <a:gd name="adj1" fmla="val 40782"/>
              <a:gd name="adj2" fmla="val 5258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62000" y="304800"/>
            <a:ext cx="28194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Ја сам број 1. Испред мене је 0 и она је мој </a:t>
            </a:r>
            <a:r>
              <a:rPr lang="en-US" b="1"/>
              <a:t>ПРЕТХОДНИК</a:t>
            </a:r>
            <a:r>
              <a:rPr lang="en-US"/>
              <a:t>, јер је за 1 мања од мене. Иза мене је број 2 и он је мој </a:t>
            </a:r>
            <a:r>
              <a:rPr lang="en-US" b="1"/>
              <a:t>СЛЕДБЕНИК</a:t>
            </a:r>
            <a:r>
              <a:rPr lang="en-US"/>
              <a:t>,јер је за 1 већи од мене. </a:t>
            </a:r>
          </a:p>
        </p:txBody>
      </p:sp>
      <p:pic>
        <p:nvPicPr>
          <p:cNvPr id="3084" name="Picture 15" descr="giph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2667000"/>
            <a:ext cx="26193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419600" y="304800"/>
            <a:ext cx="31242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Ја сам број 2. Испред мене је број 1 и он је мој </a:t>
            </a:r>
            <a:r>
              <a:rPr lang="en-US" b="1"/>
              <a:t>ПРЕТХОДНИК </a:t>
            </a:r>
            <a:r>
              <a:rPr lang="en-US"/>
              <a:t>, јер је за 1 мањи од мене. Иза мене је број 3 и он је мој </a:t>
            </a:r>
            <a:r>
              <a:rPr lang="en-US" b="1"/>
              <a:t>СЛЕДБЕНИК </a:t>
            </a:r>
            <a:r>
              <a:rPr lang="en-US"/>
              <a:t> јер је за 1 већи од мене. 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562600" y="228600"/>
            <a:ext cx="28194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Ја сам број 3. Испред мене је број 2 и он је мој </a:t>
            </a:r>
            <a:r>
              <a:rPr lang="en-US" b="1"/>
              <a:t>ПРЕТХОДНИК</a:t>
            </a:r>
            <a:r>
              <a:rPr lang="en-US"/>
              <a:t> јер је за 1 мањи од мене. Иза мене је број 4 и он је мој </a:t>
            </a:r>
            <a:r>
              <a:rPr lang="en-US" b="1"/>
              <a:t>СЛЕДБЕНИК</a:t>
            </a:r>
            <a:r>
              <a:rPr lang="en-US"/>
              <a:t> јер је за 1 већи од мене.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5" grpId="1" animBg="1"/>
      <p:bldP spid="6156" grpId="0" animBg="1"/>
      <p:bldP spid="6156" grpId="1" animBg="1"/>
      <p:bldP spid="6157" grpId="0" animBg="1"/>
      <p:bldP spid="6157" grpId="1" animBg="1"/>
      <p:bldP spid="6158" grpId="0"/>
      <p:bldP spid="6158" grpId="1"/>
      <p:bldP spid="6160" grpId="0"/>
      <p:bldP spid="6160" grpId="1"/>
      <p:bldP spid="6161" grpId="0"/>
      <p:bldP spid="616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90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810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86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066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505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133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Oval 10"/>
          <p:cNvSpPr>
            <a:spLocks noChangeArrowheads="1"/>
          </p:cNvSpPr>
          <p:nvPr/>
        </p:nvSpPr>
        <p:spPr bwMode="auto">
          <a:xfrm>
            <a:off x="914400" y="1676400"/>
            <a:ext cx="1828800" cy="3352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11"/>
          <p:cNvSpPr>
            <a:spLocks noChangeArrowheads="1"/>
          </p:cNvSpPr>
          <p:nvPr/>
        </p:nvSpPr>
        <p:spPr bwMode="auto">
          <a:xfrm>
            <a:off x="3657600" y="1676400"/>
            <a:ext cx="1828800" cy="3352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2"/>
          <p:cNvSpPr>
            <a:spLocks noChangeArrowheads="1"/>
          </p:cNvSpPr>
          <p:nvPr/>
        </p:nvSpPr>
        <p:spPr bwMode="auto">
          <a:xfrm>
            <a:off x="6172200" y="914400"/>
            <a:ext cx="1905000" cy="441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1295400" y="54864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1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4114800" y="54864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2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6553200" y="54864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3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819400" y="54102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&lt;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486400" y="5486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&lt;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/>
              <a:t>Oвако се могу записати претходници бројева!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/>
      <p:bldP spid="71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/>
          <p:cNvSpPr>
            <a:spLocks noChangeArrowheads="1"/>
          </p:cNvSpPr>
          <p:nvPr/>
        </p:nvSpPr>
        <p:spPr bwMode="auto">
          <a:xfrm>
            <a:off x="1143000" y="1524000"/>
            <a:ext cx="1905000" cy="419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Oval 5"/>
          <p:cNvSpPr>
            <a:spLocks noChangeArrowheads="1"/>
          </p:cNvSpPr>
          <p:nvPr/>
        </p:nvSpPr>
        <p:spPr bwMode="auto">
          <a:xfrm>
            <a:off x="3886200" y="2057400"/>
            <a:ext cx="1828800" cy="3352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Oval 6"/>
          <p:cNvSpPr>
            <a:spLocks noChangeArrowheads="1"/>
          </p:cNvSpPr>
          <p:nvPr/>
        </p:nvSpPr>
        <p:spPr bwMode="auto">
          <a:xfrm>
            <a:off x="6629400" y="1981200"/>
            <a:ext cx="1676400" cy="327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5" name="Picture 7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05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362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733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0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191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1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048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2" descr="MC90043456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3276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1524000" y="57912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3</a:t>
            </a: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4343400" y="57912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2</a:t>
            </a:r>
          </a:p>
        </p:txBody>
      </p:sp>
      <p:sp>
        <p:nvSpPr>
          <p:cNvPr id="5133" name="Text Box 15"/>
          <p:cNvSpPr txBox="1">
            <a:spLocks noChangeArrowheads="1"/>
          </p:cNvSpPr>
          <p:nvPr/>
        </p:nvSpPr>
        <p:spPr bwMode="auto">
          <a:xfrm>
            <a:off x="7162800" y="57912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1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124200" y="57912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&gt;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91200" y="57912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&gt;</a:t>
            </a:r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0" y="0"/>
            <a:ext cx="91440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/>
              <a:t>Oвако се могу записати следбеници бројева!</a:t>
            </a:r>
          </a:p>
          <a:p>
            <a:pPr>
              <a:spcBef>
                <a:spcPct val="50000"/>
              </a:spcBef>
            </a:pP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  <p:bldP spid="8210" grpId="0"/>
      <p:bldP spid="82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23468587_516799008688879_1088951211_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23432617_516799002022213_798856204_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381000"/>
            <a:ext cx="8382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4400"/>
              <a:t>Решења</a:t>
            </a:r>
          </a:p>
          <a:p>
            <a:pPr marL="342900" indent="-342900"/>
            <a:r>
              <a:rPr lang="en-US" sz="2800"/>
              <a:t>⁕</a:t>
            </a:r>
            <a:r>
              <a:rPr lang="en-US" sz="4400">
                <a:solidFill>
                  <a:schemeClr val="accent2"/>
                </a:solidFill>
              </a:rPr>
              <a:t>1	2	3	4</a:t>
            </a:r>
            <a:r>
              <a:rPr lang="en-US" sz="4400"/>
              <a:t>	5	</a:t>
            </a:r>
            <a:r>
              <a:rPr lang="en-US" sz="4400" b="1">
                <a:solidFill>
                  <a:srgbClr val="FFFF66"/>
                </a:solidFill>
              </a:rPr>
              <a:t>6	7	8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2819400"/>
            <a:ext cx="7620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⁕⁕  </a:t>
            </a:r>
            <a:r>
              <a:rPr lang="en-US"/>
              <a:t>   </a:t>
            </a:r>
            <a:r>
              <a:rPr lang="en-US" sz="4400"/>
              <a:t>5&lt;6          4&gt;3       7&lt;8         2&gt;1</a:t>
            </a:r>
            <a:r>
              <a:rPr lang="en-US"/>
              <a:t>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4953000"/>
            <a:ext cx="8153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⁕⁕⁕</a:t>
            </a:r>
            <a:r>
              <a:rPr lang="en-US"/>
              <a:t> </a:t>
            </a:r>
            <a:r>
              <a:rPr lang="en-US" sz="4400"/>
              <a:t>7&lt;8      4&gt;3        1&lt;2          7&gt;6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262</Words>
  <Application>Microsoft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Bojana</cp:lastModifiedBy>
  <cp:revision>5</cp:revision>
  <cp:lastPrinted>1601-01-01T00:00:00Z</cp:lastPrinted>
  <dcterms:created xsi:type="dcterms:W3CDTF">2017-11-14T10:45:23Z</dcterms:created>
  <dcterms:modified xsi:type="dcterms:W3CDTF">2018-11-12T09:49:21Z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