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1" r:id="rId4"/>
    <p:sldId id="257" r:id="rId5"/>
    <p:sldId id="262" r:id="rId6"/>
    <p:sldId id="259" r:id="rId7"/>
    <p:sldId id="264" r:id="rId8"/>
    <p:sldId id="267" r:id="rId9"/>
    <p:sldId id="268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99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993300"/>
    <a:srgbClr val="FFC44F"/>
    <a:srgbClr val="FFCC66"/>
    <a:srgbClr val="CCECFF"/>
    <a:srgbClr val="FFFF66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1D079-67EC-4CB9-A528-6BF8FFA2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6408-59B8-4BE9-90A4-5B43C0688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AFF1-F3AB-492A-8867-7BCCCC2C7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ABB0-0606-4282-91DF-DD615E58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8CFA-4A3B-4465-84E4-742ED84BD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1878-229F-4C20-9C57-2F5EC702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9765F-FB8E-452A-9F5F-EEB9A8A5B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3DE6-AE89-43B1-83B7-A4118032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C912-4335-4376-A1EF-4D3E32B53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A1F8-A6DF-4498-8EAF-DADE92F7F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71B9E-87C0-43AB-AF85-0B1C20CC6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67AD45-9895-4DAD-9826-EAA1D3AB5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-152502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3848" y="1700808"/>
            <a:ext cx="2919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РЕЉЕФ</a:t>
            </a:r>
            <a:endParaRPr lang="en-US" sz="5400" b="1" cap="none" spc="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ine srb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024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mage result for kopaonik le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804" y="0"/>
            <a:ext cx="510119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Golija-plan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1720" y="2492896"/>
            <a:ext cx="179889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Златибор</a:t>
            </a:r>
            <a:endParaRPr lang="en-US" sz="2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1046" y="2420888"/>
            <a:ext cx="184537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Копаоник</a:t>
            </a:r>
            <a:endParaRPr lang="en-US" sz="2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0272" y="5661248"/>
            <a:ext cx="138371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Голија</a:t>
            </a:r>
            <a:endParaRPr lang="en-US" sz="2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6" name="Picture 8" descr="Tara jezero Djuri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3888432" cy="293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915816" y="5373216"/>
            <a:ext cx="101181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Тара</a:t>
            </a:r>
            <a:endParaRPr lang="en-US" sz="2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298" y="6165304"/>
            <a:ext cx="880401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2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Рудник, Маљен, Озрен, Шар планина, Проклетије…</a:t>
            </a:r>
            <a:endParaRPr lang="en-US" sz="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Image result for grdelička klis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624" y="3356992"/>
            <a:ext cx="43163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Image result for klisure srbi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292080" cy="291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21351" y="116632"/>
            <a:ext cx="389561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Овчарско-кабларска </a:t>
            </a:r>
          </a:p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клисура</a:t>
            </a:r>
            <a:endParaRPr lang="en-US" sz="2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4005064"/>
            <a:ext cx="35461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Грделичка клисура</a:t>
            </a:r>
            <a:endParaRPr lang="en-US" sz="2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3558" name="Picture 6" descr="Niš: Sićevačka klis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3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259632" y="3356992"/>
            <a:ext cx="352532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Сићевачка клисура</a:t>
            </a:r>
            <a:endParaRPr lang="en-US" sz="2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3562" name="Picture 10" descr="Image result for đerdapska klisu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7547" y="260648"/>
            <a:ext cx="3946453" cy="263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533716" y="2276872"/>
            <a:ext cx="361028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RS" sz="25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Ђердапска клисура</a:t>
            </a:r>
            <a:endParaRPr lang="en-US" sz="2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result for panonska niz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250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Image result for panonska niz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32"/>
            <a:ext cx="3954016" cy="29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55576" y="2420888"/>
            <a:ext cx="384271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Панонска низија</a:t>
            </a:r>
            <a:endParaRPr lang="en-US" sz="3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4584" name="Picture 8" descr="Image result for vojvodina ravn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032956"/>
            <a:ext cx="7150596" cy="357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bia022-s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7260" cy="6858000"/>
          </a:xfrm>
          <a:prstGeom prst="rect">
            <a:avLst/>
          </a:prstGeom>
        </p:spPr>
      </p:pic>
      <p:pic>
        <p:nvPicPr>
          <p:cNvPr id="5" name="Picture 4" descr="Serbia_drainage_basins-sr.GIF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44008" y="71028"/>
            <a:ext cx="4297660" cy="65610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572000" y="0"/>
            <a:ext cx="72008" cy="68580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484996" cy="27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32656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/>
              <a:t>Брдо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брда</a:t>
            </a:r>
            <a:r>
              <a:rPr lang="en-US" sz="2400" b="1" dirty="0" smtClean="0"/>
              <a:t> </a:t>
            </a:r>
            <a:endParaRPr lang="sr-Cyrl-RS" sz="2400" b="1" dirty="0" smtClean="0"/>
          </a:p>
          <a:p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у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средини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долина</a:t>
            </a:r>
            <a:r>
              <a:rPr lang="en-US" sz="2400" b="1" dirty="0" smtClean="0"/>
              <a:t>, </a:t>
            </a:r>
            <a:endParaRPr lang="sr-Latn-RS" sz="2400" b="1" dirty="0" smtClean="0"/>
          </a:p>
          <a:p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опет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брдо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брда</a:t>
            </a:r>
            <a:r>
              <a:rPr lang="en-US" sz="2400" b="1" dirty="0" smtClean="0"/>
              <a:t>... </a:t>
            </a:r>
            <a:endParaRPr lang="sr-Latn-RS" sz="2400" b="1" dirty="0" smtClean="0"/>
          </a:p>
          <a:p>
            <a:r>
              <a:rPr lang="sr-Cyrl-RS" sz="2400" b="1" dirty="0" smtClean="0"/>
              <a:t>још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једно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брдо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брда</a:t>
            </a:r>
            <a:r>
              <a:rPr lang="en-US" sz="2400" b="1" dirty="0" smtClean="0"/>
              <a:t> </a:t>
            </a:r>
            <a:endParaRPr lang="sr-Latn-RS" sz="2400" b="1" dirty="0" smtClean="0"/>
          </a:p>
          <a:p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у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средини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долина</a:t>
            </a:r>
            <a:r>
              <a:rPr lang="en-US" sz="2400" b="1" dirty="0" smtClean="0"/>
              <a:t> </a:t>
            </a:r>
            <a:endParaRPr lang="sr-Latn-RS" sz="2400" b="1" dirty="0" smtClean="0"/>
          </a:p>
          <a:p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у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долини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гај</a:t>
            </a:r>
            <a:r>
              <a:rPr lang="en-US" sz="2400" b="1" dirty="0" smtClean="0"/>
              <a:t> </a:t>
            </a:r>
            <a:endParaRPr lang="sr-Latn-RS" sz="2400" b="1" dirty="0" smtClean="0"/>
          </a:p>
          <a:p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насликан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је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брдовит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крај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1028" name="Picture 4" descr="Image result for farm field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84984"/>
            <a:ext cx="4688363" cy="26365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139952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400" b="1" dirty="0" smtClean="0"/>
              <a:t>Равно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равно</a:t>
            </a:r>
            <a:r>
              <a:rPr lang="en-US" sz="2400" b="1" dirty="0" smtClean="0"/>
              <a:t>, </a:t>
            </a:r>
            <a:endParaRPr lang="sr-Cyrl-RS" sz="2400" b="1" dirty="0" smtClean="0"/>
          </a:p>
          <a:p>
            <a:r>
              <a:rPr lang="sr-Cyrl-RS" sz="2400" b="1" dirty="0" smtClean="0"/>
              <a:t>травно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равно</a:t>
            </a:r>
            <a:r>
              <a:rPr lang="en-US" sz="2400" b="1" dirty="0" smtClean="0"/>
              <a:t>, </a:t>
            </a:r>
            <a:endParaRPr lang="sr-Cyrl-RS" sz="2400" b="1" dirty="0" smtClean="0"/>
          </a:p>
          <a:p>
            <a:r>
              <a:rPr lang="sr-Cyrl-RS" sz="2400" b="1" dirty="0" smtClean="0"/>
              <a:t>равно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травно</a:t>
            </a:r>
            <a:r>
              <a:rPr lang="en-US" sz="2400" b="1" dirty="0" smtClean="0"/>
              <a:t>... </a:t>
            </a:r>
            <a:endParaRPr lang="sr-Cyrl-RS" sz="2400" b="1" dirty="0" smtClean="0"/>
          </a:p>
          <a:p>
            <a:r>
              <a:rPr lang="sr-Cyrl-RS" sz="2400" b="1" dirty="0" smtClean="0"/>
              <a:t>ни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у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пола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брда</a:t>
            </a:r>
            <a:r>
              <a:rPr lang="en-US" sz="2400" b="1" dirty="0" smtClean="0"/>
              <a:t> </a:t>
            </a:r>
            <a:endParaRPr lang="sr-Cyrl-RS" sz="2400" b="1" dirty="0" smtClean="0"/>
          </a:p>
          <a:p>
            <a:r>
              <a:rPr lang="sr-Cyrl-RS" sz="2400" b="1" dirty="0" smtClean="0"/>
              <a:t>да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удари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птица</a:t>
            </a:r>
            <a:r>
              <a:rPr lang="en-US" sz="2400" b="1" dirty="0" smtClean="0"/>
              <a:t> – </a:t>
            </a:r>
            <a:endParaRPr lang="sr-Cyrl-RS" sz="2400" b="1" dirty="0" smtClean="0"/>
          </a:p>
          <a:p>
            <a:r>
              <a:rPr lang="sr-Cyrl-RS" sz="2400" b="1" dirty="0" smtClean="0"/>
              <a:t>ето</a:t>
            </a:r>
            <a:r>
              <a:rPr lang="en-US" sz="2400" b="1" dirty="0" smtClean="0"/>
              <a:t>, </a:t>
            </a:r>
            <a:r>
              <a:rPr lang="sr-Cyrl-RS" sz="2400" b="1" dirty="0" smtClean="0"/>
              <a:t>насликана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је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равница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sr-Cyrl-CS" sz="3200" b="1" dirty="0" smtClean="0">
                <a:solidFill>
                  <a:srgbClr val="C00000"/>
                </a:solidFill>
                <a:latin typeface="+mn-lt"/>
              </a:rPr>
              <a:t>Рељеф</a:t>
            </a:r>
            <a:endParaRPr lang="en-US" sz="3200" b="1" dirty="0" smtClean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29600" cy="403197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Cyrl-CS" sz="2800" dirty="0" smtClean="0">
                <a:latin typeface="Comic Sans MS" pitchFamily="66" charset="0"/>
              </a:rPr>
              <a:t>          </a:t>
            </a:r>
            <a:r>
              <a:rPr lang="sr-Cyrl-CS" sz="2800" b="1" dirty="0" smtClean="0">
                <a:solidFill>
                  <a:schemeClr val="accent6"/>
                </a:solidFill>
              </a:rPr>
              <a:t>Земљиште је негде равно, негде је узвишено, а негде се налазе удубљења која су испуњена водом. Сва та удубљења, узвишења и равна земљишта представљају </a:t>
            </a:r>
            <a:r>
              <a:rPr lang="sr-Cyrl-CS" sz="3000" b="1" dirty="0" smtClean="0">
                <a:solidFill>
                  <a:srgbClr val="990000"/>
                </a:solidFill>
              </a:rPr>
              <a:t>облике рељефа</a:t>
            </a:r>
            <a:r>
              <a:rPr lang="sr-Cyrl-CS" sz="3000" b="1" dirty="0" smtClean="0">
                <a:solidFill>
                  <a:srgbClr val="006600"/>
                </a:solidFill>
              </a:rPr>
              <a:t>.</a:t>
            </a:r>
            <a:endParaRPr lang="en-US" sz="3000" b="1" dirty="0" smtClean="0">
              <a:solidFill>
                <a:srgbClr val="006600"/>
              </a:solidFill>
            </a:endParaRPr>
          </a:p>
        </p:txBody>
      </p:sp>
      <p:pic>
        <p:nvPicPr>
          <p:cNvPr id="9" name="Picture 8" descr="Revolution-Slider-2-mountain-scenery-With-Lake-2-4406b363c8f9686fa6b31129973acf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9170880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j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24" cy="536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9240"/>
            <a:ext cx="8496300" cy="1008063"/>
          </a:xfrm>
        </p:spPr>
        <p:txBody>
          <a:bodyPr/>
          <a:lstStyle/>
          <a:p>
            <a:pPr eaLnBrk="1" hangingPunct="1"/>
            <a:r>
              <a:rPr lang="sr-Cyrl-CS" sz="2800" b="1" dirty="0" smtClean="0">
                <a:solidFill>
                  <a:srgbClr val="990000"/>
                </a:solidFill>
                <a:latin typeface="+mn-lt"/>
              </a:rPr>
              <a:t>Узвишена земљишта</a:t>
            </a:r>
            <a:r>
              <a:rPr lang="sr-Cyrl-CS" sz="28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sr-Cyrl-CS" sz="2800" b="1" dirty="0" smtClean="0">
                <a:solidFill>
                  <a:schemeClr val="accent6"/>
                </a:solidFill>
                <a:latin typeface="+mn-lt"/>
              </a:rPr>
              <a:t>се разликују по висини. </a:t>
            </a:r>
            <a:r>
              <a:rPr lang="sr-Cyrl-CS" sz="2800" b="1" dirty="0" smtClean="0">
                <a:solidFill>
                  <a:srgbClr val="006600"/>
                </a:solidFill>
                <a:latin typeface="+mn-lt"/>
              </a:rPr>
              <a:t>Могу бити планине, брда или брежуљци.</a:t>
            </a:r>
            <a:endParaRPr lang="en-US" sz="2800" b="1" dirty="0" smtClean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47813" y="64912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35150" y="7051675"/>
            <a:ext cx="159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r-Cyrl-CS" b="1">
                <a:solidFill>
                  <a:srgbClr val="FFFF66"/>
                </a:solidFill>
              </a:rPr>
              <a:t>равница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372225" y="7124700"/>
            <a:ext cx="982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r-Cyrl-CS" b="1">
                <a:solidFill>
                  <a:srgbClr val="FFFF66"/>
                </a:solidFill>
              </a:rPr>
              <a:t>брдо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612313" y="2060575"/>
            <a:ext cx="166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r-Cyrl-CS" b="1">
                <a:solidFill>
                  <a:srgbClr val="FFFF66"/>
                </a:solidFill>
              </a:rPr>
              <a:t>планина</a:t>
            </a:r>
            <a:endParaRPr lang="en-US" b="1">
              <a:solidFill>
                <a:srgbClr val="FFFF66"/>
              </a:solidFill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1331913" y="2276475"/>
            <a:ext cx="112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r-Cyrl-CS" sz="2400">
                <a:solidFill>
                  <a:schemeClr val="accent2"/>
                </a:solidFill>
              </a:rPr>
              <a:t>страна</a:t>
            </a:r>
            <a:endParaRPr 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0.04209 C -0.13976 -0.07213 -0.23646 -0.18543 -0.25591 -0.24092 C -0.27535 -0.29549 -0.21788 -0.29341 -0.16025 -0.2904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2.89017E-7 C 0.01407 -0.22035 0.02952 -0.44046 -0.05781 -0.54127 C -0.14392 -0.64162 -0.33246 -0.62428 -0.52013 -0.60647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0624 L -0.44513 0.00255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8" grpId="0"/>
      <p:bldP spid="3080" grpId="0"/>
      <p:bldP spid="3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selo r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988"/>
            <a:ext cx="9131061" cy="61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sr-Cyrl-CS" sz="2800" b="1" dirty="0" smtClean="0">
                <a:solidFill>
                  <a:srgbClr val="990000"/>
                </a:solidFill>
                <a:latin typeface="+mn-lt"/>
              </a:rPr>
              <a:t>Равна земљишта</a:t>
            </a:r>
            <a:r>
              <a:rPr lang="sr-Cyrl-CS" sz="2800" b="1" dirty="0" smtClean="0">
                <a:solidFill>
                  <a:srgbClr val="006600"/>
                </a:solidFill>
                <a:latin typeface="+mn-lt"/>
              </a:rPr>
              <a:t> су равнице. </a:t>
            </a:r>
            <a:br>
              <a:rPr lang="sr-Cyrl-CS" sz="2800" b="1" dirty="0" smtClean="0">
                <a:solidFill>
                  <a:srgbClr val="006600"/>
                </a:solidFill>
                <a:latin typeface="+mn-lt"/>
              </a:rPr>
            </a:br>
            <a:r>
              <a:rPr lang="sr-Cyrl-CS" sz="2800" b="1" dirty="0" smtClean="0">
                <a:solidFill>
                  <a:srgbClr val="006600"/>
                </a:solidFill>
                <a:latin typeface="+mn-lt"/>
              </a:rPr>
              <a:t>То су обично плодна земљишта.</a:t>
            </a:r>
            <a:endParaRPr lang="en-US" sz="2800" b="1" dirty="0" smtClean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260350"/>
            <a:ext cx="3419475" cy="6337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Cyrl-CS" sz="2400" b="1" dirty="0" smtClean="0">
                <a:solidFill>
                  <a:srgbClr val="990000"/>
                </a:solidFill>
              </a:rPr>
              <a:t>Планина</a:t>
            </a:r>
            <a:r>
              <a:rPr lang="sr-Cyrl-CS" sz="2400" b="1" dirty="0" smtClean="0">
                <a:solidFill>
                  <a:srgbClr val="003300"/>
                </a:solidFill>
              </a:rPr>
              <a:t> је највише </a:t>
            </a:r>
          </a:p>
          <a:p>
            <a:pPr eaLnBrk="1" hangingPunct="1">
              <a:buFontTx/>
              <a:buNone/>
            </a:pPr>
            <a:r>
              <a:rPr lang="sr-Cyrl-CS" sz="2400" b="1" dirty="0" smtClean="0">
                <a:solidFill>
                  <a:srgbClr val="003300"/>
                </a:solidFill>
              </a:rPr>
              <a:t>узвишење. </a:t>
            </a:r>
          </a:p>
          <a:p>
            <a:pPr eaLnBrk="1" hangingPunct="1">
              <a:buFontTx/>
              <a:buNone/>
            </a:pPr>
            <a:endParaRPr lang="sr-Cyrl-CS" sz="2400" b="1" dirty="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rgbClr val="800000"/>
                </a:solidFill>
              </a:rPr>
              <a:t>Врх</a:t>
            </a: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rgbClr val="003300"/>
                </a:solidFill>
              </a:rPr>
              <a:t>– највиши део </a:t>
            </a:r>
          </a:p>
          <a:p>
            <a:pPr eaLnBrk="1" hangingPunct="1">
              <a:buFontTx/>
              <a:buNone/>
            </a:pPr>
            <a:r>
              <a:rPr lang="sr-Cyrl-CS" sz="2400" b="1" dirty="0" smtClean="0">
                <a:solidFill>
                  <a:srgbClr val="003300"/>
                </a:solidFill>
              </a:rPr>
              <a:t> неког узвишења.</a:t>
            </a:r>
          </a:p>
          <a:p>
            <a:pPr eaLnBrk="1" hangingPunct="1">
              <a:buFontTx/>
              <a:buNone/>
            </a:pPr>
            <a:endParaRPr lang="sr-Cyrl-CS" sz="2400" b="1" dirty="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rgbClr val="800000"/>
                </a:solidFill>
              </a:rPr>
              <a:t>Страна</a:t>
            </a: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rgbClr val="003300"/>
                </a:solidFill>
              </a:rPr>
              <a:t>– спаја </a:t>
            </a:r>
          </a:p>
          <a:p>
            <a:pPr eaLnBrk="1" hangingPunct="1">
              <a:buFontTx/>
              <a:buNone/>
            </a:pPr>
            <a:r>
              <a:rPr lang="sr-Cyrl-CS" sz="2400" b="1" dirty="0" smtClean="0">
                <a:solidFill>
                  <a:srgbClr val="003300"/>
                </a:solidFill>
              </a:rPr>
              <a:t> подножје са врхом.</a:t>
            </a:r>
          </a:p>
          <a:p>
            <a:pPr eaLnBrk="1" hangingPunct="1">
              <a:buFontTx/>
              <a:buNone/>
            </a:pPr>
            <a:endParaRPr lang="sr-Cyrl-CS" sz="2400" b="1" dirty="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rgbClr val="800000"/>
                </a:solidFill>
              </a:rPr>
              <a:t>Подножје</a:t>
            </a: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rgbClr val="003300"/>
                </a:solidFill>
              </a:rPr>
              <a:t>– почетак </a:t>
            </a:r>
          </a:p>
          <a:p>
            <a:pPr eaLnBrk="1" hangingPunct="1">
              <a:buFontTx/>
              <a:buNone/>
            </a:pPr>
            <a:r>
              <a:rPr lang="sr-Cyrl-CS" sz="2400" b="1" dirty="0" smtClean="0">
                <a:solidFill>
                  <a:srgbClr val="003300"/>
                </a:solidFill>
              </a:rPr>
              <a:t> неког узвишења.</a:t>
            </a:r>
          </a:p>
          <a:p>
            <a:pPr eaLnBrk="1" hangingPunct="1">
              <a:buFontTx/>
              <a:buNone/>
            </a:pPr>
            <a:endParaRPr lang="sr-Cyrl-CS" sz="2400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5125" name="Picture 5" descr="reljef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4463"/>
            <a:ext cx="55911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979613" y="188913"/>
            <a:ext cx="3887787" cy="1584325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827088" y="1412875"/>
            <a:ext cx="5040312" cy="1655763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916238" y="3357563"/>
            <a:ext cx="2951162" cy="1008062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relj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27984" cy="3962945"/>
          </a:xfrm>
          <a:prstGeom prst="rect">
            <a:avLst/>
          </a:prstGeom>
          <a:noFill/>
        </p:spPr>
      </p:pic>
      <p:pic>
        <p:nvPicPr>
          <p:cNvPr id="43012" name="Picture 4" descr="Image result for relj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04904"/>
            <a:ext cx="5508104" cy="395309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68344" y="3140968"/>
            <a:ext cx="792088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36096" y="2996952"/>
            <a:ext cx="648072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95928" y="4077072"/>
            <a:ext cx="648072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836713"/>
            <a:ext cx="41044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+mn-lt"/>
              </a:rPr>
              <a:t>Рељеф</a:t>
            </a:r>
            <a:r>
              <a:rPr lang="en-US" sz="3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n-lt"/>
              </a:rPr>
              <a:t>је</a:t>
            </a:r>
            <a:r>
              <a:rPr lang="en-US" sz="3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accent6"/>
                </a:solidFill>
                <a:latin typeface="+mn-lt"/>
              </a:rPr>
              <a:t>изглед</a:t>
            </a:r>
            <a:r>
              <a:rPr lang="en-US" sz="3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accent6"/>
                </a:solidFill>
                <a:latin typeface="+mn-lt"/>
              </a:rPr>
              <a:t>Земљине</a:t>
            </a:r>
            <a:r>
              <a:rPr lang="sr-Cyrl-RS" sz="3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accent6"/>
                </a:solidFill>
                <a:latin typeface="+mn-lt"/>
              </a:rPr>
              <a:t>површине</a:t>
            </a:r>
            <a:r>
              <a:rPr lang="en-US" sz="3000" b="1" dirty="0">
                <a:solidFill>
                  <a:schemeClr val="accent6"/>
                </a:solidFill>
                <a:latin typeface="+mn-lt"/>
              </a:rPr>
              <a:t>.</a:t>
            </a:r>
            <a:r>
              <a:rPr lang="en-US" sz="3000" b="1" dirty="0"/>
              <a:t> </a:t>
            </a:r>
            <a:endParaRPr lang="sr-Cyrl-RS" sz="3000" b="1" dirty="0"/>
          </a:p>
          <a:p>
            <a:endParaRPr lang="sr-Cyrl-RS" b="1" dirty="0"/>
          </a:p>
          <a:p>
            <a:r>
              <a:rPr lang="sr-Cyrl-RS" b="1" dirty="0"/>
              <a:t>   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293096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+mn-lt"/>
              </a:rPr>
              <a:t>Облици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који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чине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рељеф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су</a:t>
            </a:r>
            <a:r>
              <a:rPr lang="sr-Cyrl-RS" b="1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> </a:t>
            </a:r>
          </a:p>
          <a:p>
            <a:r>
              <a:rPr lang="sr-Cyrl-RS" b="1" dirty="0" smtClean="0">
                <a:solidFill>
                  <a:srgbClr val="000066"/>
                </a:solidFill>
                <a:latin typeface="+mn-lt"/>
              </a:rPr>
              <a:t>  -</a:t>
            </a:r>
            <a:r>
              <a:rPr lang="en-US" b="1" dirty="0" err="1" smtClean="0">
                <a:solidFill>
                  <a:srgbClr val="000066"/>
                </a:solidFill>
                <a:latin typeface="+mn-lt"/>
              </a:rPr>
              <a:t>равнице</a:t>
            </a:r>
            <a:r>
              <a:rPr lang="en-US" b="1" dirty="0" smtClean="0">
                <a:solidFill>
                  <a:srgbClr val="000066"/>
                </a:solidFill>
                <a:latin typeface="+mn-lt"/>
              </a:rPr>
              <a:t>, </a:t>
            </a:r>
            <a:endParaRPr lang="sr-Cyrl-RS" b="1" dirty="0" smtClean="0">
              <a:solidFill>
                <a:srgbClr val="000066"/>
              </a:solidFill>
              <a:latin typeface="+mn-lt"/>
            </a:endParaRPr>
          </a:p>
          <a:p>
            <a:r>
              <a:rPr lang="sr-Cyrl-RS" b="1" dirty="0" smtClean="0">
                <a:solidFill>
                  <a:srgbClr val="000066"/>
                </a:solidFill>
                <a:latin typeface="+mn-lt"/>
              </a:rPr>
              <a:t>-</a:t>
            </a:r>
            <a:r>
              <a:rPr lang="en-US" b="1" dirty="0" err="1" smtClean="0">
                <a:solidFill>
                  <a:srgbClr val="000066"/>
                </a:solidFill>
                <a:latin typeface="+mn-lt"/>
              </a:rPr>
              <a:t>узвишења</a:t>
            </a:r>
            <a:endParaRPr lang="sr-Cyrl-RS" b="1" dirty="0" smtClean="0">
              <a:solidFill>
                <a:srgbClr val="000066"/>
              </a:solidFill>
              <a:latin typeface="+mn-lt"/>
            </a:endParaRPr>
          </a:p>
          <a:p>
            <a:r>
              <a:rPr lang="sr-Cyrl-RS" b="1" dirty="0" smtClean="0">
                <a:solidFill>
                  <a:srgbClr val="000066"/>
                </a:solidFill>
                <a:latin typeface="+mn-lt"/>
              </a:rPr>
              <a:t>-</a:t>
            </a:r>
            <a:r>
              <a:rPr lang="en-US" b="1" dirty="0" err="1" smtClean="0">
                <a:solidFill>
                  <a:srgbClr val="000066"/>
                </a:solidFill>
                <a:latin typeface="+mn-lt"/>
              </a:rPr>
              <a:t>удубљења</a:t>
            </a:r>
            <a:r>
              <a:rPr lang="en-US" b="1" dirty="0" smtClean="0">
                <a:solidFill>
                  <a:srgbClr val="000066"/>
                </a:solidFill>
                <a:latin typeface="+mn-lt"/>
              </a:rPr>
              <a:t>.</a:t>
            </a:r>
            <a:endParaRPr lang="en-US" b="1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lici relje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4834" cy="5234038"/>
          </a:xfrm>
          <a:prstGeom prst="rect">
            <a:avLst/>
          </a:prstGeom>
        </p:spPr>
      </p:pic>
      <p:pic>
        <p:nvPicPr>
          <p:cNvPr id="5" name="Picture 4" descr="m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9144000" cy="3163264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 bwMode="auto">
          <a:xfrm>
            <a:off x="3203848" y="4725144"/>
            <a:ext cx="504056" cy="504056"/>
          </a:xfrm>
          <a:prstGeom prst="star5">
            <a:avLst/>
          </a:prstGeom>
          <a:solidFill>
            <a:srgbClr val="FFFF99"/>
          </a:solidFill>
          <a:ln w="2857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68" y="188640"/>
            <a:ext cx="8755232" cy="405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adow_with_Trees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ljef-1-c48da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rgbClr val="663300"/>
          </a:solidFill>
          <a:prstDash val="solid"/>
          <a:round/>
          <a:headEnd type="none" w="med" len="med"/>
          <a:tailEnd type="none" w="med" len="med"/>
        </a:ln>
        <a:effectLst>
          <a:outerShdw dist="107763" dir="135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rgbClr val="663300"/>
          </a:solidFill>
          <a:prstDash val="solid"/>
          <a:round/>
          <a:headEnd type="none" w="med" len="med"/>
          <a:tailEnd type="none" w="med" len="med"/>
        </a:ln>
        <a:effectLst>
          <a:outerShdw dist="107763" dir="135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reljef-1-c48das</Template>
  <TotalTime>0</TotalTime>
  <Words>195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reljef-1-c48das</vt:lpstr>
      <vt:lpstr>Slide 1</vt:lpstr>
      <vt:lpstr>Slide 2</vt:lpstr>
      <vt:lpstr>Рељеф</vt:lpstr>
      <vt:lpstr>Узвишена земљишта се разликују по висини. Могу бити планине, брда или брежуљци.</vt:lpstr>
      <vt:lpstr>Равна земљишта су равнице.  То су обично плодна земљишта.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Nada</dc:creator>
  <cp:lastModifiedBy>Nada</cp:lastModifiedBy>
  <cp:revision>1</cp:revision>
  <dcterms:created xsi:type="dcterms:W3CDTF">2019-10-12T14:26:55Z</dcterms:created>
  <dcterms:modified xsi:type="dcterms:W3CDTF">2019-10-12T14:27:23Z</dcterms:modified>
</cp:coreProperties>
</file>