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767876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-Cyrl-RS" sz="3200" dirty="0" smtClean="0">
                <a:solidFill>
                  <a:schemeClr val="dk1"/>
                </a:solidFill>
              </a:rPr>
              <a:t>БРОЈЕВИ  5. ДЕСЕТИЦЕ</a:t>
            </a:r>
            <a:endParaRPr lang="sr" sz="3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pPr>
                <a:spcBef>
                  <a:spcPts val="0"/>
                </a:spcBef>
                <a:buNone/>
              </a:pPr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pPr>
                <a:spcBef>
                  <a:spcPts val="0"/>
                </a:spcBef>
                <a:buNone/>
              </a:pPr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pPr>
                <a:spcBef>
                  <a:spcPts val="0"/>
                </a:spcBef>
                <a:buNone/>
              </a:pPr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pPr>
                <a:spcBef>
                  <a:spcPts val="0"/>
                </a:spcBef>
                <a:buNone/>
              </a:pPr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pPr>
                <a:spcBef>
                  <a:spcPts val="0"/>
                </a:spcBef>
                <a:buNone/>
              </a:pPr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pPr>
                <a:spcBef>
                  <a:spcPts val="0"/>
                </a:spcBef>
                <a:buNone/>
              </a:pPr>
              <a:t>‹#›</a:t>
            </a:fld>
            <a:endParaRPr lang="s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pPr>
                <a:spcBef>
                  <a:spcPts val="0"/>
                </a:spcBef>
                <a:buNone/>
              </a:pPr>
              <a:t>‹#›</a:t>
            </a:fld>
            <a:endParaRPr lang="s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sr" sz="4000" dirty="0"/>
              <a:t>Бројеви прве стотине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20725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-Cyrl-RS" dirty="0" smtClean="0"/>
              <a:t> </a:t>
            </a:r>
            <a:r>
              <a:rPr lang="sr" dirty="0" smtClean="0"/>
              <a:t>први </a:t>
            </a:r>
            <a:r>
              <a:rPr lang="sr" dirty="0" smtClean="0"/>
              <a:t>разред</a:t>
            </a:r>
            <a:endParaRPr lang="sr-Cyrl-R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sr-Cyrl-RS" sz="2000" dirty="0" smtClean="0"/>
              <a:t>  РАД У ПАРУ – учитељице</a:t>
            </a:r>
            <a:r>
              <a:rPr lang="en-US" sz="2000" dirty="0" smtClean="0"/>
              <a:t> I </a:t>
            </a:r>
            <a:r>
              <a:rPr lang="sr-Cyrl-RS" sz="2000" dirty="0" smtClean="0"/>
              <a:t>/3 и</a:t>
            </a:r>
            <a:r>
              <a:rPr lang="en-US" sz="2000" dirty="0" smtClean="0"/>
              <a:t>  I</a:t>
            </a:r>
            <a:r>
              <a:rPr lang="sr-Cyrl-RS" sz="2000" dirty="0" smtClean="0"/>
              <a:t> /4</a:t>
            </a:r>
          </a:p>
          <a:p>
            <a:pPr>
              <a:spcBef>
                <a:spcPts val="0"/>
              </a:spcBef>
              <a:buNone/>
            </a:pPr>
            <a:r>
              <a:rPr lang="sr-Cyrl-RS" sz="2000" dirty="0" smtClean="0"/>
              <a:t>  ОШ ,,Краљ Александар </a:t>
            </a:r>
            <a:r>
              <a:rPr lang="en-US" sz="2000" dirty="0" smtClean="0"/>
              <a:t>I</a:t>
            </a:r>
            <a:r>
              <a:rPr lang="sr-Cyrl-RS" sz="2000" dirty="0" smtClean="0"/>
              <a:t>“</a:t>
            </a:r>
          </a:p>
          <a:p>
            <a:pPr>
              <a:spcBef>
                <a:spcPts val="0"/>
              </a:spcBef>
              <a:buNone/>
            </a:pPr>
            <a:r>
              <a:rPr lang="sr-Cyrl-RS" sz="2000" dirty="0" smtClean="0"/>
              <a:t>            Нови Београд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s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35275" y="412300"/>
            <a:ext cx="84953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400" b="1" dirty="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dirty="0" smtClean="0"/>
              <a:t>             </a:t>
            </a:r>
            <a:r>
              <a:rPr lang="sr-Cyrl-RS" b="1" dirty="0" smtClean="0"/>
              <a:t>БРОЈЕВИ  7. ДЕСЕТИЦЕ</a:t>
            </a:r>
            <a:endParaRPr b="1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sr" dirty="0"/>
              <a:t>                          </a:t>
            </a:r>
          </a:p>
        </p:txBody>
      </p:sp>
      <p:sp>
        <p:nvSpPr>
          <p:cNvPr id="193" name="Shape 193"/>
          <p:cNvSpPr/>
          <p:nvPr/>
        </p:nvSpPr>
        <p:spPr>
          <a:xfrm>
            <a:off x="1380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61</a:t>
            </a:r>
          </a:p>
        </p:txBody>
      </p:sp>
      <p:sp>
        <p:nvSpPr>
          <p:cNvPr id="194" name="Shape 194"/>
          <p:cNvSpPr/>
          <p:nvPr/>
        </p:nvSpPr>
        <p:spPr>
          <a:xfrm>
            <a:off x="91640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62</a:t>
            </a:r>
          </a:p>
        </p:txBody>
      </p:sp>
      <p:sp>
        <p:nvSpPr>
          <p:cNvPr id="195" name="Shape 195"/>
          <p:cNvSpPr/>
          <p:nvPr/>
        </p:nvSpPr>
        <p:spPr>
          <a:xfrm>
            <a:off x="16947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63</a:t>
            </a:r>
          </a:p>
        </p:txBody>
      </p:sp>
      <p:sp>
        <p:nvSpPr>
          <p:cNvPr id="196" name="Shape 196"/>
          <p:cNvSpPr/>
          <p:nvPr/>
        </p:nvSpPr>
        <p:spPr>
          <a:xfrm>
            <a:off x="25302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64</a:t>
            </a:r>
          </a:p>
        </p:txBody>
      </p:sp>
      <p:sp>
        <p:nvSpPr>
          <p:cNvPr id="197" name="Shape 197"/>
          <p:cNvSpPr/>
          <p:nvPr/>
        </p:nvSpPr>
        <p:spPr>
          <a:xfrm>
            <a:off x="33657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65</a:t>
            </a:r>
          </a:p>
        </p:txBody>
      </p:sp>
      <p:sp>
        <p:nvSpPr>
          <p:cNvPr id="198" name="Shape 198"/>
          <p:cNvSpPr/>
          <p:nvPr/>
        </p:nvSpPr>
        <p:spPr>
          <a:xfrm>
            <a:off x="4201237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66</a:t>
            </a:r>
          </a:p>
        </p:txBody>
      </p:sp>
      <p:sp>
        <p:nvSpPr>
          <p:cNvPr id="199" name="Shape 199"/>
          <p:cNvSpPr/>
          <p:nvPr/>
        </p:nvSpPr>
        <p:spPr>
          <a:xfrm>
            <a:off x="5055325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67</a:t>
            </a:r>
          </a:p>
        </p:txBody>
      </p:sp>
      <p:sp>
        <p:nvSpPr>
          <p:cNvPr id="200" name="Shape 200"/>
          <p:cNvSpPr/>
          <p:nvPr/>
        </p:nvSpPr>
        <p:spPr>
          <a:xfrm>
            <a:off x="5918725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68</a:t>
            </a:r>
          </a:p>
        </p:txBody>
      </p:sp>
      <p:sp>
        <p:nvSpPr>
          <p:cNvPr id="201" name="Shape 201"/>
          <p:cNvSpPr/>
          <p:nvPr/>
        </p:nvSpPr>
        <p:spPr>
          <a:xfrm>
            <a:off x="6786775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69</a:t>
            </a:r>
          </a:p>
        </p:txBody>
      </p:sp>
      <p:sp>
        <p:nvSpPr>
          <p:cNvPr id="202" name="Shape 202"/>
          <p:cNvSpPr/>
          <p:nvPr/>
        </p:nvSpPr>
        <p:spPr>
          <a:xfrm>
            <a:off x="7654825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360150"/>
            <a:ext cx="8229600" cy="447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400" b="1" dirty="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dirty="0" smtClean="0"/>
              <a:t>           </a:t>
            </a:r>
            <a:r>
              <a:rPr lang="sr-Cyrl-RS" b="1" dirty="0" smtClean="0"/>
              <a:t>БРОЈЕВИ  8. ДЕСЕТИЦЕ</a:t>
            </a:r>
            <a:endParaRPr b="1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sr" dirty="0"/>
              <a:t>                     </a:t>
            </a:r>
          </a:p>
        </p:txBody>
      </p:sp>
      <p:sp>
        <p:nvSpPr>
          <p:cNvPr id="208" name="Shape 208"/>
          <p:cNvSpPr/>
          <p:nvPr/>
        </p:nvSpPr>
        <p:spPr>
          <a:xfrm>
            <a:off x="846700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72</a:t>
            </a:r>
          </a:p>
        </p:txBody>
      </p:sp>
      <p:sp>
        <p:nvSpPr>
          <p:cNvPr id="209" name="Shape 209"/>
          <p:cNvSpPr/>
          <p:nvPr/>
        </p:nvSpPr>
        <p:spPr>
          <a:xfrm>
            <a:off x="82150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71</a:t>
            </a:r>
          </a:p>
        </p:txBody>
      </p:sp>
      <p:sp>
        <p:nvSpPr>
          <p:cNvPr id="210" name="Shape 210"/>
          <p:cNvSpPr/>
          <p:nvPr/>
        </p:nvSpPr>
        <p:spPr>
          <a:xfrm>
            <a:off x="1698225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73</a:t>
            </a:r>
          </a:p>
        </p:txBody>
      </p:sp>
      <p:sp>
        <p:nvSpPr>
          <p:cNvPr id="211" name="Shape 211"/>
          <p:cNvSpPr/>
          <p:nvPr/>
        </p:nvSpPr>
        <p:spPr>
          <a:xfrm>
            <a:off x="2549737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74</a:t>
            </a:r>
          </a:p>
        </p:txBody>
      </p:sp>
      <p:sp>
        <p:nvSpPr>
          <p:cNvPr id="212" name="Shape 212"/>
          <p:cNvSpPr/>
          <p:nvPr/>
        </p:nvSpPr>
        <p:spPr>
          <a:xfrm>
            <a:off x="3401237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75</a:t>
            </a:r>
          </a:p>
        </p:txBody>
      </p:sp>
      <p:sp>
        <p:nvSpPr>
          <p:cNvPr id="213" name="Shape 213"/>
          <p:cNvSpPr/>
          <p:nvPr/>
        </p:nvSpPr>
        <p:spPr>
          <a:xfrm>
            <a:off x="4251437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76</a:t>
            </a:r>
          </a:p>
        </p:txBody>
      </p:sp>
      <p:sp>
        <p:nvSpPr>
          <p:cNvPr id="214" name="Shape 214"/>
          <p:cNvSpPr/>
          <p:nvPr/>
        </p:nvSpPr>
        <p:spPr>
          <a:xfrm>
            <a:off x="5104250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77</a:t>
            </a:r>
          </a:p>
        </p:txBody>
      </p:sp>
      <p:sp>
        <p:nvSpPr>
          <p:cNvPr id="215" name="Shape 215"/>
          <p:cNvSpPr/>
          <p:nvPr/>
        </p:nvSpPr>
        <p:spPr>
          <a:xfrm>
            <a:off x="5954450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78</a:t>
            </a:r>
          </a:p>
        </p:txBody>
      </p:sp>
      <p:sp>
        <p:nvSpPr>
          <p:cNvPr id="216" name="Shape 216"/>
          <p:cNvSpPr/>
          <p:nvPr/>
        </p:nvSpPr>
        <p:spPr>
          <a:xfrm>
            <a:off x="6804650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79</a:t>
            </a:r>
          </a:p>
        </p:txBody>
      </p:sp>
      <p:sp>
        <p:nvSpPr>
          <p:cNvPr id="217" name="Shape 217"/>
          <p:cNvSpPr/>
          <p:nvPr/>
        </p:nvSpPr>
        <p:spPr>
          <a:xfrm>
            <a:off x="7654850" y="16361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7200" y="371400"/>
            <a:ext cx="8229600" cy="445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400" b="1" dirty="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b="1" dirty="0" smtClean="0"/>
              <a:t>         БРОЈЕВИ  9. ДЕСЕТИЦЕ</a:t>
            </a:r>
            <a:endParaRPr b="1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sr" dirty="0"/>
              <a:t>                         </a:t>
            </a:r>
          </a:p>
        </p:txBody>
      </p:sp>
      <p:sp>
        <p:nvSpPr>
          <p:cNvPr id="223" name="Shape 223"/>
          <p:cNvSpPr/>
          <p:nvPr/>
        </p:nvSpPr>
        <p:spPr>
          <a:xfrm>
            <a:off x="8215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81</a:t>
            </a:r>
          </a:p>
        </p:txBody>
      </p:sp>
      <p:sp>
        <p:nvSpPr>
          <p:cNvPr id="224" name="Shape 224"/>
          <p:cNvSpPr/>
          <p:nvPr/>
        </p:nvSpPr>
        <p:spPr>
          <a:xfrm>
            <a:off x="922512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82</a:t>
            </a:r>
          </a:p>
        </p:txBody>
      </p:sp>
      <p:sp>
        <p:nvSpPr>
          <p:cNvPr id="225" name="Shape 225"/>
          <p:cNvSpPr/>
          <p:nvPr/>
        </p:nvSpPr>
        <p:spPr>
          <a:xfrm>
            <a:off x="1762862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83</a:t>
            </a:r>
          </a:p>
        </p:txBody>
      </p:sp>
      <p:sp>
        <p:nvSpPr>
          <p:cNvPr id="226" name="Shape 226"/>
          <p:cNvSpPr/>
          <p:nvPr/>
        </p:nvSpPr>
        <p:spPr>
          <a:xfrm>
            <a:off x="260460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84</a:t>
            </a:r>
          </a:p>
        </p:txBody>
      </p:sp>
      <p:sp>
        <p:nvSpPr>
          <p:cNvPr id="227" name="Shape 227"/>
          <p:cNvSpPr/>
          <p:nvPr/>
        </p:nvSpPr>
        <p:spPr>
          <a:xfrm>
            <a:off x="3443575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85</a:t>
            </a:r>
          </a:p>
        </p:txBody>
      </p:sp>
      <p:sp>
        <p:nvSpPr>
          <p:cNvPr id="228" name="Shape 228"/>
          <p:cNvSpPr/>
          <p:nvPr/>
        </p:nvSpPr>
        <p:spPr>
          <a:xfrm>
            <a:off x="4288075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86</a:t>
            </a:r>
          </a:p>
        </p:txBody>
      </p:sp>
      <p:sp>
        <p:nvSpPr>
          <p:cNvPr id="229" name="Shape 229"/>
          <p:cNvSpPr/>
          <p:nvPr/>
        </p:nvSpPr>
        <p:spPr>
          <a:xfrm>
            <a:off x="512705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87</a:t>
            </a:r>
          </a:p>
        </p:txBody>
      </p:sp>
      <p:sp>
        <p:nvSpPr>
          <p:cNvPr id="230" name="Shape 230"/>
          <p:cNvSpPr/>
          <p:nvPr/>
        </p:nvSpPr>
        <p:spPr>
          <a:xfrm>
            <a:off x="5966025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88</a:t>
            </a:r>
          </a:p>
        </p:txBody>
      </p:sp>
      <p:sp>
        <p:nvSpPr>
          <p:cNvPr id="231" name="Shape 231"/>
          <p:cNvSpPr/>
          <p:nvPr/>
        </p:nvSpPr>
        <p:spPr>
          <a:xfrm>
            <a:off x="680500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89</a:t>
            </a:r>
          </a:p>
        </p:txBody>
      </p:sp>
      <p:sp>
        <p:nvSpPr>
          <p:cNvPr id="232" name="Shape 232"/>
          <p:cNvSpPr/>
          <p:nvPr/>
        </p:nvSpPr>
        <p:spPr>
          <a:xfrm>
            <a:off x="7643975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382675"/>
            <a:ext cx="8229600" cy="444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sr-Cyrl-RS" b="1" dirty="0" smtClean="0"/>
              <a:t>             БРОЈЕВИ 10. ДЕСЕТИЦЕ</a:t>
            </a:r>
            <a:endParaRPr b="1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sr" dirty="0">
                <a:solidFill>
                  <a:schemeClr val="bg1"/>
                </a:solidFill>
              </a:rPr>
              <a:t>                </a:t>
            </a:r>
            <a:r>
              <a:rPr lang="sr" b="1" dirty="0" smtClean="0">
                <a:solidFill>
                  <a:schemeClr val="bg1"/>
                </a:solidFill>
              </a:rPr>
              <a:t>1</a:t>
            </a:r>
            <a:r>
              <a:rPr lang="sr-Cyrl-RS" b="1" dirty="0" smtClean="0">
                <a:solidFill>
                  <a:schemeClr val="bg1"/>
                </a:solidFill>
              </a:rPr>
              <a:t>0 десетица = 1 стотина</a:t>
            </a:r>
          </a:p>
          <a:p>
            <a:pPr>
              <a:spcBef>
                <a:spcPts val="0"/>
              </a:spcBef>
              <a:buNone/>
            </a:pPr>
            <a:r>
              <a:rPr lang="sr-Cyrl-RS" b="1" dirty="0">
                <a:solidFill>
                  <a:schemeClr val="bg1"/>
                </a:solidFill>
              </a:rPr>
              <a:t> </a:t>
            </a:r>
            <a:r>
              <a:rPr lang="sr-Cyrl-RS" b="1" dirty="0" smtClean="0">
                <a:solidFill>
                  <a:schemeClr val="bg1"/>
                </a:solidFill>
              </a:rPr>
              <a:t>                        1 </a:t>
            </a:r>
            <a:r>
              <a:rPr lang="sr-Cyrl-RS" b="1" dirty="0" smtClean="0">
                <a:solidFill>
                  <a:schemeClr val="bg1"/>
                </a:solidFill>
              </a:rPr>
              <a:t>с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sr-Cyrl-RS" b="1" dirty="0" smtClean="0">
                <a:solidFill>
                  <a:schemeClr val="bg1"/>
                </a:solidFill>
              </a:rPr>
              <a:t>=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sr-Cyrl-RS" b="1" dirty="0" smtClean="0">
                <a:solidFill>
                  <a:schemeClr val="bg1"/>
                </a:solidFill>
              </a:rPr>
              <a:t>10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sr-Cyrl-RS" b="1" dirty="0" smtClean="0">
                <a:solidFill>
                  <a:schemeClr val="bg1"/>
                </a:solidFill>
              </a:rPr>
              <a:t>д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sr-Cyrl-RS" b="1" dirty="0" smtClean="0">
                <a:solidFill>
                  <a:schemeClr val="bg1"/>
                </a:solidFill>
              </a:rPr>
              <a:t>=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sr-Cyrl-RS" b="1" dirty="0" smtClean="0">
                <a:solidFill>
                  <a:schemeClr val="bg1"/>
                </a:solidFill>
              </a:rPr>
              <a:t>100ј</a:t>
            </a:r>
            <a:endParaRPr lang="sr" b="1" dirty="0">
              <a:solidFill>
                <a:schemeClr val="bg1"/>
              </a:solidFill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8215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91</a:t>
            </a:r>
          </a:p>
        </p:txBody>
      </p:sp>
      <p:sp>
        <p:nvSpPr>
          <p:cNvPr id="239" name="Shape 239"/>
          <p:cNvSpPr/>
          <p:nvPr/>
        </p:nvSpPr>
        <p:spPr>
          <a:xfrm>
            <a:off x="94080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92</a:t>
            </a:r>
          </a:p>
        </p:txBody>
      </p:sp>
      <p:sp>
        <p:nvSpPr>
          <p:cNvPr id="240" name="Shape 240"/>
          <p:cNvSpPr/>
          <p:nvPr/>
        </p:nvSpPr>
        <p:spPr>
          <a:xfrm>
            <a:off x="1799437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93</a:t>
            </a:r>
          </a:p>
        </p:txBody>
      </p:sp>
      <p:sp>
        <p:nvSpPr>
          <p:cNvPr id="241" name="Shape 241"/>
          <p:cNvSpPr/>
          <p:nvPr/>
        </p:nvSpPr>
        <p:spPr>
          <a:xfrm>
            <a:off x="265525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94</a:t>
            </a:r>
          </a:p>
        </p:txBody>
      </p:sp>
      <p:sp>
        <p:nvSpPr>
          <p:cNvPr id="242" name="Shape 242"/>
          <p:cNvSpPr/>
          <p:nvPr/>
        </p:nvSpPr>
        <p:spPr>
          <a:xfrm>
            <a:off x="3516725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95</a:t>
            </a:r>
          </a:p>
        </p:txBody>
      </p:sp>
      <p:sp>
        <p:nvSpPr>
          <p:cNvPr id="243" name="Shape 243"/>
          <p:cNvSpPr/>
          <p:nvPr/>
        </p:nvSpPr>
        <p:spPr>
          <a:xfrm>
            <a:off x="4366875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96</a:t>
            </a:r>
          </a:p>
        </p:txBody>
      </p:sp>
      <p:sp>
        <p:nvSpPr>
          <p:cNvPr id="244" name="Shape 244"/>
          <p:cNvSpPr/>
          <p:nvPr/>
        </p:nvSpPr>
        <p:spPr>
          <a:xfrm>
            <a:off x="522835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97</a:t>
            </a:r>
          </a:p>
        </p:txBody>
      </p:sp>
      <p:sp>
        <p:nvSpPr>
          <p:cNvPr id="245" name="Shape 245"/>
          <p:cNvSpPr/>
          <p:nvPr/>
        </p:nvSpPr>
        <p:spPr>
          <a:xfrm>
            <a:off x="6089825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98</a:t>
            </a:r>
          </a:p>
        </p:txBody>
      </p:sp>
      <p:sp>
        <p:nvSpPr>
          <p:cNvPr id="246" name="Shape 246"/>
          <p:cNvSpPr/>
          <p:nvPr/>
        </p:nvSpPr>
        <p:spPr>
          <a:xfrm>
            <a:off x="6951300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99</a:t>
            </a:r>
          </a:p>
        </p:txBody>
      </p:sp>
      <p:sp>
        <p:nvSpPr>
          <p:cNvPr id="247" name="Shape 247"/>
          <p:cNvSpPr/>
          <p:nvPr/>
        </p:nvSpPr>
        <p:spPr>
          <a:xfrm>
            <a:off x="7812775" y="15692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100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416425"/>
            <a:ext cx="8229600" cy="441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sr" sz="4400" b="1" dirty="0">
                <a:solidFill>
                  <a:srgbClr val="FF0000"/>
                </a:solidFill>
              </a:rPr>
              <a:t>Цифре</a:t>
            </a:r>
          </a:p>
          <a:p>
            <a:pPr lvl="0" rtl="0">
              <a:spcBef>
                <a:spcPts val="0"/>
              </a:spcBef>
              <a:buNone/>
            </a:pPr>
            <a:r>
              <a:rPr lang="sr" b="1" dirty="0">
                <a:solidFill>
                  <a:schemeClr val="bg1"/>
                </a:solidFill>
              </a:rPr>
              <a:t>су знакови за писање бројева.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sr" sz="4800" b="1" dirty="0">
                <a:solidFill>
                  <a:srgbClr val="FF0000"/>
                </a:solidFill>
              </a:rPr>
              <a:t>1, 2, 3, 4, 5, 6, 7, 8, 9 и 0.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sr" sz="2600" b="1" dirty="0">
                <a:solidFill>
                  <a:schemeClr val="dk1"/>
                </a:solidFill>
              </a:rPr>
              <a:t>  </a:t>
            </a:r>
            <a:r>
              <a:rPr lang="sr" sz="2800" b="1" dirty="0" smtClean="0">
                <a:solidFill>
                  <a:schemeClr val="dk1"/>
                </a:solidFill>
              </a:rPr>
              <a:t>Има </a:t>
            </a:r>
            <a:r>
              <a:rPr lang="sr" sz="2800" b="1" dirty="0">
                <a:solidFill>
                  <a:schemeClr val="dk1"/>
                </a:solidFill>
              </a:rPr>
              <a:t>их 10.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sr" sz="3600" b="1" dirty="0">
                <a:solidFill>
                  <a:srgbClr val="696464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367300"/>
            <a:ext cx="8229600" cy="429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29729"/>
              <a:buFont typeface="Arial"/>
              <a:buNone/>
            </a:pPr>
            <a:r>
              <a:rPr lang="sr-Cyrl-RS" sz="2000" b="1" dirty="0" smtClean="0">
                <a:solidFill>
                  <a:schemeClr val="bg1"/>
                </a:solidFill>
              </a:rPr>
              <a:t>ЈЕДНОЦИФРЕНИ БРОЈЕВИ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29729"/>
              <a:buFont typeface="Arial"/>
              <a:buNone/>
            </a:pPr>
            <a:r>
              <a:rPr lang="sr" sz="3700" b="1" dirty="0" smtClean="0">
                <a:solidFill>
                  <a:srgbClr val="FF0000"/>
                </a:solidFill>
              </a:rPr>
              <a:t>1</a:t>
            </a:r>
            <a:r>
              <a:rPr lang="sr" sz="3700" b="1" dirty="0">
                <a:solidFill>
                  <a:srgbClr val="FF0000"/>
                </a:solidFill>
              </a:rPr>
              <a:t>, 2, 3, 4, 5, 6, 7, 8 и 9.  </a:t>
            </a:r>
            <a:r>
              <a:rPr lang="sr-Cyrl-RS" sz="3700" b="1" dirty="0" smtClean="0">
                <a:solidFill>
                  <a:srgbClr val="FF0000"/>
                </a:solidFill>
              </a:rPr>
              <a:t> </a:t>
            </a:r>
            <a:r>
              <a:rPr lang="sr" sz="3700" b="1" dirty="0" smtClean="0">
                <a:solidFill>
                  <a:srgbClr val="FF0000"/>
                </a:solidFill>
              </a:rPr>
              <a:t> </a:t>
            </a:r>
            <a:r>
              <a:rPr lang="sr" sz="2200" b="1" dirty="0" smtClean="0">
                <a:solidFill>
                  <a:srgbClr val="FFC000"/>
                </a:solidFill>
              </a:rPr>
              <a:t>Има </a:t>
            </a:r>
            <a:r>
              <a:rPr lang="sr" sz="2200" b="1" dirty="0">
                <a:solidFill>
                  <a:srgbClr val="FFC000"/>
                </a:solidFill>
              </a:rPr>
              <a:t>их 9.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sr" sz="1900" dirty="0">
                <a:solidFill>
                  <a:schemeClr val="bg1"/>
                </a:solidFill>
              </a:rPr>
              <a:t></a:t>
            </a:r>
            <a:r>
              <a:rPr lang="sr" sz="2200" b="1" dirty="0">
                <a:solidFill>
                  <a:schemeClr val="bg1"/>
                </a:solidFill>
              </a:rPr>
              <a:t>ДВОЦИФРЕНИ  БРОЈЕВИ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sr" sz="2200" dirty="0">
                <a:solidFill>
                  <a:schemeClr val="dk1"/>
                </a:solidFill>
              </a:rPr>
              <a:t>   </a:t>
            </a:r>
            <a:r>
              <a:rPr lang="sr" sz="3400" b="1" dirty="0">
                <a:solidFill>
                  <a:srgbClr val="FF0000"/>
                </a:solidFill>
              </a:rPr>
              <a:t>10, 11, 12, 13, 14, 15,16, 17, 18, 19, 20, 21, 22...58, 58, 60, ... 98 и 99.   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sr" sz="2400" b="1" dirty="0">
                <a:solidFill>
                  <a:srgbClr val="FFC000"/>
                </a:solidFill>
              </a:rPr>
              <a:t>Има их 90.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sr" sz="2200" b="1" dirty="0">
                <a:solidFill>
                  <a:schemeClr val="bg1"/>
                </a:solidFill>
              </a:rPr>
              <a:t>ТРОЦИФРЕНИ  БРОЈЕВИ: </a:t>
            </a:r>
            <a:r>
              <a:rPr lang="sr" sz="3400" b="1" dirty="0">
                <a:solidFill>
                  <a:srgbClr val="FF0000"/>
                </a:solidFill>
              </a:rPr>
              <a:t>100, 101, 102,...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sr" sz="1900" dirty="0">
                <a:solidFill>
                  <a:srgbClr val="D34817"/>
                </a:solidFill>
              </a:rPr>
              <a:t></a:t>
            </a:r>
          </a:p>
          <a:p>
            <a:pPr>
              <a:spcBef>
                <a:spcPts val="0"/>
              </a:spcBef>
              <a:buNone/>
            </a:pPr>
            <a:endParaRPr sz="4000" dirty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590550"/>
            <a:ext cx="8229600" cy="423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dirty="0"/>
              <a:t>      </a:t>
            </a:r>
            <a:r>
              <a:rPr lang="sr-Cyrl-RS" b="1" dirty="0" smtClean="0"/>
              <a:t>БРОЈЕВИ 1. ДЕСЕТИЦЕ</a:t>
            </a:r>
          </a:p>
          <a:p>
            <a:pPr rtl="0">
              <a:spcBef>
                <a:spcPts val="0"/>
              </a:spcBef>
              <a:buNone/>
            </a:pPr>
            <a:r>
              <a:rPr lang="sr" dirty="0" smtClean="0"/>
              <a:t>                                 </a:t>
            </a:r>
            <a:endParaRPr lang="sr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sr" dirty="0"/>
              <a:t>                          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sr" dirty="0"/>
              <a:t>                          </a:t>
            </a:r>
          </a:p>
        </p:txBody>
      </p:sp>
      <p:sp>
        <p:nvSpPr>
          <p:cNvPr id="103" name="Shape 103"/>
          <p:cNvSpPr/>
          <p:nvPr/>
        </p:nvSpPr>
        <p:spPr>
          <a:xfrm>
            <a:off x="4449350" y="1572928"/>
            <a:ext cx="619200" cy="5990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 b="1"/>
              <a:t>6</a:t>
            </a:r>
          </a:p>
        </p:txBody>
      </p:sp>
      <p:sp>
        <p:nvSpPr>
          <p:cNvPr id="104" name="Shape 104"/>
          <p:cNvSpPr/>
          <p:nvPr/>
        </p:nvSpPr>
        <p:spPr>
          <a:xfrm>
            <a:off x="1127175" y="1572929"/>
            <a:ext cx="623700" cy="621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</a:t>
            </a:r>
          </a:p>
        </p:txBody>
      </p:sp>
      <p:sp>
        <p:nvSpPr>
          <p:cNvPr id="105" name="Shape 105"/>
          <p:cNvSpPr/>
          <p:nvPr/>
        </p:nvSpPr>
        <p:spPr>
          <a:xfrm>
            <a:off x="1813075" y="1572968"/>
            <a:ext cx="619200" cy="621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</a:t>
            </a:r>
          </a:p>
        </p:txBody>
      </p:sp>
      <p:sp>
        <p:nvSpPr>
          <p:cNvPr id="106" name="Shape 106"/>
          <p:cNvSpPr/>
          <p:nvPr/>
        </p:nvSpPr>
        <p:spPr>
          <a:xfrm>
            <a:off x="2512400" y="1572981"/>
            <a:ext cx="564899" cy="621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</a:t>
            </a:r>
          </a:p>
        </p:txBody>
      </p:sp>
      <p:sp>
        <p:nvSpPr>
          <p:cNvPr id="107" name="Shape 107"/>
          <p:cNvSpPr/>
          <p:nvPr/>
        </p:nvSpPr>
        <p:spPr>
          <a:xfrm>
            <a:off x="3146100" y="1569141"/>
            <a:ext cx="623700" cy="6140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</a:t>
            </a:r>
          </a:p>
        </p:txBody>
      </p:sp>
      <p:sp>
        <p:nvSpPr>
          <p:cNvPr id="108" name="Shape 108"/>
          <p:cNvSpPr/>
          <p:nvPr/>
        </p:nvSpPr>
        <p:spPr>
          <a:xfrm>
            <a:off x="3838625" y="1572928"/>
            <a:ext cx="569100" cy="6065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</a:t>
            </a:r>
          </a:p>
        </p:txBody>
      </p:sp>
      <p:sp>
        <p:nvSpPr>
          <p:cNvPr id="109" name="Shape 109"/>
          <p:cNvSpPr/>
          <p:nvPr/>
        </p:nvSpPr>
        <p:spPr>
          <a:xfrm>
            <a:off x="5121300" y="1588291"/>
            <a:ext cx="564899" cy="5916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7</a:t>
            </a:r>
          </a:p>
        </p:txBody>
      </p:sp>
      <p:sp>
        <p:nvSpPr>
          <p:cNvPr id="110" name="Shape 110"/>
          <p:cNvSpPr/>
          <p:nvPr/>
        </p:nvSpPr>
        <p:spPr>
          <a:xfrm>
            <a:off x="5738750" y="1609837"/>
            <a:ext cx="560700" cy="5489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8</a:t>
            </a:r>
          </a:p>
        </p:txBody>
      </p:sp>
      <p:sp>
        <p:nvSpPr>
          <p:cNvPr id="111" name="Shape 111"/>
          <p:cNvSpPr/>
          <p:nvPr/>
        </p:nvSpPr>
        <p:spPr>
          <a:xfrm>
            <a:off x="6410275" y="1606337"/>
            <a:ext cx="619200" cy="5558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9</a:t>
            </a:r>
          </a:p>
        </p:txBody>
      </p:sp>
      <p:sp>
        <p:nvSpPr>
          <p:cNvPr id="112" name="Shape 112"/>
          <p:cNvSpPr/>
          <p:nvPr/>
        </p:nvSpPr>
        <p:spPr>
          <a:xfrm>
            <a:off x="7138050" y="1602837"/>
            <a:ext cx="614699" cy="5628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4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4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6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6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4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08275" y="146275"/>
            <a:ext cx="8726700" cy="440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sr-Cyrl-RS" dirty="0" smtClean="0"/>
              <a:t>       </a:t>
            </a:r>
            <a:r>
              <a:rPr lang="sr-Cyrl-RS" b="1" dirty="0" smtClean="0"/>
              <a:t>БРОЈЕВИ  2. ДЕСЕТИЦЕ</a:t>
            </a:r>
            <a:endParaRPr b="1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sr" dirty="0"/>
              <a:t>                         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8" name="Shape 118"/>
          <p:cNvSpPr/>
          <p:nvPr/>
        </p:nvSpPr>
        <p:spPr>
          <a:xfrm>
            <a:off x="8019350" y="1440850"/>
            <a:ext cx="762299" cy="7980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20</a:t>
            </a:r>
          </a:p>
        </p:txBody>
      </p:sp>
      <p:sp>
        <p:nvSpPr>
          <p:cNvPr id="119" name="Shape 119"/>
          <p:cNvSpPr/>
          <p:nvPr/>
        </p:nvSpPr>
        <p:spPr>
          <a:xfrm>
            <a:off x="7050250" y="1445850"/>
            <a:ext cx="867600" cy="7880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19</a:t>
            </a:r>
          </a:p>
        </p:txBody>
      </p:sp>
      <p:sp>
        <p:nvSpPr>
          <p:cNvPr id="120" name="Shape 120"/>
          <p:cNvSpPr/>
          <p:nvPr/>
        </p:nvSpPr>
        <p:spPr>
          <a:xfrm>
            <a:off x="6081650" y="1437312"/>
            <a:ext cx="867600" cy="7880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18</a:t>
            </a:r>
          </a:p>
        </p:txBody>
      </p:sp>
      <p:sp>
        <p:nvSpPr>
          <p:cNvPr id="121" name="Shape 121"/>
          <p:cNvSpPr/>
          <p:nvPr/>
        </p:nvSpPr>
        <p:spPr>
          <a:xfrm>
            <a:off x="5119575" y="1456587"/>
            <a:ext cx="861299" cy="7500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17</a:t>
            </a:r>
          </a:p>
        </p:txBody>
      </p:sp>
      <p:sp>
        <p:nvSpPr>
          <p:cNvPr id="122" name="Shape 122"/>
          <p:cNvSpPr/>
          <p:nvPr/>
        </p:nvSpPr>
        <p:spPr>
          <a:xfrm>
            <a:off x="4341212" y="1442175"/>
            <a:ext cx="678299" cy="7784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16</a:t>
            </a:r>
          </a:p>
        </p:txBody>
      </p:sp>
      <p:sp>
        <p:nvSpPr>
          <p:cNvPr id="123" name="Shape 123"/>
          <p:cNvSpPr/>
          <p:nvPr/>
        </p:nvSpPr>
        <p:spPr>
          <a:xfrm>
            <a:off x="3484650" y="1451887"/>
            <a:ext cx="756899" cy="7593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15</a:t>
            </a:r>
          </a:p>
        </p:txBody>
      </p:sp>
      <p:sp>
        <p:nvSpPr>
          <p:cNvPr id="124" name="Shape 124"/>
          <p:cNvSpPr/>
          <p:nvPr/>
        </p:nvSpPr>
        <p:spPr>
          <a:xfrm>
            <a:off x="2652475" y="1447000"/>
            <a:ext cx="746099" cy="768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14</a:t>
            </a:r>
          </a:p>
        </p:txBody>
      </p:sp>
      <p:sp>
        <p:nvSpPr>
          <p:cNvPr id="125" name="Shape 125"/>
          <p:cNvSpPr/>
          <p:nvPr/>
        </p:nvSpPr>
        <p:spPr>
          <a:xfrm>
            <a:off x="1814900" y="1442162"/>
            <a:ext cx="751499" cy="7784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13</a:t>
            </a:r>
          </a:p>
        </p:txBody>
      </p:sp>
      <p:sp>
        <p:nvSpPr>
          <p:cNvPr id="126" name="Shape 126"/>
          <p:cNvSpPr/>
          <p:nvPr/>
        </p:nvSpPr>
        <p:spPr>
          <a:xfrm>
            <a:off x="982725" y="1437300"/>
            <a:ext cx="746099" cy="7880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12</a:t>
            </a:r>
          </a:p>
        </p:txBody>
      </p:sp>
      <p:sp>
        <p:nvSpPr>
          <p:cNvPr id="127" name="Shape 127"/>
          <p:cNvSpPr/>
          <p:nvPr/>
        </p:nvSpPr>
        <p:spPr>
          <a:xfrm>
            <a:off x="156000" y="1432300"/>
            <a:ext cx="740700" cy="7980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11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6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6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4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6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6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4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4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4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389775"/>
            <a:ext cx="8229600" cy="431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-Cyrl-RS" dirty="0" smtClean="0"/>
              <a:t>          </a:t>
            </a:r>
            <a:r>
              <a:rPr lang="sr-Cyrl-RS" b="1" dirty="0" smtClean="0"/>
              <a:t>БРОЈЕВИ  3. ДЕСЕТИЦЕ</a:t>
            </a:r>
            <a:endParaRPr b="1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sr" dirty="0"/>
              <a:t>                        </a:t>
            </a:r>
          </a:p>
        </p:txBody>
      </p:sp>
      <p:sp>
        <p:nvSpPr>
          <p:cNvPr id="133" name="Shape 133"/>
          <p:cNvSpPr/>
          <p:nvPr/>
        </p:nvSpPr>
        <p:spPr>
          <a:xfrm>
            <a:off x="7487200" y="1187164"/>
            <a:ext cx="700800" cy="5556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30</a:t>
            </a:r>
          </a:p>
        </p:txBody>
      </p:sp>
      <p:sp>
        <p:nvSpPr>
          <p:cNvPr id="134" name="Shape 134"/>
          <p:cNvSpPr/>
          <p:nvPr/>
        </p:nvSpPr>
        <p:spPr>
          <a:xfrm>
            <a:off x="6722025" y="1155266"/>
            <a:ext cx="700800" cy="6186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29</a:t>
            </a:r>
          </a:p>
        </p:txBody>
      </p:sp>
      <p:sp>
        <p:nvSpPr>
          <p:cNvPr id="135" name="Shape 135"/>
          <p:cNvSpPr/>
          <p:nvPr/>
        </p:nvSpPr>
        <p:spPr>
          <a:xfrm>
            <a:off x="5956850" y="1183665"/>
            <a:ext cx="700800" cy="5625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28</a:t>
            </a:r>
          </a:p>
        </p:txBody>
      </p:sp>
      <p:sp>
        <p:nvSpPr>
          <p:cNvPr id="136" name="Shape 136"/>
          <p:cNvSpPr/>
          <p:nvPr/>
        </p:nvSpPr>
        <p:spPr>
          <a:xfrm>
            <a:off x="5181437" y="1183665"/>
            <a:ext cx="711000" cy="5625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27</a:t>
            </a:r>
          </a:p>
        </p:txBody>
      </p:sp>
      <p:sp>
        <p:nvSpPr>
          <p:cNvPr id="137" name="Shape 137"/>
          <p:cNvSpPr/>
          <p:nvPr/>
        </p:nvSpPr>
        <p:spPr>
          <a:xfrm>
            <a:off x="4416225" y="1180028"/>
            <a:ext cx="700800" cy="5696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26</a:t>
            </a:r>
          </a:p>
        </p:txBody>
      </p:sp>
      <p:sp>
        <p:nvSpPr>
          <p:cNvPr id="138" name="Shape 138"/>
          <p:cNvSpPr/>
          <p:nvPr/>
        </p:nvSpPr>
        <p:spPr>
          <a:xfrm>
            <a:off x="3607250" y="1151316"/>
            <a:ext cx="700800" cy="6264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25</a:t>
            </a:r>
          </a:p>
        </p:txBody>
      </p:sp>
      <p:sp>
        <p:nvSpPr>
          <p:cNvPr id="139" name="Shape 139"/>
          <p:cNvSpPr/>
          <p:nvPr/>
        </p:nvSpPr>
        <p:spPr>
          <a:xfrm>
            <a:off x="2839325" y="1143274"/>
            <a:ext cx="705900" cy="6423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24</a:t>
            </a:r>
          </a:p>
        </p:txBody>
      </p:sp>
      <p:sp>
        <p:nvSpPr>
          <p:cNvPr id="140" name="Shape 140"/>
          <p:cNvSpPr/>
          <p:nvPr/>
        </p:nvSpPr>
        <p:spPr>
          <a:xfrm>
            <a:off x="2076500" y="1147403"/>
            <a:ext cx="700800" cy="6342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23</a:t>
            </a:r>
          </a:p>
        </p:txBody>
      </p:sp>
      <p:sp>
        <p:nvSpPr>
          <p:cNvPr id="141" name="Shape 141"/>
          <p:cNvSpPr/>
          <p:nvPr/>
        </p:nvSpPr>
        <p:spPr>
          <a:xfrm>
            <a:off x="1318825" y="1143274"/>
            <a:ext cx="695700" cy="6423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22</a:t>
            </a:r>
          </a:p>
        </p:txBody>
      </p:sp>
      <p:sp>
        <p:nvSpPr>
          <p:cNvPr id="142" name="Shape 142"/>
          <p:cNvSpPr/>
          <p:nvPr/>
        </p:nvSpPr>
        <p:spPr>
          <a:xfrm>
            <a:off x="491525" y="1139187"/>
            <a:ext cx="769799" cy="6504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21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6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4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4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3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4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3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1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1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0875" y="378550"/>
            <a:ext cx="8229600" cy="430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sr-Cyrl-RS" dirty="0" smtClean="0"/>
              <a:t>            </a:t>
            </a:r>
            <a:r>
              <a:rPr lang="sr-Cyrl-RS" b="1" dirty="0" smtClean="0"/>
              <a:t>БРОЈЕВИ  4. ДЕСЕТИЦЕ</a:t>
            </a:r>
            <a:endParaRPr b="1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sr" dirty="0"/>
              <a:t>                        </a:t>
            </a:r>
          </a:p>
        </p:txBody>
      </p:sp>
      <p:sp>
        <p:nvSpPr>
          <p:cNvPr id="148" name="Shape 148"/>
          <p:cNvSpPr/>
          <p:nvPr/>
        </p:nvSpPr>
        <p:spPr>
          <a:xfrm>
            <a:off x="250650" y="15775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31</a:t>
            </a:r>
          </a:p>
        </p:txBody>
      </p:sp>
      <p:sp>
        <p:nvSpPr>
          <p:cNvPr id="149" name="Shape 149"/>
          <p:cNvSpPr/>
          <p:nvPr/>
        </p:nvSpPr>
        <p:spPr>
          <a:xfrm>
            <a:off x="6676612" y="1668500"/>
            <a:ext cx="719100" cy="6765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39</a:t>
            </a:r>
          </a:p>
        </p:txBody>
      </p:sp>
      <p:sp>
        <p:nvSpPr>
          <p:cNvPr id="150" name="Shape 150"/>
          <p:cNvSpPr/>
          <p:nvPr/>
        </p:nvSpPr>
        <p:spPr>
          <a:xfrm>
            <a:off x="1075475" y="1581750"/>
            <a:ext cx="698699" cy="6765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32</a:t>
            </a:r>
          </a:p>
        </p:txBody>
      </p:sp>
      <p:sp>
        <p:nvSpPr>
          <p:cNvPr id="151" name="Shape 151"/>
          <p:cNvSpPr/>
          <p:nvPr/>
        </p:nvSpPr>
        <p:spPr>
          <a:xfrm>
            <a:off x="1840025" y="1615162"/>
            <a:ext cx="764700" cy="6765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33</a:t>
            </a:r>
          </a:p>
        </p:txBody>
      </p:sp>
      <p:sp>
        <p:nvSpPr>
          <p:cNvPr id="152" name="Shape 152"/>
          <p:cNvSpPr/>
          <p:nvPr/>
        </p:nvSpPr>
        <p:spPr>
          <a:xfrm>
            <a:off x="2670600" y="1619425"/>
            <a:ext cx="703799" cy="6680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34</a:t>
            </a:r>
          </a:p>
        </p:txBody>
      </p:sp>
      <p:sp>
        <p:nvSpPr>
          <p:cNvPr id="153" name="Shape 153"/>
          <p:cNvSpPr/>
          <p:nvPr/>
        </p:nvSpPr>
        <p:spPr>
          <a:xfrm>
            <a:off x="3445050" y="1615175"/>
            <a:ext cx="708900" cy="6765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35</a:t>
            </a:r>
          </a:p>
        </p:txBody>
      </p:sp>
      <p:sp>
        <p:nvSpPr>
          <p:cNvPr id="154" name="Shape 154"/>
          <p:cNvSpPr/>
          <p:nvPr/>
        </p:nvSpPr>
        <p:spPr>
          <a:xfrm>
            <a:off x="4240050" y="1651900"/>
            <a:ext cx="714000" cy="6765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36</a:t>
            </a:r>
          </a:p>
        </p:txBody>
      </p:sp>
      <p:sp>
        <p:nvSpPr>
          <p:cNvPr id="155" name="Shape 155"/>
          <p:cNvSpPr/>
          <p:nvPr/>
        </p:nvSpPr>
        <p:spPr>
          <a:xfrm>
            <a:off x="5019650" y="1651900"/>
            <a:ext cx="703799" cy="6765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37</a:t>
            </a:r>
          </a:p>
        </p:txBody>
      </p:sp>
      <p:sp>
        <p:nvSpPr>
          <p:cNvPr id="156" name="Shape 156"/>
          <p:cNvSpPr/>
          <p:nvPr/>
        </p:nvSpPr>
        <p:spPr>
          <a:xfrm>
            <a:off x="5789250" y="1668700"/>
            <a:ext cx="764700" cy="6596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38</a:t>
            </a:r>
          </a:p>
        </p:txBody>
      </p:sp>
      <p:sp>
        <p:nvSpPr>
          <p:cNvPr id="157" name="Shape 157"/>
          <p:cNvSpPr/>
          <p:nvPr/>
        </p:nvSpPr>
        <p:spPr>
          <a:xfrm>
            <a:off x="7518150" y="1677000"/>
            <a:ext cx="703799" cy="659699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6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4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6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142025" y="232250"/>
            <a:ext cx="8355299" cy="428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" sz="1100" dirty="0">
                <a:solidFill>
                  <a:schemeClr val="dk1"/>
                </a:solidFill>
              </a:rPr>
              <a:t>                                                                            </a:t>
            </a:r>
            <a:endParaRPr lang="sr" sz="3000" dirty="0">
              <a:solidFill>
                <a:srgbClr val="F3F3F3"/>
              </a:solidFill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194325" y="15775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41</a:t>
            </a:r>
          </a:p>
        </p:txBody>
      </p:sp>
      <p:sp>
        <p:nvSpPr>
          <p:cNvPr id="164" name="Shape 164"/>
          <p:cNvSpPr/>
          <p:nvPr/>
        </p:nvSpPr>
        <p:spPr>
          <a:xfrm>
            <a:off x="1022025" y="152822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42</a:t>
            </a:r>
          </a:p>
        </p:txBody>
      </p:sp>
      <p:sp>
        <p:nvSpPr>
          <p:cNvPr id="165" name="Shape 165"/>
          <p:cNvSpPr/>
          <p:nvPr/>
        </p:nvSpPr>
        <p:spPr>
          <a:xfrm>
            <a:off x="1849725" y="152822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43</a:t>
            </a:r>
          </a:p>
        </p:txBody>
      </p:sp>
      <p:sp>
        <p:nvSpPr>
          <p:cNvPr id="166" name="Shape 166"/>
          <p:cNvSpPr/>
          <p:nvPr/>
        </p:nvSpPr>
        <p:spPr>
          <a:xfrm>
            <a:off x="2677425" y="152822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44</a:t>
            </a:r>
          </a:p>
        </p:txBody>
      </p:sp>
      <p:sp>
        <p:nvSpPr>
          <p:cNvPr id="167" name="Shape 167"/>
          <p:cNvSpPr/>
          <p:nvPr/>
        </p:nvSpPr>
        <p:spPr>
          <a:xfrm>
            <a:off x="3505125" y="15775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45</a:t>
            </a:r>
          </a:p>
        </p:txBody>
      </p:sp>
      <p:sp>
        <p:nvSpPr>
          <p:cNvPr id="168" name="Shape 168"/>
          <p:cNvSpPr/>
          <p:nvPr/>
        </p:nvSpPr>
        <p:spPr>
          <a:xfrm>
            <a:off x="4332825" y="15775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46</a:t>
            </a:r>
          </a:p>
        </p:txBody>
      </p:sp>
      <p:sp>
        <p:nvSpPr>
          <p:cNvPr id="169" name="Shape 169"/>
          <p:cNvSpPr/>
          <p:nvPr/>
        </p:nvSpPr>
        <p:spPr>
          <a:xfrm>
            <a:off x="5160525" y="15775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47</a:t>
            </a:r>
          </a:p>
        </p:txBody>
      </p:sp>
      <p:sp>
        <p:nvSpPr>
          <p:cNvPr id="170" name="Shape 170"/>
          <p:cNvSpPr/>
          <p:nvPr/>
        </p:nvSpPr>
        <p:spPr>
          <a:xfrm>
            <a:off x="5988225" y="15775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48</a:t>
            </a:r>
          </a:p>
        </p:txBody>
      </p:sp>
      <p:sp>
        <p:nvSpPr>
          <p:cNvPr id="171" name="Shape 171"/>
          <p:cNvSpPr/>
          <p:nvPr/>
        </p:nvSpPr>
        <p:spPr>
          <a:xfrm>
            <a:off x="6815925" y="15775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49</a:t>
            </a:r>
          </a:p>
        </p:txBody>
      </p:sp>
      <p:sp>
        <p:nvSpPr>
          <p:cNvPr id="172" name="Shape 172"/>
          <p:cNvSpPr/>
          <p:nvPr/>
        </p:nvSpPr>
        <p:spPr>
          <a:xfrm>
            <a:off x="7643625" y="1577500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50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6037" y="590550"/>
            <a:ext cx="51042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b="1" dirty="0">
                <a:solidFill>
                  <a:schemeClr val="bg1"/>
                </a:solidFill>
              </a:rPr>
              <a:t>БРОЈЕВИ  5. ДЕСЕТИЦЕ</a:t>
            </a:r>
            <a:endParaRPr lang="s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191550" y="483950"/>
            <a:ext cx="8495100" cy="43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400" b="1" dirty="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dirty="0" smtClean="0"/>
              <a:t>         </a:t>
            </a:r>
            <a:r>
              <a:rPr lang="sr-Cyrl-RS" b="1" dirty="0" smtClean="0"/>
              <a:t>БРОЈЕВИ  6. ДЕСЕТИЦЕ</a:t>
            </a:r>
            <a:endParaRPr b="1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sr" dirty="0"/>
              <a:t>                          </a:t>
            </a:r>
          </a:p>
        </p:txBody>
      </p:sp>
      <p:sp>
        <p:nvSpPr>
          <p:cNvPr id="178" name="Shape 178"/>
          <p:cNvSpPr/>
          <p:nvPr/>
        </p:nvSpPr>
        <p:spPr>
          <a:xfrm>
            <a:off x="1380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51</a:t>
            </a:r>
          </a:p>
        </p:txBody>
      </p:sp>
      <p:sp>
        <p:nvSpPr>
          <p:cNvPr id="179" name="Shape 179"/>
          <p:cNvSpPr/>
          <p:nvPr/>
        </p:nvSpPr>
        <p:spPr>
          <a:xfrm>
            <a:off x="965750" y="14597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52</a:t>
            </a:r>
          </a:p>
        </p:txBody>
      </p:sp>
      <p:sp>
        <p:nvSpPr>
          <p:cNvPr id="180" name="Shape 180"/>
          <p:cNvSpPr/>
          <p:nvPr/>
        </p:nvSpPr>
        <p:spPr>
          <a:xfrm>
            <a:off x="17934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53</a:t>
            </a:r>
          </a:p>
        </p:txBody>
      </p:sp>
      <p:sp>
        <p:nvSpPr>
          <p:cNvPr id="181" name="Shape 181"/>
          <p:cNvSpPr/>
          <p:nvPr/>
        </p:nvSpPr>
        <p:spPr>
          <a:xfrm>
            <a:off x="26211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54</a:t>
            </a:r>
          </a:p>
        </p:txBody>
      </p:sp>
      <p:sp>
        <p:nvSpPr>
          <p:cNvPr id="182" name="Shape 182"/>
          <p:cNvSpPr/>
          <p:nvPr/>
        </p:nvSpPr>
        <p:spPr>
          <a:xfrm>
            <a:off x="34488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55</a:t>
            </a:r>
          </a:p>
        </p:txBody>
      </p:sp>
      <p:sp>
        <p:nvSpPr>
          <p:cNvPr id="183" name="Shape 183"/>
          <p:cNvSpPr/>
          <p:nvPr/>
        </p:nvSpPr>
        <p:spPr>
          <a:xfrm>
            <a:off x="42765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56</a:t>
            </a:r>
          </a:p>
        </p:txBody>
      </p:sp>
      <p:sp>
        <p:nvSpPr>
          <p:cNvPr id="184" name="Shape 184"/>
          <p:cNvSpPr/>
          <p:nvPr/>
        </p:nvSpPr>
        <p:spPr>
          <a:xfrm>
            <a:off x="516050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57</a:t>
            </a:r>
          </a:p>
        </p:txBody>
      </p:sp>
      <p:sp>
        <p:nvSpPr>
          <p:cNvPr id="185" name="Shape 185"/>
          <p:cNvSpPr/>
          <p:nvPr/>
        </p:nvSpPr>
        <p:spPr>
          <a:xfrm>
            <a:off x="60444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58</a:t>
            </a:r>
          </a:p>
        </p:txBody>
      </p:sp>
      <p:sp>
        <p:nvSpPr>
          <p:cNvPr id="186" name="Shape 186"/>
          <p:cNvSpPr/>
          <p:nvPr/>
        </p:nvSpPr>
        <p:spPr>
          <a:xfrm>
            <a:off x="68721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59</a:t>
            </a:r>
          </a:p>
        </p:txBody>
      </p:sp>
      <p:sp>
        <p:nvSpPr>
          <p:cNvPr id="187" name="Shape 187"/>
          <p:cNvSpPr/>
          <p:nvPr/>
        </p:nvSpPr>
        <p:spPr>
          <a:xfrm>
            <a:off x="7699850" y="1510675"/>
            <a:ext cx="758999" cy="684900"/>
          </a:xfrm>
          <a:prstGeom prst="heart">
            <a:avLst/>
          </a:prstGeom>
          <a:solidFill>
            <a:srgbClr val="FF00FF"/>
          </a:solidFill>
          <a:ln w="3810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b="1"/>
              <a:t>60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318</Words>
  <Application>Microsoft Office PowerPoint</Application>
  <PresentationFormat>On-screen Show (16:9)</PresentationFormat>
  <Paragraphs>189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steps</vt:lpstr>
      <vt:lpstr>Бројеви прве стотине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Бројеви прве стотине </dc:title>
  <cp:lastModifiedBy>Goga</cp:lastModifiedBy>
  <cp:revision>3</cp:revision>
  <dcterms:modified xsi:type="dcterms:W3CDTF">2015-03-22T16:10:29Z</dcterms:modified>
</cp:coreProperties>
</file>