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snapToGrid="0">
      <p:cViewPr varScale="1">
        <p:scale>
          <a:sx n="78" d="100"/>
          <a:sy n="78" d="100"/>
        </p:scale>
        <p:origin x="-102"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383821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261943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34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405209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408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65747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209965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103528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297169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4FC5C0-AF10-465A-B091-488D54E69BB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110091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4FC5C0-AF10-465A-B091-488D54E69BBB}"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254702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4FC5C0-AF10-465A-B091-488D54E69BBB}"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314212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4FC5C0-AF10-465A-B091-488D54E69BBB}"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238360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C5C0-AF10-465A-B091-488D54E69BBB}"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136092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4FC5C0-AF10-465A-B091-488D54E69BBB}"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A45E-E625-4118-BD24-CC84E5AE3050}" type="slidenum">
              <a:rPr lang="en-US" smtClean="0"/>
              <a:t>‹#›</a:t>
            </a:fld>
            <a:endParaRPr lang="en-US"/>
          </a:p>
        </p:txBody>
      </p:sp>
    </p:spTree>
    <p:extLst>
      <p:ext uri="{BB962C8B-B14F-4D97-AF65-F5344CB8AC3E}">
        <p14:creationId xmlns:p14="http://schemas.microsoft.com/office/powerpoint/2010/main" val="94382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A45E-E625-4118-BD24-CC84E5AE3050}" type="slidenum">
              <a:rPr lang="en-US" smtClean="0"/>
              <a:t>‹#›</a:t>
            </a:fld>
            <a:endParaRPr lang="en-US"/>
          </a:p>
        </p:txBody>
      </p:sp>
      <p:sp>
        <p:nvSpPr>
          <p:cNvPr id="5" name="Date Placeholder 4"/>
          <p:cNvSpPr>
            <a:spLocks noGrp="1"/>
          </p:cNvSpPr>
          <p:nvPr>
            <p:ph type="dt" sz="half" idx="10"/>
          </p:nvPr>
        </p:nvSpPr>
        <p:spPr/>
        <p:txBody>
          <a:bodyPr/>
          <a:lstStyle/>
          <a:p>
            <a:fld id="{004FC5C0-AF10-465A-B091-488D54E69BBB}" type="datetimeFigureOut">
              <a:rPr lang="en-US" smtClean="0"/>
              <a:t>4/5/2018</a:t>
            </a:fld>
            <a:endParaRPr lang="en-US"/>
          </a:p>
        </p:txBody>
      </p:sp>
    </p:spTree>
    <p:extLst>
      <p:ext uri="{BB962C8B-B14F-4D97-AF65-F5344CB8AC3E}">
        <p14:creationId xmlns:p14="http://schemas.microsoft.com/office/powerpoint/2010/main" val="5114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4FC5C0-AF10-465A-B091-488D54E69BBB}" type="datetimeFigureOut">
              <a:rPr lang="en-US" smtClean="0"/>
              <a:t>4/5/2018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0AA45E-E625-4118-BD24-CC84E5AE3050}" type="slidenum">
              <a:rPr lang="en-US" smtClean="0"/>
              <a:t>‹#›</a:t>
            </a:fld>
            <a:endParaRPr lang="en-US"/>
          </a:p>
        </p:txBody>
      </p:sp>
    </p:spTree>
    <p:extLst>
      <p:ext uri="{BB962C8B-B14F-4D97-AF65-F5344CB8AC3E}">
        <p14:creationId xmlns:p14="http://schemas.microsoft.com/office/powerpoint/2010/main" val="113885303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F68528-A4B8-4B9A-87EE-241EF48D5FD0}"/>
              </a:ext>
            </a:extLst>
          </p:cNvPr>
          <p:cNvSpPr>
            <a:spLocks noGrp="1"/>
          </p:cNvSpPr>
          <p:nvPr>
            <p:ph type="ctrTitle"/>
          </p:nvPr>
        </p:nvSpPr>
        <p:spPr>
          <a:xfrm>
            <a:off x="1507067" y="517236"/>
            <a:ext cx="7138169" cy="2289931"/>
          </a:xfrm>
        </p:spPr>
        <p:txBody>
          <a:bodyPr/>
          <a:lstStyle/>
          <a:p>
            <a:r>
              <a:rPr lang="sr-Cyrl-RS" dirty="0">
                <a:solidFill>
                  <a:schemeClr val="tx1"/>
                </a:solidFill>
              </a:rPr>
              <a:t>СТВАРАЊЕ СРПСКЕ ДРЖАВЕ</a:t>
            </a:r>
            <a:endParaRPr lang="en-US" dirty="0">
              <a:solidFill>
                <a:schemeClr val="tx1"/>
              </a:solidFill>
            </a:endParaRPr>
          </a:p>
        </p:txBody>
      </p:sp>
      <p:sp>
        <p:nvSpPr>
          <p:cNvPr id="3" name="Subtitle 2">
            <a:extLst>
              <a:ext uri="{FF2B5EF4-FFF2-40B4-BE49-F238E27FC236}">
                <a16:creationId xmlns="" xmlns:a16="http://schemas.microsoft.com/office/drawing/2014/main" id="{015BDC5B-7771-4B61-94BD-E874E5572B85}"/>
              </a:ext>
            </a:extLst>
          </p:cNvPr>
          <p:cNvSpPr>
            <a:spLocks noGrp="1"/>
          </p:cNvSpPr>
          <p:nvPr>
            <p:ph type="subTitle" idx="1"/>
          </p:nvPr>
        </p:nvSpPr>
        <p:spPr/>
        <p:txBody>
          <a:bodyPr>
            <a:normAutofit/>
          </a:bodyPr>
          <a:lstStyle/>
          <a:p>
            <a:r>
              <a:rPr lang="sr-Cyrl-RS" sz="6000" dirty="0">
                <a:solidFill>
                  <a:schemeClr val="tx1"/>
                </a:solidFill>
              </a:rPr>
              <a:t>НЕМАЊИЋИ</a:t>
            </a:r>
            <a:endParaRPr lang="en-US" sz="6000" dirty="0">
              <a:solidFill>
                <a:schemeClr val="tx1"/>
              </a:solidFill>
            </a:endParaRPr>
          </a:p>
        </p:txBody>
      </p:sp>
      <p:pic>
        <p:nvPicPr>
          <p:cNvPr id="6" name="Picture 5">
            <a:extLst>
              <a:ext uri="{FF2B5EF4-FFF2-40B4-BE49-F238E27FC236}">
                <a16:creationId xmlns="" xmlns:a16="http://schemas.microsoft.com/office/drawing/2014/main" id="{F961F1D1-F080-4215-BFFF-D2B503DD3E28}"/>
              </a:ext>
            </a:extLst>
          </p:cNvPr>
          <p:cNvPicPr>
            <a:picLocks noChangeAspect="1"/>
          </p:cNvPicPr>
          <p:nvPr/>
        </p:nvPicPr>
        <p:blipFill>
          <a:blip r:embed="rId2"/>
          <a:stretch>
            <a:fillRect/>
          </a:stretch>
        </p:blipFill>
        <p:spPr>
          <a:xfrm>
            <a:off x="649816" y="2526778"/>
            <a:ext cx="3017019" cy="3989170"/>
          </a:xfrm>
          <a:prstGeom prst="rect">
            <a:avLst/>
          </a:prstGeom>
        </p:spPr>
      </p:pic>
    </p:spTree>
    <p:extLst>
      <p:ext uri="{BB962C8B-B14F-4D97-AF65-F5344CB8AC3E}">
        <p14:creationId xmlns:p14="http://schemas.microsoft.com/office/powerpoint/2010/main" val="1857626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ADFBD7-95CC-4F25-803F-AF6A3D6B590C}"/>
              </a:ext>
            </a:extLst>
          </p:cNvPr>
          <p:cNvSpPr>
            <a:spLocks noGrp="1"/>
          </p:cNvSpPr>
          <p:nvPr>
            <p:ph type="title"/>
          </p:nvPr>
        </p:nvSpPr>
        <p:spPr>
          <a:xfrm>
            <a:off x="677334" y="452761"/>
            <a:ext cx="8596668" cy="4065973"/>
          </a:xfrm>
        </p:spPr>
        <p:txBody>
          <a:bodyPr>
            <a:normAutofit fontScale="90000"/>
          </a:bodyPr>
          <a:lstStyle/>
          <a:p>
            <a:r>
              <a:rPr lang="sr-Cyrl-RS" sz="2000" b="1" dirty="0">
                <a:solidFill>
                  <a:schemeClr val="tx1"/>
                </a:solidFill>
                <a:latin typeface="+mn-lt"/>
                <a:cs typeface="Times New Roman" panose="02020603050405020304" pitchFamily="18" charset="0"/>
              </a:rPr>
              <a:t>                    </a:t>
            </a:r>
            <a:r>
              <a:rPr lang="sr-Cyrl-RS" sz="2700" b="1" dirty="0">
                <a:solidFill>
                  <a:schemeClr val="tx1"/>
                </a:solidFill>
                <a:latin typeface="+mn-lt"/>
                <a:cs typeface="Times New Roman" panose="02020603050405020304" pitchFamily="18" charset="0"/>
              </a:rPr>
              <a:t> </a:t>
            </a:r>
            <a:r>
              <a:rPr lang="sr-Cyrl-RS" sz="2000" b="1" dirty="0">
                <a:solidFill>
                  <a:schemeClr val="tx1"/>
                </a:solidFill>
                <a:latin typeface="+mn-lt"/>
                <a:cs typeface="Times New Roman" panose="02020603050405020304" pitchFamily="18" charset="0"/>
              </a:rPr>
              <a:t>                     </a:t>
            </a:r>
            <a:r>
              <a:rPr lang="sr-Cyrl-RS" sz="2800" b="1" dirty="0">
                <a:solidFill>
                  <a:schemeClr val="tx1"/>
                </a:solidFill>
                <a:latin typeface="+mn-lt"/>
                <a:cs typeface="Times New Roman" panose="02020603050405020304" pitchFamily="18" charset="0"/>
              </a:rPr>
              <a:t>ДОЛИНА ЈОРГОВАНА</a:t>
            </a:r>
            <a:r>
              <a:rPr lang="sr-Cyrl-RS" sz="2000" b="1" dirty="0">
                <a:solidFill>
                  <a:schemeClr val="tx1"/>
                </a:solidFill>
                <a:latin typeface="+mn-lt"/>
                <a:cs typeface="Times New Roman" panose="02020603050405020304" pitchFamily="18" charset="0"/>
              </a:rPr>
              <a:t/>
            </a:r>
            <a:br>
              <a:rPr lang="sr-Cyrl-RS" sz="2000" b="1" dirty="0">
                <a:solidFill>
                  <a:schemeClr val="tx1"/>
                </a:solidFill>
                <a:latin typeface="+mn-lt"/>
                <a:cs typeface="Times New Roman" panose="02020603050405020304" pitchFamily="18" charset="0"/>
              </a:rPr>
            </a:br>
            <a:r>
              <a:rPr lang="ru-RU" sz="2000" dirty="0">
                <a:solidFill>
                  <a:schemeClr val="tx1"/>
                </a:solidFill>
                <a:latin typeface="+mn-lt"/>
              </a:rPr>
              <a:t>Заносни мирис јоргована се већ седам векова сваког пролећа шири долином Ибра од Краљева до Рашке</a:t>
            </a:r>
            <a:r>
              <a:rPr lang="ru-RU" sz="2000" dirty="0" smtClean="0">
                <a:solidFill>
                  <a:schemeClr val="tx1"/>
                </a:solidFill>
                <a:latin typeface="+mn-lt"/>
              </a:rPr>
              <a:t>.</a:t>
            </a:r>
            <a:br>
              <a:rPr lang="ru-RU" sz="2000" dirty="0" smtClean="0">
                <a:solidFill>
                  <a:schemeClr val="tx1"/>
                </a:solidFill>
                <a:latin typeface="+mn-lt"/>
              </a:rPr>
            </a:br>
            <a:r>
              <a:rPr lang="sr-Cyrl-RS" sz="1100" dirty="0">
                <a:solidFill>
                  <a:schemeClr val="tx1"/>
                </a:solidFill>
                <a:latin typeface="+mn-lt"/>
                <a:cs typeface="Times New Roman" panose="02020603050405020304" pitchFamily="18" charset="0"/>
              </a:rPr>
              <a:t/>
            </a:r>
            <a:br>
              <a:rPr lang="sr-Cyrl-RS" sz="1100" dirty="0">
                <a:solidFill>
                  <a:schemeClr val="tx1"/>
                </a:solidFill>
                <a:latin typeface="+mn-lt"/>
                <a:cs typeface="Times New Roman" panose="02020603050405020304" pitchFamily="18" charset="0"/>
              </a:rPr>
            </a:br>
            <a:r>
              <a:rPr lang="sr-Cyrl-RS" sz="2000" dirty="0">
                <a:solidFill>
                  <a:schemeClr val="tx1"/>
                </a:solidFill>
                <a:latin typeface="+mn-lt"/>
                <a:cs typeface="Times New Roman" panose="02020603050405020304" pitchFamily="18" charset="0"/>
              </a:rPr>
              <a:t>Овај крај тада постаје место изузетне природне раскошне лепоте. Опојни мирис јоргована подсећа на романтичну причу о француској принцези, касније српској краљици, Јелени Анжујској и српском краљу Урошу </a:t>
            </a:r>
            <a:r>
              <a:rPr lang="en-US" sz="2000" dirty="0">
                <a:solidFill>
                  <a:schemeClr val="tx1"/>
                </a:solidFill>
                <a:latin typeface="+mn-lt"/>
                <a:cs typeface="Times New Roman" panose="02020603050405020304" pitchFamily="18" charset="0"/>
              </a:rPr>
              <a:t>I </a:t>
            </a:r>
            <a:r>
              <a:rPr lang="sr-Cyrl-RS" sz="2000" dirty="0">
                <a:solidFill>
                  <a:schemeClr val="tx1"/>
                </a:solidFill>
                <a:latin typeface="+mn-lt"/>
                <a:cs typeface="Times New Roman" panose="02020603050405020304" pitchFamily="18" charset="0"/>
              </a:rPr>
              <a:t>Немањићу. Ова Долина јоргована представља љубавно завештање краља Уроша из </a:t>
            </a:r>
            <a:r>
              <a:rPr lang="en-US" sz="2000" dirty="0">
                <a:solidFill>
                  <a:schemeClr val="tx1"/>
                </a:solidFill>
                <a:latin typeface="+mn-lt"/>
                <a:cs typeface="Times New Roman" panose="02020603050405020304" pitchFamily="18" charset="0"/>
              </a:rPr>
              <a:t>XIII </a:t>
            </a:r>
            <a:r>
              <a:rPr lang="sr-Cyrl-RS" sz="2000" dirty="0">
                <a:solidFill>
                  <a:schemeClr val="tx1"/>
                </a:solidFill>
                <a:latin typeface="+mn-lt"/>
                <a:cs typeface="Times New Roman" panose="02020603050405020304" pitchFamily="18" charset="0"/>
              </a:rPr>
              <a:t>века, његовој супрузи Јелени Анжујској.</a:t>
            </a:r>
            <a:r>
              <a:rPr lang="ru-RU" sz="2000" dirty="0">
                <a:latin typeface="+mn-lt"/>
              </a:rPr>
              <a:t> </a:t>
            </a:r>
            <a:r>
              <a:rPr lang="ru-RU" sz="2000" dirty="0">
                <a:solidFill>
                  <a:schemeClr val="tx1"/>
                </a:solidFill>
                <a:latin typeface="+mn-lt"/>
              </a:rPr>
              <a:t>Легенда каже да је из љубави према Јелени Анжујској српски краљ Урош I </a:t>
            </a:r>
            <a:r>
              <a:rPr lang="ru-RU" sz="2000" dirty="0" smtClean="0">
                <a:solidFill>
                  <a:schemeClr val="tx1"/>
                </a:solidFill>
                <a:latin typeface="+mn-lt"/>
              </a:rPr>
              <a:t>Немањић </a:t>
            </a:r>
            <a:r>
              <a:rPr lang="sr-Cyrl-RS" sz="2000" dirty="0" smtClean="0">
                <a:solidFill>
                  <a:schemeClr val="tx1"/>
                </a:solidFill>
                <a:latin typeface="+mn-lt"/>
              </a:rPr>
              <a:t>(</a:t>
            </a:r>
            <a:r>
              <a:rPr lang="sr-Cyrl-RS" sz="2000" dirty="0">
                <a:solidFill>
                  <a:schemeClr val="tx1"/>
                </a:solidFill>
                <a:latin typeface="+mn-lt"/>
              </a:rPr>
              <a:t>син </a:t>
            </a:r>
            <a:r>
              <a:rPr lang="sr-Cyrl-RS" sz="2000" dirty="0" smtClean="0">
                <a:solidFill>
                  <a:schemeClr val="tx1"/>
                </a:solidFill>
                <a:latin typeface="+mn-lt"/>
              </a:rPr>
              <a:t>Стефана Првовенчаног</a:t>
            </a:r>
            <a:r>
              <a:rPr lang="sr-Cyrl-RS" sz="2000" dirty="0">
                <a:solidFill>
                  <a:schemeClr val="tx1"/>
                </a:solidFill>
                <a:latin typeface="+mn-lt"/>
              </a:rPr>
              <a:t>)</a:t>
            </a:r>
            <a:r>
              <a:rPr lang="ru-RU" sz="2000" dirty="0">
                <a:solidFill>
                  <a:schemeClr val="tx1"/>
                </a:solidFill>
                <a:latin typeface="+mn-lt"/>
              </a:rPr>
              <a:t> пред њен долазак наредио да се путем којим ће она допутовати, целом долином Ибра од Краљева до Рашке, посаде све познате врсте јоргована. Желео је да улепша </a:t>
            </a:r>
            <a:r>
              <a:rPr lang="ru-RU" sz="2000" dirty="0" smtClean="0">
                <a:solidFill>
                  <a:schemeClr val="tx1"/>
                </a:solidFill>
                <a:latin typeface="+mn-lt"/>
              </a:rPr>
              <a:t>сиве </a:t>
            </a:r>
            <a:r>
              <a:rPr lang="ru-RU" sz="2000" dirty="0">
                <a:solidFill>
                  <a:schemeClr val="tx1"/>
                </a:solidFill>
                <a:latin typeface="+mn-lt"/>
              </a:rPr>
              <a:t>литице долине и тако будућу краљицу подсети на родну Провансу. </a:t>
            </a:r>
            <a:endParaRPr lang="en-US" sz="2000" dirty="0">
              <a:solidFill>
                <a:schemeClr val="tx1"/>
              </a:solidFill>
              <a:latin typeface="+mn-lt"/>
              <a:cs typeface="Times New Roman" panose="02020603050405020304" pitchFamily="18" charset="0"/>
            </a:endParaRPr>
          </a:p>
        </p:txBody>
      </p:sp>
      <p:pic>
        <p:nvPicPr>
          <p:cNvPr id="4" name="Content Placeholder 3">
            <a:extLst>
              <a:ext uri="{FF2B5EF4-FFF2-40B4-BE49-F238E27FC236}">
                <a16:creationId xmlns="" xmlns:a16="http://schemas.microsoft.com/office/drawing/2014/main" id="{5343DFC3-EF13-4B48-B287-261A3E4B6617}"/>
              </a:ext>
            </a:extLst>
          </p:cNvPr>
          <p:cNvPicPr>
            <a:picLocks noGrp="1" noChangeAspect="1"/>
          </p:cNvPicPr>
          <p:nvPr>
            <p:ph idx="1"/>
          </p:nvPr>
        </p:nvPicPr>
        <p:blipFill>
          <a:blip r:embed="rId2"/>
          <a:stretch>
            <a:fillRect/>
          </a:stretch>
        </p:blipFill>
        <p:spPr>
          <a:xfrm>
            <a:off x="541538" y="4707532"/>
            <a:ext cx="4492101" cy="2028548"/>
          </a:xfrm>
          <a:prstGeom prst="rect">
            <a:avLst/>
          </a:prstGeom>
        </p:spPr>
      </p:pic>
      <p:pic>
        <p:nvPicPr>
          <p:cNvPr id="6" name="Picture 5">
            <a:extLst>
              <a:ext uri="{FF2B5EF4-FFF2-40B4-BE49-F238E27FC236}">
                <a16:creationId xmlns="" xmlns:a16="http://schemas.microsoft.com/office/drawing/2014/main" id="{C694CFC7-26F4-42EC-8C3B-584329A7EF92}"/>
              </a:ext>
            </a:extLst>
          </p:cNvPr>
          <p:cNvPicPr>
            <a:picLocks noChangeAspect="1"/>
          </p:cNvPicPr>
          <p:nvPr/>
        </p:nvPicPr>
        <p:blipFill>
          <a:blip r:embed="rId3"/>
          <a:stretch>
            <a:fillRect/>
          </a:stretch>
        </p:blipFill>
        <p:spPr>
          <a:xfrm>
            <a:off x="9217152" y="4666846"/>
            <a:ext cx="2633472" cy="2118001"/>
          </a:xfrm>
          <a:prstGeom prst="rect">
            <a:avLst/>
          </a:prstGeom>
        </p:spPr>
      </p:pic>
      <p:pic>
        <p:nvPicPr>
          <p:cNvPr id="7" name="Picture 6">
            <a:extLst>
              <a:ext uri="{FF2B5EF4-FFF2-40B4-BE49-F238E27FC236}">
                <a16:creationId xmlns="" xmlns:a16="http://schemas.microsoft.com/office/drawing/2014/main" id="{1F01A879-F20A-43D3-B84D-3395DCB6C340}"/>
              </a:ext>
            </a:extLst>
          </p:cNvPr>
          <p:cNvPicPr>
            <a:picLocks noChangeAspect="1"/>
          </p:cNvPicPr>
          <p:nvPr/>
        </p:nvPicPr>
        <p:blipFill>
          <a:blip r:embed="rId4"/>
          <a:stretch>
            <a:fillRect/>
          </a:stretch>
        </p:blipFill>
        <p:spPr>
          <a:xfrm>
            <a:off x="5214744" y="4744108"/>
            <a:ext cx="3808520" cy="2028548"/>
          </a:xfrm>
          <a:prstGeom prst="rect">
            <a:avLst/>
          </a:prstGeom>
        </p:spPr>
      </p:pic>
    </p:spTree>
    <p:extLst>
      <p:ext uri="{BB962C8B-B14F-4D97-AF65-F5344CB8AC3E}">
        <p14:creationId xmlns:p14="http://schemas.microsoft.com/office/powerpoint/2010/main" val="30480266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5CB2E-FFDF-4403-8C5C-7D157681B735}"/>
              </a:ext>
            </a:extLst>
          </p:cNvPr>
          <p:cNvSpPr>
            <a:spLocks noGrp="1"/>
          </p:cNvSpPr>
          <p:nvPr>
            <p:ph type="title"/>
          </p:nvPr>
        </p:nvSpPr>
        <p:spPr>
          <a:xfrm>
            <a:off x="677334" y="351861"/>
            <a:ext cx="9648921" cy="6335266"/>
          </a:xfrm>
        </p:spPr>
        <p:txBody>
          <a:bodyPr/>
          <a:lstStyle/>
          <a:p>
            <a:r>
              <a:rPr lang="sr-Cyrl-RS" sz="3200" dirty="0">
                <a:solidFill>
                  <a:schemeClr val="tx1"/>
                </a:solidFill>
              </a:rPr>
              <a:t>ЗАДУЖБИНЕ НЕМАЊИЋА</a:t>
            </a:r>
            <a:r>
              <a:rPr lang="sr-Cyrl-RS" sz="2400" dirty="0">
                <a:solidFill>
                  <a:schemeClr val="tx1"/>
                </a:solidFill>
              </a:rPr>
              <a:t/>
            </a:r>
            <a:br>
              <a:rPr lang="sr-Cyrl-R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Владари из лозе Немањића су били познати по изградњи манастира и цркви, а неки од познатијих су:</a:t>
            </a:r>
            <a:br>
              <a:rPr lang="sr-Cyrl-RS" sz="2400" dirty="0">
                <a:solidFill>
                  <a:schemeClr val="tx1"/>
                </a:solidFill>
              </a:rPr>
            </a:br>
            <a:r>
              <a:rPr lang="sr-Cyrl-RS" sz="2400" dirty="0">
                <a:solidFill>
                  <a:schemeClr val="tx1"/>
                </a:solidFill>
              </a:rPr>
              <a:t> - манастир Ђурђеви ступови – подигао Стефан Немања,</a:t>
            </a:r>
            <a:br>
              <a:rPr lang="sr-Cyrl-RS" sz="2400" dirty="0">
                <a:solidFill>
                  <a:schemeClr val="tx1"/>
                </a:solidFill>
              </a:rPr>
            </a:br>
            <a:r>
              <a:rPr lang="sr-Cyrl-RS" sz="2400" dirty="0">
                <a:solidFill>
                  <a:schemeClr val="tx1"/>
                </a:solidFill>
              </a:rPr>
              <a:t> - манастир Студеница – подигао Стефан Немања,</a:t>
            </a:r>
            <a:br>
              <a:rPr lang="sr-Cyrl-RS" sz="2400" dirty="0">
                <a:solidFill>
                  <a:schemeClr val="tx1"/>
                </a:solidFill>
              </a:rPr>
            </a:br>
            <a:r>
              <a:rPr lang="sr-Cyrl-RS" sz="2400" dirty="0">
                <a:solidFill>
                  <a:schemeClr val="tx1"/>
                </a:solidFill>
              </a:rPr>
              <a:t> - манастир Хиландар – подигли Стефан Немања, Свети Сава и Стефан Првовенчани,</a:t>
            </a:r>
            <a:br>
              <a:rPr lang="sr-Cyrl-RS" sz="2400" dirty="0">
                <a:solidFill>
                  <a:schemeClr val="tx1"/>
                </a:solidFill>
              </a:rPr>
            </a:br>
            <a:r>
              <a:rPr lang="sr-Cyrl-RS" sz="2400" dirty="0">
                <a:solidFill>
                  <a:schemeClr val="tx1"/>
                </a:solidFill>
              </a:rPr>
              <a:t> - манастир Жича – подигао Стефан Првовенчани,</a:t>
            </a:r>
            <a:br>
              <a:rPr lang="sr-Cyrl-RS" sz="2400" dirty="0">
                <a:solidFill>
                  <a:schemeClr val="tx1"/>
                </a:solidFill>
              </a:rPr>
            </a:br>
            <a:r>
              <a:rPr lang="sr-Cyrl-RS" sz="2400" dirty="0">
                <a:solidFill>
                  <a:schemeClr val="tx1"/>
                </a:solidFill>
              </a:rPr>
              <a:t> - манастир Милешева – подигао краљ Владислав,</a:t>
            </a:r>
            <a:br>
              <a:rPr lang="sr-Cyrl-RS" sz="2400" dirty="0">
                <a:solidFill>
                  <a:schemeClr val="tx1"/>
                </a:solidFill>
              </a:rPr>
            </a:br>
            <a:r>
              <a:rPr lang="sr-Cyrl-RS" sz="2400" dirty="0">
                <a:solidFill>
                  <a:schemeClr val="tx1"/>
                </a:solidFill>
              </a:rPr>
              <a:t> - манастир Сопоћани – подигао краљ Урош </a:t>
            </a:r>
            <a:r>
              <a:rPr lang="en-US" sz="2400" dirty="0">
                <a:solidFill>
                  <a:schemeClr val="tx1"/>
                </a:solidFill>
              </a:rPr>
              <a:t>I</a:t>
            </a:r>
            <a:r>
              <a:rPr lang="sr-Cyrl-RS" sz="2400" dirty="0">
                <a:solidFill>
                  <a:schemeClr val="tx1"/>
                </a:solidFill>
              </a:rPr>
              <a:t>, а дорадио цар Душан,</a:t>
            </a:r>
            <a:br>
              <a:rPr lang="sr-Cyrl-RS" sz="2400" dirty="0">
                <a:solidFill>
                  <a:schemeClr val="tx1"/>
                </a:solidFill>
              </a:rPr>
            </a:br>
            <a:r>
              <a:rPr lang="sr-Cyrl-RS" sz="2400" dirty="0">
                <a:solidFill>
                  <a:schemeClr val="tx1"/>
                </a:solidFill>
              </a:rPr>
              <a:t> - манастир Рача – подигао краљ Драгутин,</a:t>
            </a:r>
            <a:br>
              <a:rPr lang="sr-Cyrl-RS" sz="2400" dirty="0">
                <a:solidFill>
                  <a:schemeClr val="tx1"/>
                </a:solidFill>
              </a:rPr>
            </a:br>
            <a:r>
              <a:rPr lang="sr-Cyrl-RS" sz="2400" dirty="0">
                <a:solidFill>
                  <a:schemeClr val="tx1"/>
                </a:solidFill>
              </a:rPr>
              <a:t> - црква Богородице Љевишке – подигао краљ Милутин.</a:t>
            </a:r>
            <a:br>
              <a:rPr lang="sr-Cyrl-RS" sz="2400" dirty="0">
                <a:solidFill>
                  <a:schemeClr val="tx1"/>
                </a:solidFill>
              </a:rPr>
            </a:br>
            <a:r>
              <a:rPr lang="sr-Cyrl-RS" sz="2400" dirty="0">
                <a:solidFill>
                  <a:schemeClr val="tx1"/>
                </a:solidFill>
              </a:rPr>
              <a:t>Сви владари из лозе Немањића су проглашени за свеце, изузев цара Стефана Уроша </a:t>
            </a:r>
            <a:r>
              <a:rPr lang="en-US" sz="2400" dirty="0">
                <a:solidFill>
                  <a:schemeClr val="tx1"/>
                </a:solidFill>
              </a:rPr>
              <a:t>V</a:t>
            </a:r>
            <a:r>
              <a:rPr lang="sr-Cyrl-RS" sz="2400" dirty="0">
                <a:solidFill>
                  <a:schemeClr val="tx1"/>
                </a:solidFill>
              </a:rPr>
              <a:t> – Душана силног.</a:t>
            </a:r>
            <a:endParaRPr lang="en-US" sz="2400" dirty="0">
              <a:solidFill>
                <a:schemeClr val="tx1"/>
              </a:solidFill>
            </a:endParaRPr>
          </a:p>
        </p:txBody>
      </p:sp>
    </p:spTree>
    <p:extLst>
      <p:ext uri="{BB962C8B-B14F-4D97-AF65-F5344CB8AC3E}">
        <p14:creationId xmlns:p14="http://schemas.microsoft.com/office/powerpoint/2010/main" val="4269993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D37CB1-5108-4346-98FC-4DDE4C420333}"/>
              </a:ext>
            </a:extLst>
          </p:cNvPr>
          <p:cNvSpPr>
            <a:spLocks noGrp="1"/>
          </p:cNvSpPr>
          <p:nvPr>
            <p:ph type="title"/>
          </p:nvPr>
        </p:nvSpPr>
        <p:spPr>
          <a:xfrm>
            <a:off x="677334" y="-45719"/>
            <a:ext cx="8596668" cy="45719"/>
          </a:xfrm>
        </p:spPr>
        <p:txBody>
          <a:bodyPr>
            <a:normAutofit fontScale="90000"/>
          </a:bodyPr>
          <a:lstStyle/>
          <a:p>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r>
            <a:br>
              <a:rPr lang="sr-Cyrl-RS" sz="1800" dirty="0">
                <a:solidFill>
                  <a:schemeClr val="tx1"/>
                </a:solidFill>
              </a:rPr>
            </a:br>
            <a:r>
              <a:rPr lang="sr-Cyrl-RS" sz="1800" dirty="0">
                <a:solidFill>
                  <a:schemeClr val="tx1"/>
                </a:solidFill>
              </a:rPr>
              <a:t>                                            </a:t>
            </a:r>
            <a:endParaRPr lang="en-US" dirty="0">
              <a:solidFill>
                <a:schemeClr val="tx1"/>
              </a:solidFill>
            </a:endParaRPr>
          </a:p>
        </p:txBody>
      </p:sp>
      <p:pic>
        <p:nvPicPr>
          <p:cNvPr id="6" name="Content Placeholder 5">
            <a:extLst>
              <a:ext uri="{FF2B5EF4-FFF2-40B4-BE49-F238E27FC236}">
                <a16:creationId xmlns="" xmlns:a16="http://schemas.microsoft.com/office/drawing/2014/main" id="{0D3BEFEF-7661-4B34-A813-6FDD22EC21AE}"/>
              </a:ext>
            </a:extLst>
          </p:cNvPr>
          <p:cNvPicPr>
            <a:picLocks noGrp="1" noChangeAspect="1"/>
          </p:cNvPicPr>
          <p:nvPr>
            <p:ph idx="1"/>
          </p:nvPr>
        </p:nvPicPr>
        <p:blipFill>
          <a:blip r:embed="rId2"/>
          <a:stretch>
            <a:fillRect/>
          </a:stretch>
        </p:blipFill>
        <p:spPr>
          <a:xfrm>
            <a:off x="0" y="0"/>
            <a:ext cx="2619375" cy="1926454"/>
          </a:xfrm>
          <a:prstGeom prst="rect">
            <a:avLst/>
          </a:prstGeom>
        </p:spPr>
      </p:pic>
      <p:pic>
        <p:nvPicPr>
          <p:cNvPr id="7" name="Picture 6">
            <a:extLst>
              <a:ext uri="{FF2B5EF4-FFF2-40B4-BE49-F238E27FC236}">
                <a16:creationId xmlns="" xmlns:a16="http://schemas.microsoft.com/office/drawing/2014/main" id="{434D9695-B8C4-4326-9DA5-ACF3ADDB80F4}"/>
              </a:ext>
            </a:extLst>
          </p:cNvPr>
          <p:cNvPicPr>
            <a:picLocks noChangeAspect="1"/>
          </p:cNvPicPr>
          <p:nvPr/>
        </p:nvPicPr>
        <p:blipFill>
          <a:blip r:embed="rId3"/>
          <a:stretch>
            <a:fillRect/>
          </a:stretch>
        </p:blipFill>
        <p:spPr>
          <a:xfrm>
            <a:off x="2619375" y="0"/>
            <a:ext cx="3476625" cy="1926454"/>
          </a:xfrm>
          <a:prstGeom prst="rect">
            <a:avLst/>
          </a:prstGeom>
        </p:spPr>
      </p:pic>
      <p:pic>
        <p:nvPicPr>
          <p:cNvPr id="8" name="Picture 7">
            <a:extLst>
              <a:ext uri="{FF2B5EF4-FFF2-40B4-BE49-F238E27FC236}">
                <a16:creationId xmlns="" xmlns:a16="http://schemas.microsoft.com/office/drawing/2014/main" id="{871AA37D-FB00-491B-AA07-8C88E8EAE941}"/>
              </a:ext>
            </a:extLst>
          </p:cNvPr>
          <p:cNvPicPr>
            <a:picLocks noChangeAspect="1"/>
          </p:cNvPicPr>
          <p:nvPr/>
        </p:nvPicPr>
        <p:blipFill>
          <a:blip r:embed="rId4"/>
          <a:stretch>
            <a:fillRect/>
          </a:stretch>
        </p:blipFill>
        <p:spPr>
          <a:xfrm>
            <a:off x="6096000" y="1"/>
            <a:ext cx="2286000" cy="1926454"/>
          </a:xfrm>
          <a:prstGeom prst="rect">
            <a:avLst/>
          </a:prstGeom>
        </p:spPr>
      </p:pic>
      <p:pic>
        <p:nvPicPr>
          <p:cNvPr id="9" name="Picture 8">
            <a:extLst>
              <a:ext uri="{FF2B5EF4-FFF2-40B4-BE49-F238E27FC236}">
                <a16:creationId xmlns="" xmlns:a16="http://schemas.microsoft.com/office/drawing/2014/main" id="{0857158E-91A2-4607-A97A-5252E50CDD6C}"/>
              </a:ext>
            </a:extLst>
          </p:cNvPr>
          <p:cNvPicPr>
            <a:picLocks noChangeAspect="1"/>
          </p:cNvPicPr>
          <p:nvPr/>
        </p:nvPicPr>
        <p:blipFill>
          <a:blip r:embed="rId5"/>
          <a:stretch>
            <a:fillRect/>
          </a:stretch>
        </p:blipFill>
        <p:spPr>
          <a:xfrm>
            <a:off x="8331693" y="0"/>
            <a:ext cx="3810000" cy="1926454"/>
          </a:xfrm>
          <a:prstGeom prst="rect">
            <a:avLst/>
          </a:prstGeom>
        </p:spPr>
      </p:pic>
      <p:pic>
        <p:nvPicPr>
          <p:cNvPr id="10" name="Picture 9">
            <a:extLst>
              <a:ext uri="{FF2B5EF4-FFF2-40B4-BE49-F238E27FC236}">
                <a16:creationId xmlns="" xmlns:a16="http://schemas.microsoft.com/office/drawing/2014/main" id="{6BC4C6BB-1F33-4D2F-90DC-B6F1EAB3A0AF}"/>
              </a:ext>
            </a:extLst>
          </p:cNvPr>
          <p:cNvPicPr>
            <a:picLocks noChangeAspect="1"/>
          </p:cNvPicPr>
          <p:nvPr/>
        </p:nvPicPr>
        <p:blipFill>
          <a:blip r:embed="rId6"/>
          <a:stretch>
            <a:fillRect/>
          </a:stretch>
        </p:blipFill>
        <p:spPr>
          <a:xfrm>
            <a:off x="0" y="2630224"/>
            <a:ext cx="2858610" cy="1597551"/>
          </a:xfrm>
          <a:prstGeom prst="rect">
            <a:avLst/>
          </a:prstGeom>
        </p:spPr>
      </p:pic>
      <p:pic>
        <p:nvPicPr>
          <p:cNvPr id="11" name="Picture 10">
            <a:extLst>
              <a:ext uri="{FF2B5EF4-FFF2-40B4-BE49-F238E27FC236}">
                <a16:creationId xmlns="" xmlns:a16="http://schemas.microsoft.com/office/drawing/2014/main" id="{62D042BA-72E2-4956-B76B-758B959D06C1}"/>
              </a:ext>
            </a:extLst>
          </p:cNvPr>
          <p:cNvPicPr>
            <a:picLocks noChangeAspect="1"/>
          </p:cNvPicPr>
          <p:nvPr/>
        </p:nvPicPr>
        <p:blipFill>
          <a:blip r:embed="rId7"/>
          <a:stretch>
            <a:fillRect/>
          </a:stretch>
        </p:blipFill>
        <p:spPr>
          <a:xfrm>
            <a:off x="2858610" y="2630224"/>
            <a:ext cx="2436366" cy="1597551"/>
          </a:xfrm>
          <a:prstGeom prst="rect">
            <a:avLst/>
          </a:prstGeom>
        </p:spPr>
      </p:pic>
      <p:pic>
        <p:nvPicPr>
          <p:cNvPr id="12" name="Picture 11">
            <a:extLst>
              <a:ext uri="{FF2B5EF4-FFF2-40B4-BE49-F238E27FC236}">
                <a16:creationId xmlns="" xmlns:a16="http://schemas.microsoft.com/office/drawing/2014/main" id="{E7DAB1A6-83B8-4F73-BA93-E31867C8516A}"/>
              </a:ext>
            </a:extLst>
          </p:cNvPr>
          <p:cNvPicPr>
            <a:picLocks noChangeAspect="1"/>
          </p:cNvPicPr>
          <p:nvPr/>
        </p:nvPicPr>
        <p:blipFill>
          <a:blip r:embed="rId8"/>
          <a:stretch>
            <a:fillRect/>
          </a:stretch>
        </p:blipFill>
        <p:spPr>
          <a:xfrm>
            <a:off x="5294976" y="2630224"/>
            <a:ext cx="2686049" cy="1597551"/>
          </a:xfrm>
          <a:prstGeom prst="rect">
            <a:avLst/>
          </a:prstGeom>
        </p:spPr>
      </p:pic>
      <p:pic>
        <p:nvPicPr>
          <p:cNvPr id="13" name="Picture 12">
            <a:extLst>
              <a:ext uri="{FF2B5EF4-FFF2-40B4-BE49-F238E27FC236}">
                <a16:creationId xmlns="" xmlns:a16="http://schemas.microsoft.com/office/drawing/2014/main" id="{35434CB5-7A55-4EF7-A245-7BC371658D1D}"/>
              </a:ext>
            </a:extLst>
          </p:cNvPr>
          <p:cNvPicPr>
            <a:picLocks noChangeAspect="1"/>
          </p:cNvPicPr>
          <p:nvPr/>
        </p:nvPicPr>
        <p:blipFill>
          <a:blip r:embed="rId9"/>
          <a:stretch>
            <a:fillRect/>
          </a:stretch>
        </p:blipFill>
        <p:spPr>
          <a:xfrm>
            <a:off x="8331693" y="2630224"/>
            <a:ext cx="2840855" cy="1597551"/>
          </a:xfrm>
          <a:prstGeom prst="rect">
            <a:avLst/>
          </a:prstGeom>
        </p:spPr>
      </p:pic>
      <p:pic>
        <p:nvPicPr>
          <p:cNvPr id="1026" name="Picture 2" descr="Резултат слика за црква богородице љевишке">
            <a:extLst>
              <a:ext uri="{FF2B5EF4-FFF2-40B4-BE49-F238E27FC236}">
                <a16:creationId xmlns="" xmlns:a16="http://schemas.microsoft.com/office/drawing/2014/main" id="{E5448242-CFF9-4B43-ACFA-1D8FE425FF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flipV="1">
            <a:off x="12091386" y="6777508"/>
            <a:ext cx="100614" cy="80491"/>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Alternate Process 2">
            <a:extLst>
              <a:ext uri="{FF2B5EF4-FFF2-40B4-BE49-F238E27FC236}">
                <a16:creationId xmlns="" xmlns:a16="http://schemas.microsoft.com/office/drawing/2014/main" id="{44E3B0C2-40EF-4824-91B9-C99F778E850B}"/>
              </a:ext>
            </a:extLst>
          </p:cNvPr>
          <p:cNvSpPr/>
          <p:nvPr/>
        </p:nvSpPr>
        <p:spPr>
          <a:xfrm>
            <a:off x="568171" y="2095130"/>
            <a:ext cx="1571347" cy="4350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ЂУРЂЕВИ СТУПОВИ</a:t>
            </a:r>
            <a:endParaRPr lang="en-US" sz="1400" dirty="0"/>
          </a:p>
        </p:txBody>
      </p:sp>
      <p:sp>
        <p:nvSpPr>
          <p:cNvPr id="4" name="Flowchart: Alternate Process 3">
            <a:extLst>
              <a:ext uri="{FF2B5EF4-FFF2-40B4-BE49-F238E27FC236}">
                <a16:creationId xmlns="" xmlns:a16="http://schemas.microsoft.com/office/drawing/2014/main" id="{15788361-C181-4108-9CFB-4DD419C32ACB}"/>
              </a:ext>
            </a:extLst>
          </p:cNvPr>
          <p:cNvSpPr/>
          <p:nvPr/>
        </p:nvSpPr>
        <p:spPr>
          <a:xfrm>
            <a:off x="3426781" y="2095130"/>
            <a:ext cx="1571347" cy="4350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СТУДЕНИЦА</a:t>
            </a:r>
            <a:endParaRPr lang="en-US" sz="1400" dirty="0"/>
          </a:p>
        </p:txBody>
      </p:sp>
      <p:sp>
        <p:nvSpPr>
          <p:cNvPr id="5" name="Flowchart: Alternate Process 4">
            <a:extLst>
              <a:ext uri="{FF2B5EF4-FFF2-40B4-BE49-F238E27FC236}">
                <a16:creationId xmlns="" xmlns:a16="http://schemas.microsoft.com/office/drawing/2014/main" id="{FBAB9EB2-AC93-471F-9813-9AD6DFBAB00E}"/>
              </a:ext>
            </a:extLst>
          </p:cNvPr>
          <p:cNvSpPr/>
          <p:nvPr/>
        </p:nvSpPr>
        <p:spPr>
          <a:xfrm>
            <a:off x="6427433" y="2095130"/>
            <a:ext cx="1642369" cy="4350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ХИЛАНДАР</a:t>
            </a:r>
            <a:endParaRPr lang="en-US" sz="1400" dirty="0"/>
          </a:p>
        </p:txBody>
      </p:sp>
      <p:sp>
        <p:nvSpPr>
          <p:cNvPr id="14" name="Flowchart: Alternate Process 13">
            <a:extLst>
              <a:ext uri="{FF2B5EF4-FFF2-40B4-BE49-F238E27FC236}">
                <a16:creationId xmlns="" xmlns:a16="http://schemas.microsoft.com/office/drawing/2014/main" id="{B71B844F-CCE4-4A99-B166-79013C2E0AC1}"/>
              </a:ext>
            </a:extLst>
          </p:cNvPr>
          <p:cNvSpPr/>
          <p:nvPr/>
        </p:nvSpPr>
        <p:spPr>
          <a:xfrm>
            <a:off x="8922059" y="2095130"/>
            <a:ext cx="1828800" cy="4350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ЖИЧА</a:t>
            </a:r>
            <a:endParaRPr lang="en-US" sz="1400" dirty="0"/>
          </a:p>
        </p:txBody>
      </p:sp>
      <p:sp>
        <p:nvSpPr>
          <p:cNvPr id="15" name="Flowchart: Alternate Process 14">
            <a:extLst>
              <a:ext uri="{FF2B5EF4-FFF2-40B4-BE49-F238E27FC236}">
                <a16:creationId xmlns="" xmlns:a16="http://schemas.microsoft.com/office/drawing/2014/main" id="{08538193-F9C4-4EC2-91C0-08D6A5C2CA79}"/>
              </a:ext>
            </a:extLst>
          </p:cNvPr>
          <p:cNvSpPr/>
          <p:nvPr/>
        </p:nvSpPr>
        <p:spPr>
          <a:xfrm>
            <a:off x="825623" y="4580878"/>
            <a:ext cx="1553593" cy="5326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МИЛЕШЕВА</a:t>
            </a:r>
            <a:endParaRPr lang="en-US" sz="1400" dirty="0"/>
          </a:p>
        </p:txBody>
      </p:sp>
      <p:sp>
        <p:nvSpPr>
          <p:cNvPr id="16" name="Flowchart: Alternate Process 15">
            <a:extLst>
              <a:ext uri="{FF2B5EF4-FFF2-40B4-BE49-F238E27FC236}">
                <a16:creationId xmlns="" xmlns:a16="http://schemas.microsoft.com/office/drawing/2014/main" id="{FD3C073E-E6B4-4D90-9958-294A4C970EDC}"/>
              </a:ext>
            </a:extLst>
          </p:cNvPr>
          <p:cNvSpPr/>
          <p:nvPr/>
        </p:nvSpPr>
        <p:spPr>
          <a:xfrm>
            <a:off x="3311371" y="4580878"/>
            <a:ext cx="1553593" cy="5326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СОПОЋАНИ</a:t>
            </a:r>
            <a:endParaRPr lang="en-US" sz="1400" dirty="0"/>
          </a:p>
        </p:txBody>
      </p:sp>
      <p:sp>
        <p:nvSpPr>
          <p:cNvPr id="17" name="Flowchart: Alternate Process 16">
            <a:extLst>
              <a:ext uri="{FF2B5EF4-FFF2-40B4-BE49-F238E27FC236}">
                <a16:creationId xmlns="" xmlns:a16="http://schemas.microsoft.com/office/drawing/2014/main" id="{AC827EF8-EC1A-468C-9718-867EB7EA48D1}"/>
              </a:ext>
            </a:extLst>
          </p:cNvPr>
          <p:cNvSpPr/>
          <p:nvPr/>
        </p:nvSpPr>
        <p:spPr>
          <a:xfrm>
            <a:off x="5681709" y="4580878"/>
            <a:ext cx="1722268" cy="5326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РАЧА</a:t>
            </a:r>
            <a:endParaRPr lang="en-US" sz="1400" dirty="0"/>
          </a:p>
        </p:txBody>
      </p:sp>
      <p:sp>
        <p:nvSpPr>
          <p:cNvPr id="18" name="Flowchart: Alternate Process 17">
            <a:extLst>
              <a:ext uri="{FF2B5EF4-FFF2-40B4-BE49-F238E27FC236}">
                <a16:creationId xmlns="" xmlns:a16="http://schemas.microsoft.com/office/drawing/2014/main" id="{B5594E37-CA03-4ABD-9C52-D2C26DCE3D1A}"/>
              </a:ext>
            </a:extLst>
          </p:cNvPr>
          <p:cNvSpPr/>
          <p:nvPr/>
        </p:nvSpPr>
        <p:spPr>
          <a:xfrm>
            <a:off x="8655727" y="4580878"/>
            <a:ext cx="1722268" cy="5326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a:t>БОГОРОДИЦЕ ЉЕВИШКЕ</a:t>
            </a:r>
            <a:endParaRPr lang="en-US" sz="1400" dirty="0"/>
          </a:p>
        </p:txBody>
      </p:sp>
    </p:spTree>
    <p:extLst>
      <p:ext uri="{BB962C8B-B14F-4D97-AF65-F5344CB8AC3E}">
        <p14:creationId xmlns:p14="http://schemas.microsoft.com/office/powerpoint/2010/main" val="27938521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heel(1)">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heel(1)">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heel(1)">
                                      <p:cBhvr>
                                        <p:cTn id="68" dur="20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heel(1)">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heel(1)">
                                      <p:cBhvr>
                                        <p:cTn id="78" dur="2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43FC4-6E82-4E99-83D7-0B07E034E6EB}"/>
              </a:ext>
            </a:extLst>
          </p:cNvPr>
          <p:cNvSpPr>
            <a:spLocks noGrp="1"/>
          </p:cNvSpPr>
          <p:nvPr>
            <p:ph type="title"/>
          </p:nvPr>
        </p:nvSpPr>
        <p:spPr>
          <a:xfrm>
            <a:off x="994326" y="3596640"/>
            <a:ext cx="9198186" cy="1320800"/>
          </a:xfrm>
        </p:spPr>
        <p:txBody>
          <a:bodyPr>
            <a:normAutofit fontScale="90000"/>
          </a:bodyPr>
          <a:lstStyle/>
          <a:p>
            <a:r>
              <a:rPr lang="sr-Cyrl-RS" dirty="0" smtClean="0"/>
              <a:t>Босиљка Злопорубовић, </a:t>
            </a:r>
            <a:br>
              <a:rPr lang="sr-Cyrl-RS" dirty="0" smtClean="0"/>
            </a:br>
            <a:r>
              <a:rPr lang="sr-Cyrl-RS" dirty="0" smtClean="0"/>
              <a:t>Исидора Јовичић и Владимир Милутиновић</a:t>
            </a:r>
            <a:br>
              <a:rPr lang="sr-Cyrl-RS" dirty="0" smtClean="0"/>
            </a:br>
            <a:r>
              <a:rPr lang="sr-Cyrl-RS" dirty="0"/>
              <a:t/>
            </a:r>
            <a:br>
              <a:rPr lang="sr-Cyrl-RS" dirty="0"/>
            </a:br>
            <a:r>
              <a:rPr lang="sr-Cyrl-RS" dirty="0" smtClean="0"/>
              <a:t> ученици 4/5</a:t>
            </a:r>
            <a:br>
              <a:rPr lang="sr-Cyrl-RS" dirty="0" smtClean="0"/>
            </a:br>
            <a:endParaRPr lang="en-US" dirty="0"/>
          </a:p>
        </p:txBody>
      </p:sp>
      <p:sp>
        <p:nvSpPr>
          <p:cNvPr id="3" name="Content Placeholder 2">
            <a:extLst>
              <a:ext uri="{FF2B5EF4-FFF2-40B4-BE49-F238E27FC236}">
                <a16:creationId xmlns="" xmlns:a16="http://schemas.microsoft.com/office/drawing/2014/main" id="{F6AAFBBB-CFF4-465D-9F80-728A3A5F2751}"/>
              </a:ext>
            </a:extLst>
          </p:cNvPr>
          <p:cNvSpPr>
            <a:spLocks noGrp="1"/>
          </p:cNvSpPr>
          <p:nvPr>
            <p:ph idx="1"/>
          </p:nvPr>
        </p:nvSpPr>
        <p:spPr>
          <a:xfrm>
            <a:off x="677334" y="2160589"/>
            <a:ext cx="10905066" cy="3106355"/>
          </a:xfrm>
        </p:spPr>
        <p:txBody>
          <a:bodyPr>
            <a:normAutofit/>
          </a:bodyPr>
          <a:lstStyle/>
          <a:p>
            <a:r>
              <a:rPr lang="sr-Cyrl-RS" sz="4000" dirty="0"/>
              <a:t>ХВАЛА НА ПАЖЊИ!!!</a:t>
            </a:r>
            <a:endParaRPr lang="en-US" sz="4000" dirty="0"/>
          </a:p>
        </p:txBody>
      </p:sp>
    </p:spTree>
    <p:extLst>
      <p:ext uri="{BB962C8B-B14F-4D97-AF65-F5344CB8AC3E}">
        <p14:creationId xmlns:p14="http://schemas.microsoft.com/office/powerpoint/2010/main" val="1086307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D396EE-D446-406F-9413-A738F9C5FFB8}"/>
              </a:ext>
            </a:extLst>
          </p:cNvPr>
          <p:cNvSpPr>
            <a:spLocks noGrp="1"/>
          </p:cNvSpPr>
          <p:nvPr>
            <p:ph type="title"/>
          </p:nvPr>
        </p:nvSpPr>
        <p:spPr>
          <a:xfrm>
            <a:off x="0" y="23089"/>
            <a:ext cx="8596668" cy="3214256"/>
          </a:xfrm>
        </p:spPr>
        <p:txBody>
          <a:bodyPr>
            <a:normAutofit fontScale="90000"/>
          </a:bodyPr>
          <a:lstStyle/>
          <a:p>
            <a:r>
              <a:rPr lang="ru-RU" sz="2800" b="1" dirty="0">
                <a:solidFill>
                  <a:schemeClr val="tx1"/>
                </a:solidFill>
              </a:rPr>
              <a:t>Насељавање Срба на Балканско полуострво</a:t>
            </a:r>
            <a:r>
              <a:rPr lang="ru-RU" sz="2800" dirty="0">
                <a:solidFill>
                  <a:schemeClr val="tx1"/>
                </a:solidFill>
              </a:rPr>
              <a:t> и његов ток не можемо са сигурношћу датирати, што због непостојања прецизних извора из тог времена, тако и због чињенице да још увек није разрешен проблем њихове прапостојбине. Сматра се да је насељавање Срба отпочело након пропасти опсаде Цариграда 626. године и да се окончало пре смрти византијског цара Ираклија, 11. фебруара 641. године.</a:t>
            </a:r>
            <a:endParaRPr lang="en-US" sz="2800" dirty="0">
              <a:solidFill>
                <a:schemeClr val="tx1"/>
              </a:solidFill>
            </a:endParaRPr>
          </a:p>
        </p:txBody>
      </p:sp>
      <p:pic>
        <p:nvPicPr>
          <p:cNvPr id="5" name="Content Placeholder 4">
            <a:extLst>
              <a:ext uri="{FF2B5EF4-FFF2-40B4-BE49-F238E27FC236}">
                <a16:creationId xmlns="" xmlns:a16="http://schemas.microsoft.com/office/drawing/2014/main" id="{9DDD6A99-AE9D-47A1-A5D5-1B03886478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32" y="3237345"/>
            <a:ext cx="4846704" cy="3620655"/>
          </a:xfrm>
        </p:spPr>
      </p:pic>
      <p:sp>
        <p:nvSpPr>
          <p:cNvPr id="6" name="TextBox 5">
            <a:extLst>
              <a:ext uri="{FF2B5EF4-FFF2-40B4-BE49-F238E27FC236}">
                <a16:creationId xmlns="" xmlns:a16="http://schemas.microsoft.com/office/drawing/2014/main" id="{13459718-5223-4828-87EB-442FA5E89F7D}"/>
              </a:ext>
            </a:extLst>
          </p:cNvPr>
          <p:cNvSpPr txBox="1"/>
          <p:nvPr/>
        </p:nvSpPr>
        <p:spPr>
          <a:xfrm>
            <a:off x="5089236" y="3565228"/>
            <a:ext cx="4572000" cy="2015936"/>
          </a:xfrm>
          <a:prstGeom prst="rect">
            <a:avLst/>
          </a:prstGeom>
          <a:noFill/>
        </p:spPr>
        <p:txBody>
          <a:bodyPr wrap="square" rtlCol="0">
            <a:spAutoFit/>
          </a:bodyPr>
          <a:lstStyle/>
          <a:p>
            <a:r>
              <a:rPr lang="sr-Cyrl-RS" sz="2500" dirty="0"/>
              <a:t>Пре оснивања Србије Немањића, Срби су формирали државе као што су: Травунија, Захумље, Паганија и Дукља.</a:t>
            </a:r>
          </a:p>
        </p:txBody>
      </p:sp>
    </p:spTree>
    <p:extLst>
      <p:ext uri="{BB962C8B-B14F-4D97-AF65-F5344CB8AC3E}">
        <p14:creationId xmlns:p14="http://schemas.microsoft.com/office/powerpoint/2010/main" val="3938639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CD95EB-41D4-44D0-ACA0-A9EB6C20195A}"/>
              </a:ext>
            </a:extLst>
          </p:cNvPr>
          <p:cNvSpPr>
            <a:spLocks noGrp="1"/>
          </p:cNvSpPr>
          <p:nvPr>
            <p:ph type="title"/>
          </p:nvPr>
        </p:nvSpPr>
        <p:spPr>
          <a:xfrm>
            <a:off x="0" y="609600"/>
            <a:ext cx="9274002" cy="942393"/>
          </a:xfrm>
        </p:spPr>
        <p:txBody>
          <a:bodyPr/>
          <a:lstStyle/>
          <a:p>
            <a:r>
              <a:rPr lang="sr-Cyrl-RS" dirty="0">
                <a:solidFill>
                  <a:schemeClr val="tx1"/>
                </a:solidFill>
              </a:rPr>
              <a:t>СТЕФАН НЕМАЊА – ВЕЛИКИ ЖУПАН</a:t>
            </a:r>
            <a:endParaRPr lang="en-US" dirty="0">
              <a:solidFill>
                <a:schemeClr val="tx1"/>
              </a:solidFill>
            </a:endParaRPr>
          </a:p>
        </p:txBody>
      </p:sp>
      <p:sp>
        <p:nvSpPr>
          <p:cNvPr id="3" name="Content Placeholder 2">
            <a:extLst>
              <a:ext uri="{FF2B5EF4-FFF2-40B4-BE49-F238E27FC236}">
                <a16:creationId xmlns="" xmlns:a16="http://schemas.microsoft.com/office/drawing/2014/main" id="{54B855D4-2B0B-4127-ACE6-7A3C80CDA22A}"/>
              </a:ext>
            </a:extLst>
          </p:cNvPr>
          <p:cNvSpPr>
            <a:spLocks noGrp="1"/>
          </p:cNvSpPr>
          <p:nvPr>
            <p:ph idx="1"/>
          </p:nvPr>
        </p:nvSpPr>
        <p:spPr>
          <a:xfrm>
            <a:off x="0" y="1726480"/>
            <a:ext cx="9274002" cy="4697411"/>
          </a:xfrm>
        </p:spPr>
        <p:txBody>
          <a:bodyPr>
            <a:normAutofit/>
          </a:bodyPr>
          <a:lstStyle/>
          <a:p>
            <a:pPr marL="0" indent="0">
              <a:buNone/>
            </a:pPr>
            <a:r>
              <a:rPr lang="sr-Cyrl-RS" sz="2800" dirty="0"/>
              <a:t>Стефан Немања (1113.-1199.) оснивач је српске државе и лозе Немањића. Владао је Србијом од 1166. до 1196. године. Са супругом Аном имао је децу: Вукана, Стефана, Растка</a:t>
            </a:r>
            <a:r>
              <a:rPr lang="en-US" sz="2800" dirty="0"/>
              <a:t>, </a:t>
            </a:r>
            <a:r>
              <a:rPr lang="sr-Cyrl-RS" sz="2800" dirty="0"/>
              <a:t>Јефимију и кћи којој се не зна име.</a:t>
            </a:r>
          </a:p>
          <a:p>
            <a:pPr marL="0" indent="0">
              <a:buNone/>
            </a:pPr>
            <a:endParaRPr lang="sr-Cyrl-RS" sz="2800" dirty="0"/>
          </a:p>
          <a:p>
            <a:pPr marL="0" indent="0">
              <a:buNone/>
            </a:pPr>
            <a:r>
              <a:rPr lang="sr-Cyrl-RS" sz="2800" dirty="0"/>
              <a:t>Након силаска са престола, Стефан Немања се замонашио и добио монашко име Симеон. Умро је 1199. године у манастиру Хиландар.</a:t>
            </a:r>
            <a:endParaRPr lang="en-US" sz="2800" dirty="0"/>
          </a:p>
        </p:txBody>
      </p:sp>
      <p:pic>
        <p:nvPicPr>
          <p:cNvPr id="4" name="Picture 3">
            <a:extLst>
              <a:ext uri="{FF2B5EF4-FFF2-40B4-BE49-F238E27FC236}">
                <a16:creationId xmlns="" xmlns:a16="http://schemas.microsoft.com/office/drawing/2014/main" id="{A1BEAFD7-2311-44D2-8EC9-57963B4F663B}"/>
              </a:ext>
            </a:extLst>
          </p:cNvPr>
          <p:cNvPicPr>
            <a:picLocks noChangeAspect="1"/>
          </p:cNvPicPr>
          <p:nvPr/>
        </p:nvPicPr>
        <p:blipFill>
          <a:blip r:embed="rId2"/>
          <a:stretch>
            <a:fillRect/>
          </a:stretch>
        </p:blipFill>
        <p:spPr>
          <a:xfrm>
            <a:off x="9054068" y="1305511"/>
            <a:ext cx="2943968" cy="3948545"/>
          </a:xfrm>
          <a:prstGeom prst="rect">
            <a:avLst/>
          </a:prstGeom>
        </p:spPr>
      </p:pic>
    </p:spTree>
    <p:extLst>
      <p:ext uri="{BB962C8B-B14F-4D97-AF65-F5344CB8AC3E}">
        <p14:creationId xmlns:p14="http://schemas.microsoft.com/office/powerpoint/2010/main" val="2522823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5CB2E-FFDF-4403-8C5C-7D157681B735}"/>
              </a:ext>
            </a:extLst>
          </p:cNvPr>
          <p:cNvSpPr>
            <a:spLocks noGrp="1"/>
          </p:cNvSpPr>
          <p:nvPr>
            <p:ph type="title"/>
          </p:nvPr>
        </p:nvSpPr>
        <p:spPr>
          <a:xfrm>
            <a:off x="677334" y="609599"/>
            <a:ext cx="8596668" cy="5514889"/>
          </a:xfrm>
        </p:spPr>
        <p:txBody>
          <a:bodyPr>
            <a:normAutofit fontScale="90000"/>
          </a:bodyPr>
          <a:lstStyle/>
          <a:p>
            <a:r>
              <a:rPr lang="sr-Cyrl-RS" dirty="0">
                <a:solidFill>
                  <a:schemeClr val="tx1"/>
                </a:solidFill>
              </a:rPr>
              <a:t>СТЕФАН НЕМАЊИЋ</a:t>
            </a:r>
            <a:br>
              <a:rPr lang="sr-Cyrl-RS" dirty="0">
                <a:solidFill>
                  <a:schemeClr val="tx1"/>
                </a:solidFill>
              </a:rPr>
            </a:br>
            <a:r>
              <a:rPr lang="sr-Cyrl-RS" dirty="0">
                <a:solidFill>
                  <a:schemeClr val="tx1"/>
                </a:solidFill>
              </a:rPr>
              <a:t/>
            </a:r>
            <a:br>
              <a:rPr lang="sr-Cyrl-RS" dirty="0">
                <a:solidFill>
                  <a:schemeClr val="tx1"/>
                </a:solidFill>
              </a:rPr>
            </a:br>
            <a:r>
              <a:rPr lang="sr-Cyrl-RS" sz="2800" dirty="0">
                <a:solidFill>
                  <a:schemeClr val="tx1"/>
                </a:solidFill>
              </a:rPr>
              <a:t>Стефана Немањића је отац (Стефан Немања) именовао за престолонаследника, јер је Растко који је требао да наследи оца желео да се замонаши. Стефан Немањић је владао од 1196. до 1228. године. У народу је познатији као Стефан Првовенчани јер је 1217. крунисан за првог српског краља.</a:t>
            </a:r>
            <a:br>
              <a:rPr lang="sr-Cyrl-RS" sz="2800" dirty="0">
                <a:solidFill>
                  <a:schemeClr val="tx1"/>
                </a:solidFill>
              </a:rPr>
            </a:br>
            <a:r>
              <a:rPr lang="sr-Cyrl-RS" sz="2800" dirty="0">
                <a:solidFill>
                  <a:schemeClr val="tx1"/>
                </a:solidFill>
              </a:rPr>
              <a:t>Супруге су му биле Евдокија и Ана, а од деце је имао: Радослава, Владислава, Уроша </a:t>
            </a:r>
            <a:r>
              <a:rPr lang="en-US" sz="2800" dirty="0">
                <a:solidFill>
                  <a:schemeClr val="tx1"/>
                </a:solidFill>
              </a:rPr>
              <a:t>I </a:t>
            </a:r>
            <a:r>
              <a:rPr lang="sr-Cyrl-RS" sz="2800" dirty="0">
                <a:solidFill>
                  <a:schemeClr val="tx1"/>
                </a:solidFill>
              </a:rPr>
              <a:t>и Предислава.</a:t>
            </a:r>
            <a:br>
              <a:rPr lang="sr-Cyrl-RS" sz="2800" dirty="0">
                <a:solidFill>
                  <a:schemeClr val="tx1"/>
                </a:solidFill>
              </a:rPr>
            </a:br>
            <a:r>
              <a:rPr lang="sr-Cyrl-RS" sz="2800" dirty="0">
                <a:solidFill>
                  <a:schemeClr val="tx1"/>
                </a:solidFill>
              </a:rPr>
              <a:t>Након силаска са власти замонашио се и добио име Симон. Преминуо је 24.09.1228.године.</a:t>
            </a:r>
            <a:endParaRPr lang="en-US" sz="2800" dirty="0">
              <a:solidFill>
                <a:schemeClr val="tx1"/>
              </a:solidFill>
            </a:endParaRPr>
          </a:p>
        </p:txBody>
      </p:sp>
      <p:pic>
        <p:nvPicPr>
          <p:cNvPr id="4" name="Content Placeholder 3">
            <a:extLst>
              <a:ext uri="{FF2B5EF4-FFF2-40B4-BE49-F238E27FC236}">
                <a16:creationId xmlns="" xmlns:a16="http://schemas.microsoft.com/office/drawing/2014/main" id="{4D6002F2-3BD9-46ED-B404-2F269A355CF0}"/>
              </a:ext>
            </a:extLst>
          </p:cNvPr>
          <p:cNvPicPr>
            <a:picLocks noGrp="1" noChangeAspect="1"/>
          </p:cNvPicPr>
          <p:nvPr>
            <p:ph idx="1"/>
          </p:nvPr>
        </p:nvPicPr>
        <p:blipFill>
          <a:blip r:embed="rId2"/>
          <a:stretch>
            <a:fillRect/>
          </a:stretch>
        </p:blipFill>
        <p:spPr>
          <a:xfrm>
            <a:off x="9274002" y="1537741"/>
            <a:ext cx="2566483" cy="3658603"/>
          </a:xfrm>
          <a:prstGeom prst="rect">
            <a:avLst/>
          </a:prstGeom>
        </p:spPr>
      </p:pic>
    </p:spTree>
    <p:extLst>
      <p:ext uri="{BB962C8B-B14F-4D97-AF65-F5344CB8AC3E}">
        <p14:creationId xmlns:p14="http://schemas.microsoft.com/office/powerpoint/2010/main" val="2705005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4"/>
                                        </p:tgtEl>
                                        <p:attrNameLst>
                                          <p:attrName>style.color</p:attrName>
                                        </p:attrNameLst>
                                      </p:cBhvr>
                                      <p:to>
                                        <a:schemeClr val="bg1"/>
                                      </p:to>
                                    </p:animClr>
                                    <p:animClr clrSpc="rgb" dir="cw">
                                      <p:cBhvr>
                                        <p:cTn id="12" dur="250" autoRev="1" fill="remove"/>
                                        <p:tgtEl>
                                          <p:spTgt spid="4"/>
                                        </p:tgtEl>
                                        <p:attrNameLst>
                                          <p:attrName>fillcolor</p:attrName>
                                        </p:attrNameLst>
                                      </p:cBhvr>
                                      <p:to>
                                        <a:schemeClr val="bg1"/>
                                      </p:to>
                                    </p:animClr>
                                    <p:set>
                                      <p:cBhvr>
                                        <p:cTn id="13" dur="250" autoRev="1" fill="remove"/>
                                        <p:tgtEl>
                                          <p:spTgt spid="4"/>
                                        </p:tgtEl>
                                        <p:attrNameLst>
                                          <p:attrName>fill.type</p:attrName>
                                        </p:attrNameLst>
                                      </p:cBhvr>
                                      <p:to>
                                        <p:strVal val="solid"/>
                                      </p:to>
                                    </p:set>
                                    <p:set>
                                      <p:cBhvr>
                                        <p:cTn id="1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5CB2E-FFDF-4403-8C5C-7D157681B735}"/>
              </a:ext>
            </a:extLst>
          </p:cNvPr>
          <p:cNvSpPr>
            <a:spLocks noGrp="1"/>
          </p:cNvSpPr>
          <p:nvPr>
            <p:ph type="title"/>
          </p:nvPr>
        </p:nvSpPr>
        <p:spPr>
          <a:xfrm>
            <a:off x="677334" y="609599"/>
            <a:ext cx="8596668" cy="5514889"/>
          </a:xfrm>
        </p:spPr>
        <p:txBody>
          <a:bodyPr/>
          <a:lstStyle/>
          <a:p>
            <a:r>
              <a:rPr lang="sr-Cyrl-RS" dirty="0">
                <a:solidFill>
                  <a:schemeClr val="tx1"/>
                </a:solidFill>
              </a:rPr>
              <a:t>СВЕТИ САВА – РАСТКО НЕМЉЊИЋ</a:t>
            </a:r>
            <a:r>
              <a:rPr lang="sr-Cyrl-RS" sz="2400" dirty="0">
                <a:solidFill>
                  <a:schemeClr val="tx1"/>
                </a:solidFill>
              </a:rPr>
              <a:t/>
            </a:r>
            <a:br>
              <a:rPr lang="sr-Cyrl-R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Растко се родио 1174. </a:t>
            </a:r>
            <a:r>
              <a:rPr lang="sr-Cyrl-RS" sz="2400" dirty="0" smtClean="0">
                <a:solidFill>
                  <a:schemeClr val="tx1"/>
                </a:solidFill>
              </a:rPr>
              <a:t>године</a:t>
            </a:r>
            <a:r>
              <a:rPr lang="en-US" sz="2400" dirty="0" smtClean="0">
                <a:solidFill>
                  <a:schemeClr val="tx1"/>
                </a:solidFill>
              </a:rPr>
              <a:t>,</a:t>
            </a:r>
            <a:r>
              <a:rPr lang="sr-Cyrl-RS" sz="2400" dirty="0" smtClean="0">
                <a:solidFill>
                  <a:schemeClr val="tx1"/>
                </a:solidFill>
              </a:rPr>
              <a:t> </a:t>
            </a:r>
            <a:r>
              <a:rPr lang="sr-Cyrl-RS" sz="2400" dirty="0">
                <a:solidFill>
                  <a:schemeClr val="tx1"/>
                </a:solidFill>
              </a:rPr>
              <a:t>а преминуо је 1236. </a:t>
            </a:r>
            <a:r>
              <a:rPr lang="sr-Cyrl-RS" sz="2400" dirty="0" smtClean="0">
                <a:solidFill>
                  <a:schemeClr val="tx1"/>
                </a:solidFill>
              </a:rPr>
              <a:t>године.</a:t>
            </a:r>
            <a:r>
              <a:rPr lang="en-US" sz="2400" dirty="0" smtClean="0">
                <a:solidFill>
                  <a:schemeClr val="tx1"/>
                </a:solidFill>
              </a:rPr>
              <a:t> </a:t>
            </a:r>
            <a:r>
              <a:rPr lang="sr-Cyrl-RS" sz="2400" dirty="0" smtClean="0">
                <a:solidFill>
                  <a:schemeClr val="tx1"/>
                </a:solidFill>
              </a:rPr>
              <a:t>Свети </a:t>
            </a:r>
            <a:r>
              <a:rPr lang="sr-Cyrl-RS" sz="2400" dirty="0">
                <a:solidFill>
                  <a:schemeClr val="tx1"/>
                </a:solidFill>
              </a:rPr>
              <a:t>Сава је битан за српски народ јер јер радио на културном и духовном просвећењу Срба. Одрекао се световне власти због монашког живота.</a:t>
            </a:r>
            <a:br>
              <a:rPr lang="sr-Cyrl-R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Осамосталио је српску цркву и био је први српски Архиепископ од 1219. до 1233. године.</a:t>
            </a:r>
            <a:br>
              <a:rPr lang="sr-Cyrl-R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Зарад добробити српске државе мирио је своју браћу која су се борила за власт.</a:t>
            </a:r>
            <a:endParaRPr lang="en-US" dirty="0">
              <a:solidFill>
                <a:schemeClr val="tx1"/>
              </a:solidFill>
            </a:endParaRPr>
          </a:p>
        </p:txBody>
      </p:sp>
      <p:pic>
        <p:nvPicPr>
          <p:cNvPr id="5" name="Content Placeholder 4">
            <a:extLst>
              <a:ext uri="{FF2B5EF4-FFF2-40B4-BE49-F238E27FC236}">
                <a16:creationId xmlns="" xmlns:a16="http://schemas.microsoft.com/office/drawing/2014/main" id="{0AD5EC56-84B3-4747-9E0D-F6EB038935AE}"/>
              </a:ext>
            </a:extLst>
          </p:cNvPr>
          <p:cNvPicPr>
            <a:picLocks noGrp="1" noChangeAspect="1"/>
          </p:cNvPicPr>
          <p:nvPr>
            <p:ph idx="1"/>
          </p:nvPr>
        </p:nvPicPr>
        <p:blipFill>
          <a:blip r:embed="rId2"/>
          <a:stretch>
            <a:fillRect/>
          </a:stretch>
        </p:blipFill>
        <p:spPr>
          <a:xfrm>
            <a:off x="9274002" y="1478757"/>
            <a:ext cx="2674648" cy="3584580"/>
          </a:xfrm>
          <a:prstGeom prst="rect">
            <a:avLst/>
          </a:prstGeom>
        </p:spPr>
      </p:pic>
    </p:spTree>
    <p:extLst>
      <p:ext uri="{BB962C8B-B14F-4D97-AF65-F5344CB8AC3E}">
        <p14:creationId xmlns:p14="http://schemas.microsoft.com/office/powerpoint/2010/main" val="25206943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5CB2E-FFDF-4403-8C5C-7D157681B735}"/>
              </a:ext>
            </a:extLst>
          </p:cNvPr>
          <p:cNvSpPr>
            <a:spLocks noGrp="1"/>
          </p:cNvSpPr>
          <p:nvPr>
            <p:ph type="title"/>
          </p:nvPr>
        </p:nvSpPr>
        <p:spPr>
          <a:xfrm>
            <a:off x="604182" y="1022188"/>
            <a:ext cx="8596668" cy="4611256"/>
          </a:xfrm>
        </p:spPr>
        <p:txBody>
          <a:bodyPr>
            <a:normAutofit/>
          </a:bodyPr>
          <a:lstStyle/>
          <a:p>
            <a:r>
              <a:rPr lang="sr-Cyrl-RS" dirty="0">
                <a:solidFill>
                  <a:schemeClr val="tx1"/>
                </a:solidFill>
              </a:rPr>
              <a:t>СРПСКИ ВЛАДАРИ ОД 1228. до 1276.</a:t>
            </a:r>
            <a:br>
              <a:rPr lang="sr-Cyrl-RS" dirty="0">
                <a:solidFill>
                  <a:schemeClr val="tx1"/>
                </a:solidFill>
              </a:rPr>
            </a:br>
            <a:r>
              <a:rPr lang="sr-Cyrl-RS" dirty="0">
                <a:solidFill>
                  <a:schemeClr val="tx1"/>
                </a:solidFill>
              </a:rPr>
              <a:t/>
            </a:r>
            <a:br>
              <a:rPr lang="sr-Cyrl-RS" dirty="0">
                <a:solidFill>
                  <a:schemeClr val="tx1"/>
                </a:solidFill>
              </a:rPr>
            </a:br>
            <a:r>
              <a:rPr lang="sr-Cyrl-RS" sz="2400" dirty="0">
                <a:solidFill>
                  <a:schemeClr val="tx1"/>
                </a:solidFill>
              </a:rPr>
              <a:t>Након Стефана Првовенчаног, Србијом су владали њ</a:t>
            </a:r>
            <a:r>
              <a:rPr lang="sr-Cyrl-RS" sz="2400" dirty="0" smtClean="0">
                <a:solidFill>
                  <a:schemeClr val="tx1"/>
                </a:solidFill>
              </a:rPr>
              <a:t>егови </a:t>
            </a:r>
            <a:r>
              <a:rPr lang="sr-Cyrl-RS" sz="2400" dirty="0">
                <a:solidFill>
                  <a:schemeClr val="tx1"/>
                </a:solidFill>
              </a:rPr>
              <a:t>синови:</a:t>
            </a:r>
            <a:br>
              <a:rPr lang="sr-Cyrl-RS" sz="2400" dirty="0">
                <a:solidFill>
                  <a:schemeClr val="tx1"/>
                </a:solidFill>
              </a:rPr>
            </a:br>
            <a:r>
              <a:rPr lang="sr-Cyrl-RS" sz="2400" dirty="0">
                <a:solidFill>
                  <a:schemeClr val="tx1"/>
                </a:solidFill>
              </a:rPr>
              <a:t>- краљ Радослав владао од 1228. до 1234. године,</a:t>
            </a:r>
            <a:br>
              <a:rPr lang="sr-Cyrl-RS" sz="2400" dirty="0">
                <a:solidFill>
                  <a:schemeClr val="tx1"/>
                </a:solidFill>
              </a:rPr>
            </a:br>
            <a:r>
              <a:rPr lang="sr-Cyrl-RS" sz="2400" dirty="0">
                <a:solidFill>
                  <a:schemeClr val="tx1"/>
                </a:solidFill>
              </a:rPr>
              <a:t>- краљ Владислав владао од 1234. до 1243. године и</a:t>
            </a:r>
            <a:br>
              <a:rPr lang="sr-Cyrl-RS" sz="2400" dirty="0">
                <a:solidFill>
                  <a:schemeClr val="tx1"/>
                </a:solidFill>
              </a:rPr>
            </a:br>
            <a:r>
              <a:rPr lang="sr-Cyrl-RS" sz="2400" dirty="0">
                <a:solidFill>
                  <a:schemeClr val="tx1"/>
                </a:solidFill>
              </a:rPr>
              <a:t>- краљ Урош </a:t>
            </a:r>
            <a:r>
              <a:rPr lang="en-US" sz="2400" dirty="0">
                <a:solidFill>
                  <a:schemeClr val="tx1"/>
                </a:solidFill>
              </a:rPr>
              <a:t>I </a:t>
            </a:r>
            <a:r>
              <a:rPr lang="sr-Cyrl-RS" sz="2400" dirty="0">
                <a:solidFill>
                  <a:schemeClr val="tx1"/>
                </a:solidFill>
              </a:rPr>
              <a:t>владао од 124</a:t>
            </a:r>
            <a:r>
              <a:rPr lang="en-US" sz="2400" dirty="0">
                <a:solidFill>
                  <a:schemeClr val="tx1"/>
                </a:solidFill>
              </a:rPr>
              <a:t>3</a:t>
            </a:r>
            <a:r>
              <a:rPr lang="sr-Cyrl-RS" sz="2400" dirty="0">
                <a:solidFill>
                  <a:schemeClr val="tx1"/>
                </a:solidFill>
              </a:rPr>
              <a:t>. до 12</a:t>
            </a:r>
            <a:r>
              <a:rPr lang="en-US" sz="2400" dirty="0">
                <a:solidFill>
                  <a:schemeClr val="tx1"/>
                </a:solidFill>
              </a:rPr>
              <a:t>76</a:t>
            </a:r>
            <a:r>
              <a:rPr lang="sr-Cyrl-RS" sz="2400" dirty="0">
                <a:solidFill>
                  <a:schemeClr val="tx1"/>
                </a:solidFill>
              </a:rPr>
              <a:t>. године</a:t>
            </a:r>
            <a:r>
              <a:rPr lang="en-US" sz="2400" dirty="0">
                <a:solidFill>
                  <a:schemeClr val="tx1"/>
                </a:solidFill>
              </a:rPr>
              <a:t>.</a:t>
            </a:r>
            <a:br>
              <a:rPr lang="en-U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За време краља Урош </a:t>
            </a:r>
            <a:r>
              <a:rPr lang="en-US" sz="2400" dirty="0">
                <a:solidFill>
                  <a:schemeClr val="tx1"/>
                </a:solidFill>
              </a:rPr>
              <a:t>I</a:t>
            </a:r>
            <a:r>
              <a:rPr lang="sr-Cyrl-RS" sz="2400" dirty="0">
                <a:solidFill>
                  <a:schemeClr val="tx1"/>
                </a:solidFill>
              </a:rPr>
              <a:t> српска држава се наставила развијати. Почели су да се отварају рудници и први пут је почео да се кује новац.</a:t>
            </a:r>
            <a:endParaRPr lang="en-US" sz="2400" dirty="0">
              <a:solidFill>
                <a:schemeClr val="tx1"/>
              </a:solidFill>
            </a:endParaRPr>
          </a:p>
        </p:txBody>
      </p:sp>
    </p:spTree>
    <p:extLst>
      <p:ext uri="{BB962C8B-B14F-4D97-AF65-F5344CB8AC3E}">
        <p14:creationId xmlns:p14="http://schemas.microsoft.com/office/powerpoint/2010/main" val="101602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56D6A5-E69D-4476-99C9-029EE0D77081}"/>
              </a:ext>
            </a:extLst>
          </p:cNvPr>
          <p:cNvSpPr>
            <a:spLocks noGrp="1"/>
          </p:cNvSpPr>
          <p:nvPr>
            <p:ph type="title"/>
          </p:nvPr>
        </p:nvSpPr>
        <p:spPr>
          <a:xfrm>
            <a:off x="785091" y="609601"/>
            <a:ext cx="9171709" cy="720436"/>
          </a:xfrm>
        </p:spPr>
        <p:txBody>
          <a:bodyPr/>
          <a:lstStyle/>
          <a:p>
            <a:pPr algn="ctr"/>
            <a:r>
              <a:rPr lang="sr-Cyrl-RS" dirty="0">
                <a:solidFill>
                  <a:schemeClr val="tx1"/>
                </a:solidFill>
              </a:rPr>
              <a:t>КРАЉЕВИ ДРАГУТИН И МИЛУТИН</a:t>
            </a:r>
            <a:endParaRPr lang="en-US" dirty="0">
              <a:solidFill>
                <a:schemeClr val="tx1"/>
              </a:solidFill>
            </a:endParaRPr>
          </a:p>
        </p:txBody>
      </p:sp>
      <p:sp>
        <p:nvSpPr>
          <p:cNvPr id="3" name="Content Placeholder 2">
            <a:extLst>
              <a:ext uri="{FF2B5EF4-FFF2-40B4-BE49-F238E27FC236}">
                <a16:creationId xmlns="" xmlns:a16="http://schemas.microsoft.com/office/drawing/2014/main" id="{AC5E105E-71E2-43D7-B2B8-9105162B46E5}"/>
              </a:ext>
            </a:extLst>
          </p:cNvPr>
          <p:cNvSpPr>
            <a:spLocks noGrp="1"/>
          </p:cNvSpPr>
          <p:nvPr>
            <p:ph idx="1"/>
          </p:nvPr>
        </p:nvSpPr>
        <p:spPr>
          <a:xfrm>
            <a:off x="677332" y="1330037"/>
            <a:ext cx="9870595" cy="5366327"/>
          </a:xfrm>
        </p:spPr>
        <p:txBody>
          <a:bodyPr>
            <a:normAutofit fontScale="92500"/>
          </a:bodyPr>
          <a:lstStyle/>
          <a:p>
            <a:pPr marL="0" indent="0">
              <a:buNone/>
            </a:pPr>
            <a:r>
              <a:rPr lang="sr-Cyrl-RS" sz="2800" dirty="0"/>
              <a:t>Драгутин и Милутин су синови Стефана Уроша </a:t>
            </a:r>
            <a:r>
              <a:rPr lang="en-US" sz="2800" dirty="0"/>
              <a:t>I</a:t>
            </a:r>
            <a:r>
              <a:rPr lang="sr-Cyrl-RS" sz="2800" dirty="0"/>
              <a:t>. </a:t>
            </a:r>
          </a:p>
          <a:p>
            <a:pPr marL="0" indent="0">
              <a:buNone/>
            </a:pPr>
            <a:r>
              <a:rPr lang="sr-Cyrl-RS" sz="2800" dirty="0"/>
              <a:t>Драгутин је владао од 1276. до 1282</a:t>
            </a:r>
            <a:r>
              <a:rPr lang="sr-Cyrl-RS" sz="2800" dirty="0" smtClean="0"/>
              <a:t>.</a:t>
            </a:r>
            <a:r>
              <a:rPr lang="en-US" sz="2800" dirty="0" smtClean="0"/>
              <a:t> </a:t>
            </a:r>
            <a:r>
              <a:rPr lang="sr-Cyrl-RS" sz="2800" dirty="0" smtClean="0"/>
              <a:t>године</a:t>
            </a:r>
            <a:r>
              <a:rPr lang="sr-Cyrl-RS" sz="2800" dirty="0"/>
              <a:t>, али је у лову пао са коња и сломио ногу због чега није могао да извршава своје дужности. Због овога на престо долази Драгутинов брат Милутин, уз услов да Драгутинова деца владају после Милутина. </a:t>
            </a:r>
          </a:p>
          <a:p>
            <a:pPr marL="0" indent="0">
              <a:buNone/>
            </a:pPr>
            <a:r>
              <a:rPr lang="sr-Cyrl-RS" sz="2800" dirty="0"/>
              <a:t>Краљ Милутин (</a:t>
            </a:r>
            <a:r>
              <a:rPr lang="sr-Cyrl-RS" sz="2800" dirty="0">
                <a:solidFill>
                  <a:prstClr val="black">
                    <a:lumMod val="75000"/>
                    <a:lumOff val="25000"/>
                  </a:prstClr>
                </a:solidFill>
              </a:rPr>
              <a:t>Уроша </a:t>
            </a:r>
            <a:r>
              <a:rPr lang="en-US" sz="2800" dirty="0">
                <a:solidFill>
                  <a:prstClr val="black">
                    <a:lumMod val="75000"/>
                    <a:lumOff val="25000"/>
                  </a:prstClr>
                </a:solidFill>
              </a:rPr>
              <a:t>II</a:t>
            </a:r>
            <a:r>
              <a:rPr lang="sr-Cyrl-RS" sz="2800" dirty="0"/>
              <a:t>)  је владао од 1282. до 1321. године.</a:t>
            </a:r>
          </a:p>
          <a:p>
            <a:pPr marL="0" indent="0">
              <a:buNone/>
            </a:pPr>
            <a:r>
              <a:rPr lang="sr-Cyrl-RS" sz="2800" dirty="0"/>
              <a:t>За време владавине деце </a:t>
            </a:r>
            <a:r>
              <a:rPr lang="sr-Cyrl-RS" sz="2800" dirty="0">
                <a:solidFill>
                  <a:prstClr val="black">
                    <a:lumMod val="75000"/>
                    <a:lumOff val="25000"/>
                  </a:prstClr>
                </a:solidFill>
              </a:rPr>
              <a:t>Стефана Уроша </a:t>
            </a:r>
            <a:r>
              <a:rPr lang="en-US" sz="2800" dirty="0">
                <a:solidFill>
                  <a:prstClr val="black">
                    <a:lumMod val="75000"/>
                    <a:lumOff val="25000"/>
                  </a:prstClr>
                </a:solidFill>
              </a:rPr>
              <a:t>I</a:t>
            </a:r>
            <a:r>
              <a:rPr lang="sr-Cyrl-RS" sz="2800" dirty="0">
                <a:solidFill>
                  <a:prstClr val="black">
                    <a:lumMod val="75000"/>
                    <a:lumOff val="25000"/>
                  </a:prstClr>
                </a:solidFill>
              </a:rPr>
              <a:t> Србија је ширила своје границе, али се и културно развијала.</a:t>
            </a:r>
          </a:p>
          <a:p>
            <a:pPr marL="0" indent="0">
              <a:buNone/>
            </a:pPr>
            <a:r>
              <a:rPr lang="sr-Cyrl-RS" sz="2800" dirty="0">
                <a:solidFill>
                  <a:prstClr val="black">
                    <a:lumMod val="75000"/>
                    <a:lumOff val="25000"/>
                  </a:prstClr>
                </a:solidFill>
              </a:rPr>
              <a:t>Краљ Милутин је био цењен и код Бугара. Његове мошти се налазе у Софији у цркви Свете Недеље, а у народу познате као црвка Светог Краља.</a:t>
            </a:r>
            <a:endParaRPr lang="sr-Cyrl-RS" sz="2800" dirty="0"/>
          </a:p>
        </p:txBody>
      </p:sp>
    </p:spTree>
    <p:extLst>
      <p:ext uri="{BB962C8B-B14F-4D97-AF65-F5344CB8AC3E}">
        <p14:creationId xmlns:p14="http://schemas.microsoft.com/office/powerpoint/2010/main" val="3111061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5CB2E-FFDF-4403-8C5C-7D157681B735}"/>
              </a:ext>
            </a:extLst>
          </p:cNvPr>
          <p:cNvSpPr>
            <a:spLocks noGrp="1"/>
          </p:cNvSpPr>
          <p:nvPr>
            <p:ph type="title"/>
          </p:nvPr>
        </p:nvSpPr>
        <p:spPr>
          <a:xfrm>
            <a:off x="677334" y="351861"/>
            <a:ext cx="8596668" cy="6335266"/>
          </a:xfrm>
        </p:spPr>
        <p:txBody>
          <a:bodyPr/>
          <a:lstStyle/>
          <a:p>
            <a:r>
              <a:rPr lang="sr-Cyrl-RS" dirty="0">
                <a:solidFill>
                  <a:schemeClr val="tx1"/>
                </a:solidFill>
              </a:rPr>
              <a:t>СТЕФАН УРОШ </a:t>
            </a:r>
            <a:r>
              <a:rPr lang="en-US" dirty="0">
                <a:solidFill>
                  <a:schemeClr val="tx1"/>
                </a:solidFill>
              </a:rPr>
              <a:t>III </a:t>
            </a:r>
            <a:r>
              <a:rPr lang="sr-Cyrl-RS" dirty="0">
                <a:solidFill>
                  <a:schemeClr val="tx1"/>
                </a:solidFill>
              </a:rPr>
              <a:t>– ДЕЧАНСКИ</a:t>
            </a:r>
            <a:r>
              <a:rPr lang="sr-Cyrl-RS" sz="2400" dirty="0">
                <a:solidFill>
                  <a:schemeClr val="tx1"/>
                </a:solidFill>
              </a:rPr>
              <a:t/>
            </a:r>
            <a:br>
              <a:rPr lang="sr-Cyrl-R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Син је краља Милутина. Због сукоба са оцем око власти привидно је ослепљен и протеран у Византију – Цариград.</a:t>
            </a:r>
            <a:br>
              <a:rPr lang="sr-Cyrl-RS" sz="2400" dirty="0">
                <a:solidFill>
                  <a:schemeClr val="tx1"/>
                </a:solidFill>
              </a:rPr>
            </a:br>
            <a:r>
              <a:rPr lang="sr-Cyrl-RS" sz="2400" dirty="0">
                <a:solidFill>
                  <a:schemeClr val="tx1"/>
                </a:solidFill>
              </a:rPr>
              <a:t>Након смрти оца 1321. године и борбе за власт са својом браћом долази на престо. </a:t>
            </a:r>
            <a:br>
              <a:rPr lang="sr-Cyrl-RS" sz="2400" dirty="0">
                <a:solidFill>
                  <a:schemeClr val="tx1"/>
                </a:solidFill>
              </a:rPr>
            </a:br>
            <a:r>
              <a:rPr lang="sr-Cyrl-RS" sz="2400" dirty="0">
                <a:solidFill>
                  <a:schemeClr val="tx1"/>
                </a:solidFill>
              </a:rPr>
              <a:t>За време његове власти Србиј</a:t>
            </a:r>
            <a:r>
              <a:rPr lang="en-US" sz="2400" dirty="0">
                <a:solidFill>
                  <a:schemeClr val="tx1"/>
                </a:solidFill>
              </a:rPr>
              <a:t>a</a:t>
            </a:r>
            <a:r>
              <a:rPr lang="sr-Cyrl-RS" sz="2400" dirty="0">
                <a:solidFill>
                  <a:schemeClr val="tx1"/>
                </a:solidFill>
              </a:rPr>
              <a:t> се није толико територијално ширила, већ се културно и духовно уздизала.</a:t>
            </a:r>
            <a:br>
              <a:rPr lang="sr-Cyrl-RS" sz="2400" dirty="0">
                <a:solidFill>
                  <a:schemeClr val="tx1"/>
                </a:solidFill>
              </a:rPr>
            </a:br>
            <a:r>
              <a:rPr lang="sr-Cyrl-RS" sz="2400" dirty="0">
                <a:solidFill>
                  <a:schemeClr val="tx1"/>
                </a:solidFill>
              </a:rPr>
              <a:t>Најзначајнија битка за време његове владавине је битка код Велбужда 1330. године. Византија и Бугарска су желеле да нападну и покоре Србију, али их је Стефан Дечански са својом војском предухитрио и први напао бугарску војску, док се није спојила са војском Византије. </a:t>
            </a:r>
            <a:br>
              <a:rPr lang="sr-Cyrl-RS" sz="2400" dirty="0">
                <a:solidFill>
                  <a:schemeClr val="tx1"/>
                </a:solidFill>
              </a:rPr>
            </a:br>
            <a:r>
              <a:rPr lang="sr-Cyrl-RS" sz="2400" dirty="0">
                <a:solidFill>
                  <a:schemeClr val="tx1"/>
                </a:solidFill>
              </a:rPr>
              <a:t>Срби су поразили Бугаре, а у битци се истакао млади краљ Стефан Урош </a:t>
            </a:r>
            <a:r>
              <a:rPr lang="en-US" sz="2400" dirty="0">
                <a:solidFill>
                  <a:schemeClr val="tx1"/>
                </a:solidFill>
              </a:rPr>
              <a:t>IV</a:t>
            </a:r>
            <a:r>
              <a:rPr lang="sr-Cyrl-RS" sz="2400" dirty="0">
                <a:solidFill>
                  <a:schemeClr val="tx1"/>
                </a:solidFill>
              </a:rPr>
              <a:t>, познатији као Душан силни.</a:t>
            </a:r>
            <a:endParaRPr lang="en-US" dirty="0">
              <a:solidFill>
                <a:schemeClr val="tx1"/>
              </a:solidFill>
            </a:endParaRPr>
          </a:p>
        </p:txBody>
      </p:sp>
      <p:pic>
        <p:nvPicPr>
          <p:cNvPr id="3" name="Picture 2">
            <a:extLst>
              <a:ext uri="{FF2B5EF4-FFF2-40B4-BE49-F238E27FC236}">
                <a16:creationId xmlns="" xmlns:a16="http://schemas.microsoft.com/office/drawing/2014/main" id="{49EDDB2B-1101-485C-9D5C-2DA1FD8E44BF}"/>
              </a:ext>
            </a:extLst>
          </p:cNvPr>
          <p:cNvPicPr>
            <a:picLocks noChangeAspect="1"/>
          </p:cNvPicPr>
          <p:nvPr/>
        </p:nvPicPr>
        <p:blipFill>
          <a:blip r:embed="rId2"/>
          <a:stretch>
            <a:fillRect/>
          </a:stretch>
        </p:blipFill>
        <p:spPr>
          <a:xfrm>
            <a:off x="9274002" y="1366924"/>
            <a:ext cx="2705562" cy="3484764"/>
          </a:xfrm>
          <a:prstGeom prst="rect">
            <a:avLst/>
          </a:prstGeom>
        </p:spPr>
      </p:pic>
    </p:spTree>
    <p:extLst>
      <p:ext uri="{BB962C8B-B14F-4D97-AF65-F5344CB8AC3E}">
        <p14:creationId xmlns:p14="http://schemas.microsoft.com/office/powerpoint/2010/main" val="2009671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5CB2E-FFDF-4403-8C5C-7D157681B735}"/>
              </a:ext>
            </a:extLst>
          </p:cNvPr>
          <p:cNvSpPr>
            <a:spLocks noGrp="1"/>
          </p:cNvSpPr>
          <p:nvPr>
            <p:ph type="title"/>
          </p:nvPr>
        </p:nvSpPr>
        <p:spPr>
          <a:xfrm>
            <a:off x="455660" y="261367"/>
            <a:ext cx="9094739" cy="6335266"/>
          </a:xfrm>
        </p:spPr>
        <p:txBody>
          <a:bodyPr>
            <a:normAutofit fontScale="90000"/>
          </a:bodyPr>
          <a:lstStyle/>
          <a:p>
            <a:r>
              <a:rPr lang="sr-Cyrl-RS" dirty="0">
                <a:solidFill>
                  <a:schemeClr val="tx1"/>
                </a:solidFill>
              </a:rPr>
              <a:t>СТЕФАН УРОШ </a:t>
            </a:r>
            <a:r>
              <a:rPr lang="en-US" dirty="0">
                <a:solidFill>
                  <a:schemeClr val="tx1"/>
                </a:solidFill>
              </a:rPr>
              <a:t>I</a:t>
            </a:r>
            <a:r>
              <a:rPr lang="en-US" dirty="0">
                <a:solidFill>
                  <a:prstClr val="black"/>
                </a:solidFill>
              </a:rPr>
              <a:t>V</a:t>
            </a:r>
            <a:r>
              <a:rPr lang="en-US" dirty="0">
                <a:solidFill>
                  <a:schemeClr val="tx1"/>
                </a:solidFill>
              </a:rPr>
              <a:t> </a:t>
            </a:r>
            <a:r>
              <a:rPr lang="sr-Cyrl-RS" dirty="0">
                <a:solidFill>
                  <a:schemeClr val="tx1"/>
                </a:solidFill>
              </a:rPr>
              <a:t>– ДУШАН СИЛНИ</a:t>
            </a:r>
            <a:r>
              <a:rPr lang="sr-Cyrl-RS" sz="2400" dirty="0">
                <a:solidFill>
                  <a:schemeClr val="tx1"/>
                </a:solidFill>
              </a:rPr>
              <a:t/>
            </a:r>
            <a:br>
              <a:rPr lang="sr-Cyrl-RS" sz="2400" dirty="0">
                <a:solidFill>
                  <a:schemeClr val="tx1"/>
                </a:solidFill>
              </a:rPr>
            </a:br>
            <a:r>
              <a:rPr lang="sr-Cyrl-RS" sz="2400" dirty="0">
                <a:solidFill>
                  <a:schemeClr val="tx1"/>
                </a:solidFill>
              </a:rPr>
              <a:t/>
            </a:r>
            <a:br>
              <a:rPr lang="sr-Cyrl-RS" sz="2400" dirty="0">
                <a:solidFill>
                  <a:schemeClr val="tx1"/>
                </a:solidFill>
              </a:rPr>
            </a:br>
            <a:r>
              <a:rPr lang="sr-Cyrl-RS" sz="2400" dirty="0">
                <a:solidFill>
                  <a:schemeClr val="tx1"/>
                </a:solidFill>
              </a:rPr>
              <a:t>Душан на власт долази уз помоћ српске властеле која му је помогла да у борби за власт збаци оца. Душан је наредио погубљење свог оца Стефана Дечанског. Владао је Србијом од 1331. до изненадне смрти 1355. године. </a:t>
            </a:r>
            <a:br>
              <a:rPr lang="sr-Cyrl-RS" sz="2400" dirty="0">
                <a:solidFill>
                  <a:schemeClr val="tx1"/>
                </a:solidFill>
              </a:rPr>
            </a:br>
            <a:r>
              <a:rPr lang="sr-Cyrl-RS" sz="2400" dirty="0">
                <a:solidFill>
                  <a:schemeClr val="tx1"/>
                </a:solidFill>
              </a:rPr>
              <a:t>За </a:t>
            </a:r>
            <a:r>
              <a:rPr lang="sr-Cyrl-RS" sz="2400" dirty="0" smtClean="0">
                <a:solidFill>
                  <a:schemeClr val="tx1"/>
                </a:solidFill>
              </a:rPr>
              <a:t>време</a:t>
            </a:r>
            <a:r>
              <a:rPr lang="en-US" sz="2400" dirty="0" smtClean="0">
                <a:solidFill>
                  <a:schemeClr val="tx1"/>
                </a:solidFill>
              </a:rPr>
              <a:t> </a:t>
            </a:r>
            <a:r>
              <a:rPr lang="sr-Cyrl-RS" sz="2400" dirty="0" smtClean="0">
                <a:solidFill>
                  <a:schemeClr val="tx1"/>
                </a:solidFill>
              </a:rPr>
              <a:t>његове владавине </a:t>
            </a:r>
            <a:r>
              <a:rPr lang="sr-Cyrl-RS" sz="2400" dirty="0">
                <a:solidFill>
                  <a:schemeClr val="tx1"/>
                </a:solidFill>
              </a:rPr>
              <a:t>Србија је имала највећу територију, али је имала и највећи културни и законодавни напредак.</a:t>
            </a:r>
            <a:br>
              <a:rPr lang="sr-Cyrl-RS" sz="2400" dirty="0">
                <a:solidFill>
                  <a:schemeClr val="tx1"/>
                </a:solidFill>
              </a:rPr>
            </a:br>
            <a:r>
              <a:rPr lang="sr-Cyrl-RS" sz="2400" dirty="0">
                <a:solidFill>
                  <a:schemeClr val="tx1"/>
                </a:solidFill>
              </a:rPr>
              <a:t>Крунисан је за цара у Скопљу 134</a:t>
            </a:r>
            <a:r>
              <a:rPr lang="en-US" sz="2400" dirty="0">
                <a:solidFill>
                  <a:schemeClr val="tx1"/>
                </a:solidFill>
              </a:rPr>
              <a:t>6</a:t>
            </a:r>
            <a:r>
              <a:rPr lang="sr-Cyrl-RS" sz="2400" dirty="0">
                <a:solidFill>
                  <a:schemeClr val="tx1"/>
                </a:solidFill>
              </a:rPr>
              <a:t>. године, а завео је ред доношењем „Душановог законика“ 134</a:t>
            </a:r>
            <a:r>
              <a:rPr lang="en-US" sz="2400" dirty="0">
                <a:solidFill>
                  <a:schemeClr val="tx1"/>
                </a:solidFill>
              </a:rPr>
              <a:t>9</a:t>
            </a:r>
            <a:r>
              <a:rPr lang="sr-Cyrl-RS" sz="2400" dirty="0">
                <a:solidFill>
                  <a:schemeClr val="tx1"/>
                </a:solidFill>
              </a:rPr>
              <a:t>. године.</a:t>
            </a:r>
            <a:br>
              <a:rPr lang="sr-Cyrl-RS" sz="2400" dirty="0">
                <a:solidFill>
                  <a:schemeClr val="tx1"/>
                </a:solidFill>
              </a:rPr>
            </a:br>
            <a:r>
              <a:rPr lang="sr-Cyrl-RS" sz="2400" dirty="0">
                <a:solidFill>
                  <a:schemeClr val="tx1"/>
                </a:solidFill>
              </a:rPr>
              <a:t>Душан је био велики војсковођа, али је и први претрпео поразе од турске војске, у којој је препознао надолазећу опасност по Србију и Европу. Покушао је и да буде предводник хришћанске војске против </a:t>
            </a:r>
            <a:r>
              <a:rPr lang="sr-Cyrl-RS" sz="2400" dirty="0" smtClean="0">
                <a:solidFill>
                  <a:schemeClr val="tx1"/>
                </a:solidFill>
              </a:rPr>
              <a:t>Турака, </a:t>
            </a:r>
            <a:r>
              <a:rPr lang="sr-Cyrl-RS" sz="2400" dirty="0">
                <a:solidFill>
                  <a:schemeClr val="tx1"/>
                </a:solidFill>
              </a:rPr>
              <a:t>али није успео.</a:t>
            </a:r>
            <a:br>
              <a:rPr lang="sr-Cyrl-RS" sz="2400" dirty="0">
                <a:solidFill>
                  <a:schemeClr val="tx1"/>
                </a:solidFill>
              </a:rPr>
            </a:br>
            <a:r>
              <a:rPr lang="sr-Cyrl-RS" sz="2400" dirty="0">
                <a:solidFill>
                  <a:schemeClr val="tx1"/>
                </a:solidFill>
              </a:rPr>
              <a:t>Након изненадне смрти сахрањен је у Призрену, да би 1968. године био сахрањен у цркви Светог Марка у Београду.</a:t>
            </a:r>
            <a:br>
              <a:rPr lang="sr-Cyrl-RS" sz="2400" dirty="0">
                <a:solidFill>
                  <a:schemeClr val="tx1"/>
                </a:solidFill>
              </a:rPr>
            </a:br>
            <a:r>
              <a:rPr lang="sr-Cyrl-RS" sz="2400" dirty="0">
                <a:solidFill>
                  <a:schemeClr val="tx1"/>
                </a:solidFill>
              </a:rPr>
              <a:t>Душана је наследио син Стефан Урош </a:t>
            </a:r>
            <a:r>
              <a:rPr lang="en-US" sz="2400" dirty="0">
                <a:solidFill>
                  <a:schemeClr val="tx1"/>
                </a:solidFill>
              </a:rPr>
              <a:t>V </a:t>
            </a:r>
            <a:r>
              <a:rPr lang="sr-Cyrl-RS" sz="2400" dirty="0">
                <a:solidFill>
                  <a:schemeClr val="tx1"/>
                </a:solidFill>
              </a:rPr>
              <a:t>– у народу назван „нејаки“. За време Стефана Уроша </a:t>
            </a:r>
            <a:r>
              <a:rPr lang="en-US" sz="2400" dirty="0">
                <a:solidFill>
                  <a:schemeClr val="tx1"/>
                </a:solidFill>
              </a:rPr>
              <a:t>V</a:t>
            </a:r>
            <a:r>
              <a:rPr lang="sr-Cyrl-RS" sz="2400" dirty="0">
                <a:solidFill>
                  <a:schemeClr val="tx1"/>
                </a:solidFill>
              </a:rPr>
              <a:t> почело је распрарчавање Србије.</a:t>
            </a:r>
            <a:endParaRPr lang="en-US" sz="2400" dirty="0">
              <a:solidFill>
                <a:schemeClr val="tx1"/>
              </a:solidFill>
            </a:endParaRPr>
          </a:p>
        </p:txBody>
      </p:sp>
      <p:pic>
        <p:nvPicPr>
          <p:cNvPr id="4" name="Picture 3">
            <a:extLst>
              <a:ext uri="{FF2B5EF4-FFF2-40B4-BE49-F238E27FC236}">
                <a16:creationId xmlns="" xmlns:a16="http://schemas.microsoft.com/office/drawing/2014/main" id="{B9B384AB-7440-4F7F-A821-688813A9184F}"/>
              </a:ext>
            </a:extLst>
          </p:cNvPr>
          <p:cNvPicPr>
            <a:picLocks noChangeAspect="1"/>
          </p:cNvPicPr>
          <p:nvPr/>
        </p:nvPicPr>
        <p:blipFill>
          <a:blip r:embed="rId2"/>
          <a:stretch>
            <a:fillRect/>
          </a:stretch>
        </p:blipFill>
        <p:spPr>
          <a:xfrm>
            <a:off x="9699048" y="261367"/>
            <a:ext cx="2381250" cy="3267075"/>
          </a:xfrm>
          <a:prstGeom prst="rect">
            <a:avLst/>
          </a:prstGeom>
        </p:spPr>
      </p:pic>
      <p:pic>
        <p:nvPicPr>
          <p:cNvPr id="5" name="Picture 4">
            <a:extLst>
              <a:ext uri="{FF2B5EF4-FFF2-40B4-BE49-F238E27FC236}">
                <a16:creationId xmlns="" xmlns:a16="http://schemas.microsoft.com/office/drawing/2014/main" id="{225A6A7C-F809-4600-A29C-E2FBC10D02D5}"/>
              </a:ext>
            </a:extLst>
          </p:cNvPr>
          <p:cNvPicPr>
            <a:picLocks noChangeAspect="1"/>
          </p:cNvPicPr>
          <p:nvPr/>
        </p:nvPicPr>
        <p:blipFill>
          <a:blip r:embed="rId3"/>
          <a:stretch>
            <a:fillRect/>
          </a:stretch>
        </p:blipFill>
        <p:spPr>
          <a:xfrm>
            <a:off x="9699048" y="3528442"/>
            <a:ext cx="2381250" cy="3077765"/>
          </a:xfrm>
          <a:prstGeom prst="rect">
            <a:avLst/>
          </a:prstGeom>
        </p:spPr>
      </p:pic>
    </p:spTree>
    <p:extLst>
      <p:ext uri="{BB962C8B-B14F-4D97-AF65-F5344CB8AC3E}">
        <p14:creationId xmlns:p14="http://schemas.microsoft.com/office/powerpoint/2010/main" val="2594443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716</TotalTime>
  <Words>280</Words>
  <Application>Microsoft Office PowerPoint</Application>
  <PresentationFormat>Custom</PresentationFormat>
  <Paragraphs>32</Paragraphs>
  <Slides>13</Slides>
  <Notes>0</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СТВАРАЊЕ СРПСКЕ ДРЖАВЕ</vt:lpstr>
      <vt:lpstr>Насељавање Срба на Балканско полуострво и његов ток не можемо са сигурношћу датирати, што због непостојања прецизних извора из тог времена, тако и због чињенице да још увек није разрешен проблем њихове прапостојбине. Сматра се да је насељавање Срба отпочело након пропасти опсаде Цариграда 626. године и да се окончало пре смрти византијског цара Ираклија, 11. фебруара 641. године.</vt:lpstr>
      <vt:lpstr>СТЕФАН НЕМАЊА – ВЕЛИКИ ЖУПАН</vt:lpstr>
      <vt:lpstr>СТЕФАН НЕМАЊИЋ  Стефана Немањића је отац (Стефан Немања) именовао за престолонаследника, јер је Растко који је требао да наследи оца желео да се замонаши. Стефан Немањић је владао од 1196. до 1228. године. У народу је познатији као Стефан Првовенчани јер је 1217. крунисан за првог српског краља. Супруге су му биле Евдокија и Ана, а од деце је имао: Радослава, Владислава, Уроша I и Предислава. Након силаска са власти замонашио се и добио име Симон. Преминуо је 24.09.1228.године.</vt:lpstr>
      <vt:lpstr>СВЕТИ САВА – РАСТКО НЕМЉЊИЋ  Растко се родио 1174. године, а преминуо је 1236. године. Свети Сава је битан за српски народ јер јер радио на културном и духовном просвећењу Срба. Одрекао се световне власти због монашког живота.  Осамосталио је српску цркву и био је први српски Архиепископ од 1219. до 1233. године.  Зарад добробити српске државе мирио је своју браћу која су се борила за власт.</vt:lpstr>
      <vt:lpstr>СРПСКИ ВЛАДАРИ ОД 1228. до 1276.  Након Стефана Првовенчаног, Србијом су владали његови синови: - краљ Радослав владао од 1228. до 1234. године, - краљ Владислав владао од 1234. до 1243. године и - краљ Урош I владао од 1243. до 1276. године.  За време краља Урош I српска држава се наставила развијати. Почели су да се отварају рудници и први пут је почео да се кује новац.</vt:lpstr>
      <vt:lpstr>КРАЉЕВИ ДРАГУТИН И МИЛУТИН</vt:lpstr>
      <vt:lpstr>СТЕФАН УРОШ III – ДЕЧАНСКИ  Син је краља Милутина. Због сукоба са оцем око власти привидно је ослепљен и протеран у Византију – Цариград. Након смрти оца 1321. године и борбе за власт са својом браћом долази на престо.  За време његове власти Србијa се није толико територијално ширила, већ се културно и духовно уздизала. Најзначајнија битка за време његове владавине је битка код Велбужда 1330. године. Византија и Бугарска су желеле да нападну и покоре Србију, али их је Стефан Дечански са својом војском предухитрио и први напао бугарску војску, док се није спојила са војском Византије.  Срби су поразили Бугаре, а у битци се истакао млади краљ Стефан Урош IV, познатији као Душан силни.</vt:lpstr>
      <vt:lpstr>СТЕФАН УРОШ IV – ДУШАН СИЛНИ  Душан на власт долази уз помоћ српске властеле која му је помогла да у борби за власт збаци оца. Душан је наредио погубљење свог оца Стефана Дечанског. Владао је Србијом од 1331. до изненадне смрти 1355. године.  За време његове владавине Србија је имала највећу територију, али је имала и највећи културни и законодавни напредак. Крунисан је за цара у Скопљу 1346. године, а завео је ред доношењем „Душановог законика“ 1349. године. Душан је био велики војсковођа, али је и први претрпео поразе од турске војске, у којој је препознао надолазећу опасност по Србију и Европу. Покушао је и да буде предводник хришћанске војске против Турака, али није успео. Након изненадне смрти сахрањен је у Призрену, да би 1968. године био сахрањен у цркви Светог Марка у Београду. Душана је наследио син Стефан Урош V – у народу назван „нејаки“. За време Стефана Уроша V почело је распрарчавање Србије.</vt:lpstr>
      <vt:lpstr>                                          ДОЛИНА ЈОРГОВАНА Заносни мирис јоргована се већ седам векова сваког пролећа шири долином Ибра од Краљева до Рашке.  Овај крај тада постаје место изузетне природне раскошне лепоте. Опојни мирис јоргована подсећа на романтичну причу о француској принцези, касније српској краљици, Јелени Анжујској и српском краљу Урошу I Немањићу. Ова Долина јоргована представља љубавно завештање краља Уроша из XIII века, његовој супрузи Јелени Анжујској. Легенда каже да је из љубави према Јелени Анжујској српски краљ Урош I Немањић (син Стефана Првовенчаног) пред њен долазак наредио да се путем којим ће она допутовати, целом долином Ибра од Краљева до Рашке, посаде све познате врсте јоргована. Желео је да улепша сиве литице долине и тако будућу краљицу подсети на родну Провансу. </vt:lpstr>
      <vt:lpstr>ЗАДУЖБИНЕ НЕМАЊИЋА  Владари из лозе Немањића су били познати по изградњи манастира и цркви, а неки од познатијих су:  - манастир Ђурђеви ступови – подигао Стефан Немања,  - манастир Студеница – подигао Стефан Немања,  - манастир Хиландар – подигли Стефан Немања, Свети Сава и Стефан Првовенчани,  - манастир Жича – подигао Стефан Првовенчани,  - манастир Милешева – подигао краљ Владислав,  - манастир Сопоћани – подигао краљ Урош I, а дорадио цар Душан,  - манастир Рача – подигао краљ Драгутин,  - црква Богородице Љевишке – подигао краљ Милутин. Сви владари из лозе Немањића су проглашени за свеце, изузев цара Стефана Уроша V – Душана силног.</vt:lpstr>
      <vt:lpstr>                                                    </vt:lpstr>
      <vt:lpstr>Босиљка Злопорубовић,  Исидора Јовичић и Владимир Милутиновић   ученици 4/5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НЕМАЊИЋИ</dc:title>
  <dc:creator>PaBo2</dc:creator>
  <cp:lastModifiedBy>PC1</cp:lastModifiedBy>
  <cp:revision>61</cp:revision>
  <dcterms:created xsi:type="dcterms:W3CDTF">2018-02-21T18:03:51Z</dcterms:created>
  <dcterms:modified xsi:type="dcterms:W3CDTF">2018-04-05T07:43:32Z</dcterms:modified>
</cp:coreProperties>
</file>