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5BEAC-B195-46B7-A9EC-501D112229F6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35796B-65FA-4C08-9044-8C0210B242E3}">
      <dgm:prSet phldrT="[Text]" custT="1"/>
      <dgm:spPr/>
      <dgm:t>
        <a:bodyPr/>
        <a:lstStyle/>
        <a:p>
          <a:r>
            <a:rPr lang="sr-Latn-CS" sz="2200" b="1" dirty="0" smtClean="0">
              <a:latin typeface="Arial" pitchFamily="34" charset="0"/>
              <a:cs typeface="Arial" pitchFamily="34" charset="0"/>
            </a:rPr>
            <a:t>Oblik</a:t>
          </a:r>
          <a:endParaRPr lang="en-US" sz="2200" b="1" dirty="0">
            <a:latin typeface="Arial" pitchFamily="34" charset="0"/>
            <a:cs typeface="Arial" pitchFamily="34" charset="0"/>
          </a:endParaRPr>
        </a:p>
      </dgm:t>
    </dgm:pt>
    <dgm:pt modelId="{66BA6D24-FEA7-465C-8FD3-E20DDD7B32A2}" type="parTrans" cxnId="{3D913704-B27A-4846-9BCF-4B37A1202975}">
      <dgm:prSet/>
      <dgm:spPr/>
      <dgm:t>
        <a:bodyPr/>
        <a:lstStyle/>
        <a:p>
          <a:endParaRPr lang="en-US" sz="2200" b="1">
            <a:latin typeface="Arial" pitchFamily="34" charset="0"/>
            <a:cs typeface="Arial" pitchFamily="34" charset="0"/>
          </a:endParaRPr>
        </a:p>
      </dgm:t>
    </dgm:pt>
    <dgm:pt modelId="{32EA3FCD-84E3-4B56-A70D-5FE3B188C571}" type="sibTrans" cxnId="{3D913704-B27A-4846-9BCF-4B37A1202975}">
      <dgm:prSet/>
      <dgm:spPr/>
      <dgm:t>
        <a:bodyPr/>
        <a:lstStyle/>
        <a:p>
          <a:endParaRPr lang="en-US" sz="2200" b="1">
            <a:latin typeface="Arial" pitchFamily="34" charset="0"/>
            <a:cs typeface="Arial" pitchFamily="34" charset="0"/>
          </a:endParaRPr>
        </a:p>
      </dgm:t>
    </dgm:pt>
    <dgm:pt modelId="{60DD69DD-6BA7-4DC1-96DF-9C0ABE92E3A3}">
      <dgm:prSet phldrT="[Text]" custT="1"/>
      <dgm:spPr/>
      <dgm:t>
        <a:bodyPr/>
        <a:lstStyle/>
        <a:p>
          <a:r>
            <a:rPr lang="sr-Latn-CS" sz="2200" b="1" dirty="0" smtClean="0">
              <a:latin typeface="Arial" pitchFamily="34" charset="0"/>
              <a:cs typeface="Arial" pitchFamily="34" charset="0"/>
            </a:rPr>
            <a:t>Gustina</a:t>
          </a:r>
          <a:endParaRPr lang="en-US" sz="2200" b="1" dirty="0">
            <a:latin typeface="Arial" pitchFamily="34" charset="0"/>
            <a:cs typeface="Arial" pitchFamily="34" charset="0"/>
          </a:endParaRPr>
        </a:p>
      </dgm:t>
    </dgm:pt>
    <dgm:pt modelId="{5B8ACDD0-BAB6-4E29-A3B3-FFA9FBD38120}" type="parTrans" cxnId="{D8B16738-213B-4D5D-A417-6F53BA9D482A}">
      <dgm:prSet/>
      <dgm:spPr/>
      <dgm:t>
        <a:bodyPr/>
        <a:lstStyle/>
        <a:p>
          <a:endParaRPr lang="en-US" sz="2200" b="1">
            <a:latin typeface="Arial" pitchFamily="34" charset="0"/>
            <a:cs typeface="Arial" pitchFamily="34" charset="0"/>
          </a:endParaRPr>
        </a:p>
      </dgm:t>
    </dgm:pt>
    <dgm:pt modelId="{F45CBEFB-4EBA-43B8-9533-13281F5A617F}" type="sibTrans" cxnId="{D8B16738-213B-4D5D-A417-6F53BA9D482A}">
      <dgm:prSet/>
      <dgm:spPr/>
      <dgm:t>
        <a:bodyPr/>
        <a:lstStyle/>
        <a:p>
          <a:endParaRPr lang="en-US" sz="2200" b="1">
            <a:latin typeface="Arial" pitchFamily="34" charset="0"/>
            <a:cs typeface="Arial" pitchFamily="34" charset="0"/>
          </a:endParaRPr>
        </a:p>
      </dgm:t>
    </dgm:pt>
    <dgm:pt modelId="{499892D2-61D6-4A3F-BC63-6AE9A81887EB}">
      <dgm:prSet phldrT="[Text]" custT="1"/>
      <dgm:spPr/>
      <dgm:t>
        <a:bodyPr/>
        <a:lstStyle/>
        <a:p>
          <a:r>
            <a:rPr lang="sr-Latn-CS" sz="1800" b="1" dirty="0" smtClean="0">
              <a:latin typeface="Arial" pitchFamily="34" charset="0"/>
              <a:cs typeface="Arial" pitchFamily="34" charset="0"/>
            </a:rPr>
            <a:t>OSOBINE TECNOSTI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3F0580F5-5EF3-498B-B3CB-48108AB05B97}" type="parTrans" cxnId="{8FB500A5-F073-4733-9DA0-F2DE7597CFA6}">
      <dgm:prSet/>
      <dgm:spPr/>
      <dgm:t>
        <a:bodyPr/>
        <a:lstStyle/>
        <a:p>
          <a:endParaRPr lang="en-US" sz="2200" b="1">
            <a:latin typeface="Arial" pitchFamily="34" charset="0"/>
            <a:cs typeface="Arial" pitchFamily="34" charset="0"/>
          </a:endParaRPr>
        </a:p>
      </dgm:t>
    </dgm:pt>
    <dgm:pt modelId="{810965C4-AEB0-4CE5-9D73-35F6A608855F}" type="sibTrans" cxnId="{8FB500A5-F073-4733-9DA0-F2DE7597CFA6}">
      <dgm:prSet/>
      <dgm:spPr/>
      <dgm:t>
        <a:bodyPr/>
        <a:lstStyle/>
        <a:p>
          <a:endParaRPr lang="en-US" sz="2200" b="1">
            <a:latin typeface="Arial" pitchFamily="34" charset="0"/>
            <a:cs typeface="Arial" pitchFamily="34" charset="0"/>
          </a:endParaRPr>
        </a:p>
      </dgm:t>
    </dgm:pt>
    <dgm:pt modelId="{60FAA2E7-97D8-43B9-913D-545878DB5E6D}">
      <dgm:prSet phldrT="[Text]" custT="1"/>
      <dgm:spPr/>
      <dgm:t>
        <a:bodyPr/>
        <a:lstStyle/>
        <a:p>
          <a:r>
            <a:rPr lang="sr-Latn-CS" sz="1600" b="1" dirty="0" smtClean="0">
              <a:latin typeface="Arial" pitchFamily="34" charset="0"/>
              <a:cs typeface="Arial" pitchFamily="34" charset="0"/>
            </a:rPr>
            <a:t>Boja i providnost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3E1E98B6-7112-4B2D-98D4-21FEB77470EB}" type="parTrans" cxnId="{E4DFC509-9240-4F85-9466-1BA6452AFD60}">
      <dgm:prSet/>
      <dgm:spPr/>
      <dgm:t>
        <a:bodyPr/>
        <a:lstStyle/>
        <a:p>
          <a:endParaRPr lang="en-US" sz="2200" b="1">
            <a:latin typeface="Arial" pitchFamily="34" charset="0"/>
            <a:cs typeface="Arial" pitchFamily="34" charset="0"/>
          </a:endParaRPr>
        </a:p>
      </dgm:t>
    </dgm:pt>
    <dgm:pt modelId="{1954FD92-D6E0-4366-BD12-8DCB0DA72FDF}" type="sibTrans" cxnId="{E4DFC509-9240-4F85-9466-1BA6452AFD60}">
      <dgm:prSet/>
      <dgm:spPr/>
      <dgm:t>
        <a:bodyPr/>
        <a:lstStyle/>
        <a:p>
          <a:endParaRPr lang="en-US" sz="2200" b="1">
            <a:latin typeface="Arial" pitchFamily="34" charset="0"/>
            <a:cs typeface="Arial" pitchFamily="34" charset="0"/>
          </a:endParaRPr>
        </a:p>
      </dgm:t>
    </dgm:pt>
    <dgm:pt modelId="{95DD57A0-57D7-4087-A716-2F67FBBE3DD1}" type="pres">
      <dgm:prSet presAssocID="{A905BEAC-B195-46B7-A9EC-501D112229F6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65CFFD-77C6-4314-B3A6-E8B3EAD1566C}" type="pres">
      <dgm:prSet presAssocID="{A905BEAC-B195-46B7-A9EC-501D112229F6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3DD18-79B1-4E8B-8586-7E94AA443370}" type="pres">
      <dgm:prSet presAssocID="{A905BEAC-B195-46B7-A9EC-501D112229F6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19F28-632A-4589-A9B0-E07B657E435D}" type="pres">
      <dgm:prSet presAssocID="{A905BEAC-B195-46B7-A9EC-501D112229F6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5AA31-A7D8-4C05-83E1-38B5447FDE70}" type="pres">
      <dgm:prSet presAssocID="{A905BEAC-B195-46B7-A9EC-501D112229F6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DFC509-9240-4F85-9466-1BA6452AFD60}" srcId="{A905BEAC-B195-46B7-A9EC-501D112229F6}" destId="{60FAA2E7-97D8-43B9-913D-545878DB5E6D}" srcOrd="3" destOrd="0" parTransId="{3E1E98B6-7112-4B2D-98D4-21FEB77470EB}" sibTransId="{1954FD92-D6E0-4366-BD12-8DCB0DA72FDF}"/>
    <dgm:cxn modelId="{2B3A5CB5-6A56-40A6-8B26-7F889F8A6456}" type="presOf" srcId="{60FAA2E7-97D8-43B9-913D-545878DB5E6D}" destId="{B6C5AA31-A7D8-4C05-83E1-38B5447FDE70}" srcOrd="0" destOrd="0" presId="urn:microsoft.com/office/officeart/2005/8/layout/pyramid4"/>
    <dgm:cxn modelId="{242FBA0D-5049-46C9-90F7-B7FBBA0C2564}" type="presOf" srcId="{499892D2-61D6-4A3F-BC63-6AE9A81887EB}" destId="{A9F19F28-632A-4589-A9B0-E07B657E435D}" srcOrd="0" destOrd="0" presId="urn:microsoft.com/office/officeart/2005/8/layout/pyramid4"/>
    <dgm:cxn modelId="{A4D9BDDB-C971-4E24-B745-B518B80267F2}" type="presOf" srcId="{A905BEAC-B195-46B7-A9EC-501D112229F6}" destId="{95DD57A0-57D7-4087-A716-2F67FBBE3DD1}" srcOrd="0" destOrd="0" presId="urn:microsoft.com/office/officeart/2005/8/layout/pyramid4"/>
    <dgm:cxn modelId="{3D913704-B27A-4846-9BCF-4B37A1202975}" srcId="{A905BEAC-B195-46B7-A9EC-501D112229F6}" destId="{9535796B-65FA-4C08-9044-8C0210B242E3}" srcOrd="0" destOrd="0" parTransId="{66BA6D24-FEA7-465C-8FD3-E20DDD7B32A2}" sibTransId="{32EA3FCD-84E3-4B56-A70D-5FE3B188C571}"/>
    <dgm:cxn modelId="{D8B16738-213B-4D5D-A417-6F53BA9D482A}" srcId="{A905BEAC-B195-46B7-A9EC-501D112229F6}" destId="{60DD69DD-6BA7-4DC1-96DF-9C0ABE92E3A3}" srcOrd="1" destOrd="0" parTransId="{5B8ACDD0-BAB6-4E29-A3B3-FFA9FBD38120}" sibTransId="{F45CBEFB-4EBA-43B8-9533-13281F5A617F}"/>
    <dgm:cxn modelId="{84B8B0E1-51D8-4012-8467-0C1410264C94}" type="presOf" srcId="{60DD69DD-6BA7-4DC1-96DF-9C0ABE92E3A3}" destId="{0AC3DD18-79B1-4E8B-8586-7E94AA443370}" srcOrd="0" destOrd="0" presId="urn:microsoft.com/office/officeart/2005/8/layout/pyramid4"/>
    <dgm:cxn modelId="{8FB500A5-F073-4733-9DA0-F2DE7597CFA6}" srcId="{A905BEAC-B195-46B7-A9EC-501D112229F6}" destId="{499892D2-61D6-4A3F-BC63-6AE9A81887EB}" srcOrd="2" destOrd="0" parTransId="{3F0580F5-5EF3-498B-B3CB-48108AB05B97}" sibTransId="{810965C4-AEB0-4CE5-9D73-35F6A608855F}"/>
    <dgm:cxn modelId="{85AFFEEA-EEDC-4E74-896D-74F6481D3354}" type="presOf" srcId="{9535796B-65FA-4C08-9044-8C0210B242E3}" destId="{4F65CFFD-77C6-4314-B3A6-E8B3EAD1566C}" srcOrd="0" destOrd="0" presId="urn:microsoft.com/office/officeart/2005/8/layout/pyramid4"/>
    <dgm:cxn modelId="{199863C3-6464-4ACC-AC54-B4EE564229B5}" type="presParOf" srcId="{95DD57A0-57D7-4087-A716-2F67FBBE3DD1}" destId="{4F65CFFD-77C6-4314-B3A6-E8B3EAD1566C}" srcOrd="0" destOrd="0" presId="urn:microsoft.com/office/officeart/2005/8/layout/pyramid4"/>
    <dgm:cxn modelId="{BF9EF7FD-6D5F-4B73-BB3D-5BFB4E655F7F}" type="presParOf" srcId="{95DD57A0-57D7-4087-A716-2F67FBBE3DD1}" destId="{0AC3DD18-79B1-4E8B-8586-7E94AA443370}" srcOrd="1" destOrd="0" presId="urn:microsoft.com/office/officeart/2005/8/layout/pyramid4"/>
    <dgm:cxn modelId="{95783460-2870-45B9-963E-87C27D540D07}" type="presParOf" srcId="{95DD57A0-57D7-4087-A716-2F67FBBE3DD1}" destId="{A9F19F28-632A-4589-A9B0-E07B657E435D}" srcOrd="2" destOrd="0" presId="urn:microsoft.com/office/officeart/2005/8/layout/pyramid4"/>
    <dgm:cxn modelId="{0ABC08AE-4824-4664-BF21-72B9AC3965F8}" type="presParOf" srcId="{95DD57A0-57D7-4087-A716-2F67FBBE3DD1}" destId="{B6C5AA31-A7D8-4C05-83E1-38B5447FDE7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65CFFD-77C6-4314-B3A6-E8B3EAD1566C}">
      <dsp:nvSpPr>
        <dsp:cNvPr id="0" name=""/>
        <dsp:cNvSpPr/>
      </dsp:nvSpPr>
      <dsp:spPr>
        <a:xfrm>
          <a:off x="2761848" y="0"/>
          <a:ext cx="2705903" cy="270590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200" b="1" kern="1200" dirty="0" smtClean="0">
              <a:latin typeface="Arial" pitchFamily="34" charset="0"/>
              <a:cs typeface="Arial" pitchFamily="34" charset="0"/>
            </a:rPr>
            <a:t>Oblik</a:t>
          </a:r>
          <a:endParaRPr lang="en-US" sz="2200" b="1" kern="1200" dirty="0">
            <a:latin typeface="Arial" pitchFamily="34" charset="0"/>
            <a:cs typeface="Arial" pitchFamily="34" charset="0"/>
          </a:endParaRPr>
        </a:p>
      </dsp:txBody>
      <dsp:txXfrm>
        <a:off x="2761848" y="0"/>
        <a:ext cx="2705903" cy="2705903"/>
      </dsp:txXfrm>
    </dsp:sp>
    <dsp:sp modelId="{0AC3DD18-79B1-4E8B-8586-7E94AA443370}">
      <dsp:nvSpPr>
        <dsp:cNvPr id="0" name=""/>
        <dsp:cNvSpPr/>
      </dsp:nvSpPr>
      <dsp:spPr>
        <a:xfrm>
          <a:off x="1408896" y="2705903"/>
          <a:ext cx="2705903" cy="270590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200" b="1" kern="1200" dirty="0" smtClean="0">
              <a:latin typeface="Arial" pitchFamily="34" charset="0"/>
              <a:cs typeface="Arial" pitchFamily="34" charset="0"/>
            </a:rPr>
            <a:t>Gustina</a:t>
          </a:r>
          <a:endParaRPr lang="en-US" sz="2200" b="1" kern="1200" dirty="0">
            <a:latin typeface="Arial" pitchFamily="34" charset="0"/>
            <a:cs typeface="Arial" pitchFamily="34" charset="0"/>
          </a:endParaRPr>
        </a:p>
      </dsp:txBody>
      <dsp:txXfrm>
        <a:off x="1408896" y="2705903"/>
        <a:ext cx="2705903" cy="2705903"/>
      </dsp:txXfrm>
    </dsp:sp>
    <dsp:sp modelId="{A9F19F28-632A-4589-A9B0-E07B657E435D}">
      <dsp:nvSpPr>
        <dsp:cNvPr id="0" name=""/>
        <dsp:cNvSpPr/>
      </dsp:nvSpPr>
      <dsp:spPr>
        <a:xfrm rot="10800000">
          <a:off x="2761848" y="2705903"/>
          <a:ext cx="2705903" cy="270590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800" b="1" kern="1200" dirty="0" smtClean="0">
              <a:latin typeface="Arial" pitchFamily="34" charset="0"/>
              <a:cs typeface="Arial" pitchFamily="34" charset="0"/>
            </a:rPr>
            <a:t>OSOBINE TECNOSTI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2761848" y="2705903"/>
        <a:ext cx="2705903" cy="2705903"/>
      </dsp:txXfrm>
    </dsp:sp>
    <dsp:sp modelId="{B6C5AA31-A7D8-4C05-83E1-38B5447FDE70}">
      <dsp:nvSpPr>
        <dsp:cNvPr id="0" name=""/>
        <dsp:cNvSpPr/>
      </dsp:nvSpPr>
      <dsp:spPr>
        <a:xfrm>
          <a:off x="4114800" y="2705903"/>
          <a:ext cx="2705903" cy="270590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b="1" kern="1200" dirty="0" smtClean="0">
              <a:latin typeface="Arial" pitchFamily="34" charset="0"/>
              <a:cs typeface="Arial" pitchFamily="34" charset="0"/>
            </a:rPr>
            <a:t>Boja i providnost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4114800" y="2705903"/>
        <a:ext cx="2705903" cy="2705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4C12C-648D-43A8-A20F-C135BC468072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9122C-820F-49B4-8CA4-4CFA32AFB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805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9CE2322-7FA9-48BE-BE8C-F4B07498712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ACC24F6-9834-40E5-BB57-6F1B789F57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62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9CE2322-7FA9-48BE-BE8C-F4B07498712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ACC24F6-9834-40E5-BB57-6F1B789F57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633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9CE2322-7FA9-48BE-BE8C-F4B07498712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ACC24F6-9834-40E5-BB57-6F1B789F57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69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9CE2322-7FA9-48BE-BE8C-F4B07498712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ACC24F6-9834-40E5-BB57-6F1B789F57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773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9CE2322-7FA9-48BE-BE8C-F4B07498712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ACC24F6-9834-40E5-BB57-6F1B789F57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50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9CE2322-7FA9-48BE-BE8C-F4B07498712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ACC24F6-9834-40E5-BB57-6F1B789F57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079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9CE2322-7FA9-48BE-BE8C-F4B07498712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ACC24F6-9834-40E5-BB57-6F1B789F57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36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9CE2322-7FA9-48BE-BE8C-F4B07498712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ACC24F6-9834-40E5-BB57-6F1B789F57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79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9CE2322-7FA9-48BE-BE8C-F4B07498712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ACC24F6-9834-40E5-BB57-6F1B789F57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442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9CE2322-7FA9-48BE-BE8C-F4B07498712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ACC24F6-9834-40E5-BB57-6F1B789F57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320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9CE2322-7FA9-48BE-BE8C-F4B07498712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ACC24F6-9834-40E5-BB57-6F1B789F57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386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9CE2322-7FA9-48BE-BE8C-F4B07498712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ACC24F6-9834-40E5-BB57-6F1B789F57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31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CS" sz="5400" b="1" dirty="0" smtClean="0">
                <a:ln w="10541" cmpd="sng">
                  <a:solidFill>
                    <a:srgbClr val="FF388C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349E"/>
                </a:solidFill>
                <a:latin typeface="Arial" charset="0"/>
              </a:rPr>
              <a:t>Osobine tečnosti</a:t>
            </a:r>
            <a:endParaRPr lang="en-US" sz="5400" b="1" dirty="0">
              <a:ln w="10541" cmpd="sng">
                <a:solidFill>
                  <a:srgbClr val="FF388C">
                    <a:shade val="88000"/>
                    <a:satMod val="110000"/>
                  </a:srgbClr>
                </a:solidFill>
                <a:prstDash val="solid"/>
              </a:ln>
              <a:solidFill>
                <a:srgbClr val="00349E"/>
              </a:solidFill>
              <a:latin typeface="Arial" charset="0"/>
            </a:endParaRPr>
          </a:p>
        </p:txBody>
      </p:sp>
      <p:pic>
        <p:nvPicPr>
          <p:cNvPr id="5" name="Picture 8" descr="k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57188"/>
            <a:ext cx="365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k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14313"/>
            <a:ext cx="365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k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42875"/>
            <a:ext cx="365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k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14313"/>
            <a:ext cx="365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k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84403"/>
            <a:ext cx="365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k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6064"/>
            <a:ext cx="365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k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1690" y="142875"/>
            <a:ext cx="365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k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0690" y="842736"/>
            <a:ext cx="365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47800" y="4267200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solidFill>
                  <a:srgbClr val="FF0000"/>
                </a:solidFill>
                <a:latin typeface="Snap ITC" pitchFamily="82" charset="0"/>
                <a:ea typeface="Verdana" pitchFamily="34" charset="0"/>
                <a:cs typeface="Verdana" pitchFamily="34" charset="0"/>
              </a:rPr>
              <a:t>I mi smo predavači: Detki Marko, Marković Bogdan, Cerić Aleksa i </a:t>
            </a:r>
            <a:r>
              <a:rPr lang="sr-Latn-CS" sz="2800" smtClean="0">
                <a:solidFill>
                  <a:srgbClr val="FF0000"/>
                </a:solidFill>
                <a:latin typeface="Snap ITC" pitchFamily="82" charset="0"/>
                <a:ea typeface="Verdana" pitchFamily="34" charset="0"/>
                <a:cs typeface="Verdana" pitchFamily="34" charset="0"/>
              </a:rPr>
              <a:t>Živanović Marko  III6</a:t>
            </a:r>
            <a:endParaRPr lang="en-US" sz="2800" dirty="0">
              <a:solidFill>
                <a:srgbClr val="FF0000"/>
              </a:solidFill>
              <a:latin typeface="Snap ITC" pitchFamily="82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17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75207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sr-Latn-C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Posmatraj slike i uoči boje tečnosti</a:t>
            </a:r>
            <a:r>
              <a:rPr kumimoji="0" lang="sr-Cyrl-C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49E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89468" y="5661248"/>
            <a:ext cx="7316291" cy="10001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rgbClr val="00349E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Zapamti:</a:t>
            </a:r>
            <a:r>
              <a:rPr kumimoji="0" lang="sr-Latn-C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Latn-C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Tečnosti mogu biti različite BOJE.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349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55" y="1925240"/>
            <a:ext cx="1387475" cy="224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3085" y="1925239"/>
            <a:ext cx="1828800" cy="224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farba u kan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4284" y="1925240"/>
            <a:ext cx="2209800" cy="22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picino-ulj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627" y="1925239"/>
            <a:ext cx="1594644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otorno ulj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2885" y="1925239"/>
            <a:ext cx="153264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441960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sr-Latn-CS" dirty="0"/>
              <a:t>voda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80285" y="4373824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sr-Latn-CS" sz="1800" dirty="0" smtClean="0"/>
              <a:t>mleko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90413" y="441960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sr-Latn-CS" sz="1800" dirty="0" smtClean="0"/>
              <a:t>farba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97749" y="4362938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sr-Latn-CS" sz="1800" dirty="0" smtClean="0"/>
              <a:t>ulje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48558" y="4297623"/>
            <a:ext cx="1143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sr-Latn-CS" sz="1800" dirty="0" smtClean="0"/>
              <a:t>Motorno ulje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BOJE TEČNOSTI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349E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08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6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41664" y="136296"/>
            <a:ext cx="620213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sr-Latn-CS" altLang="en-US" sz="2800" dirty="0" smtClean="0"/>
              <a:t>*TEČNOSTI TEKU I RAZLIVAJU SE*</a:t>
            </a:r>
            <a:endParaRPr lang="en-US" alt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1946954" y="1534886"/>
            <a:ext cx="5256213" cy="4683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rgbClr val="00349E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sr-Latn-CS" b="1" kern="0" dirty="0">
                <a:solidFill>
                  <a:srgbClr val="003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BOJA, UKUS, MIRIS, GUSTINA, SASTAV</a:t>
            </a:r>
            <a:r>
              <a:rPr lang="sr-Cyrl-CS" b="1" kern="0" dirty="0">
                <a:solidFill>
                  <a:srgbClr val="003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endParaRPr lang="en-US" b="1" kern="0" dirty="0">
              <a:solidFill>
                <a:srgbClr val="0034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65766" y="4249736"/>
            <a:ext cx="5256213" cy="468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C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Med, voda i ulje se razlivaju.</a:t>
            </a: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65765" y="5321300"/>
            <a:ext cx="5256213" cy="46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C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Najbrže teče voda, a najsporije med.</a:t>
            </a: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5968" y="6035675"/>
            <a:ext cx="8358188" cy="4683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rgbClr val="00349E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sr-Latn-C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Zapamti</a:t>
            </a:r>
            <a:r>
              <a:rPr lang="ru-RU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sr-Latn-CS" sz="2400" b="1" kern="0" dirty="0">
                <a:solidFill>
                  <a:srgbClr val="003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 tečnosti teku različitom </a:t>
            </a:r>
            <a:r>
              <a:rPr lang="sr-Latn-CS" sz="2400" b="1" kern="0" dirty="0" smtClean="0">
                <a:solidFill>
                  <a:srgbClr val="003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BRZINOM</a:t>
            </a:r>
            <a:r>
              <a:rPr lang="ru-RU" sz="2400" b="1" kern="0" dirty="0" smtClean="0">
                <a:solidFill>
                  <a:srgbClr val="003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kern="0" dirty="0">
              <a:solidFill>
                <a:srgbClr val="0034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41664" y="4753429"/>
            <a:ext cx="657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sr-Latn-CS" altLang="en-US" sz="2000" dirty="0"/>
              <a:t> Šta najbreže, a šta najsporije </a:t>
            </a:r>
            <a:r>
              <a:rPr lang="sr-Latn-CS" altLang="en-US" sz="2000" dirty="0" smtClean="0"/>
              <a:t>teče?</a:t>
            </a:r>
            <a:endParaRPr lang="en-US" alt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" y="892174"/>
            <a:ext cx="716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sr-Latn-CS" dirty="0" smtClean="0"/>
              <a:t>Navedi što više osobina tečnosti 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2316" y="2209800"/>
            <a:ext cx="1098345" cy="177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 descr="repicino-ulj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20481"/>
            <a:ext cx="1262343" cy="176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70" y="2209800"/>
            <a:ext cx="2667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601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1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41664" y="136296"/>
            <a:ext cx="620213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sr-Latn-CS" altLang="en-US" sz="2800" dirty="0" smtClean="0"/>
              <a:t>*OBLIK TEČNOSTI*</a:t>
            </a:r>
            <a:endParaRPr lang="en-US" alt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95968" y="4953000"/>
            <a:ext cx="8358188" cy="15509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rgbClr val="00349E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sr-Latn-C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Zapamti</a:t>
            </a:r>
            <a:r>
              <a:rPr lang="ru-RU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sr-Latn-CS" sz="2400" b="1" kern="0" dirty="0">
                <a:solidFill>
                  <a:srgbClr val="003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 tečnosti </a:t>
            </a:r>
            <a:r>
              <a:rPr lang="sr-Latn-CS" sz="2400" b="1" kern="0" dirty="0" smtClean="0">
                <a:solidFill>
                  <a:srgbClr val="003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zauzimaju OBLIK suda u kome se nalaze, pri čemu njihova zapremina ostaje nepromenjena</a:t>
            </a:r>
            <a:r>
              <a:rPr lang="ru-RU" sz="2400" b="1" kern="0" dirty="0" smtClean="0">
                <a:solidFill>
                  <a:srgbClr val="003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kern="0" dirty="0">
              <a:solidFill>
                <a:srgbClr val="0034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07" t="19512" r="16952" b="40244"/>
          <a:stretch/>
        </p:blipFill>
        <p:spPr bwMode="auto">
          <a:xfrm>
            <a:off x="1447800" y="1371600"/>
            <a:ext cx="6538232" cy="27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614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9743" y="990601"/>
            <a:ext cx="558597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41664" y="136296"/>
            <a:ext cx="6964136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sr-Latn-CS" altLang="en-US" sz="2800" dirty="0" smtClean="0"/>
              <a:t>*SLOBODNA POVRŠINA TEČNOSTI*</a:t>
            </a:r>
            <a:endParaRPr lang="en-US" alt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395968" y="4953000"/>
            <a:ext cx="8358188" cy="15509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rgbClr val="00349E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sr-Latn-C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Zapamti</a:t>
            </a:r>
            <a:r>
              <a:rPr lang="ru-RU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sr-Latn-CS" sz="2400" b="1" kern="0" dirty="0" smtClean="0">
                <a:solidFill>
                  <a:srgbClr val="003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SLOBODNA POVRŠINA zavisi od oblika suda u kome se tečnost nalazi.</a:t>
            </a:r>
            <a:endParaRPr lang="en-US" sz="2400" b="1" kern="0" dirty="0">
              <a:solidFill>
                <a:srgbClr val="0034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0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5968" y="4953000"/>
            <a:ext cx="8358188" cy="15509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rgbClr val="00349E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sr-Latn-C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Zapamti</a:t>
            </a:r>
            <a:r>
              <a:rPr lang="ru-RU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sr-Latn-CS" sz="2400" b="1" kern="0" dirty="0" smtClean="0">
                <a:solidFill>
                  <a:srgbClr val="003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Različite tečnosti imaju različitu GUSTINU.</a:t>
            </a:r>
            <a:endParaRPr lang="en-US" sz="2400" b="1" kern="0" dirty="0">
              <a:solidFill>
                <a:srgbClr val="0034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41664" y="136296"/>
            <a:ext cx="620213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sr-Latn-CS" altLang="en-US" sz="2800" dirty="0" smtClean="0"/>
              <a:t>*GUSTINA TEČNOSTI*</a:t>
            </a:r>
            <a:endParaRPr lang="en-US" alt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4000" b="90222" l="30750" r="75813">
                        <a14:foregroundMark x1="51625" y1="47556" x2="51625" y2="47556"/>
                        <a14:foregroundMark x1="53750" y1="51333" x2="53750" y2="51333"/>
                        <a14:foregroundMark x1="54375" y1="62111" x2="54375" y2="62111"/>
                        <a14:foregroundMark x1="53813" y1="71222" x2="53813" y2="71222"/>
                        <a14:foregroundMark x1="48188" y1="65556" x2="48188" y2="65556"/>
                        <a14:foregroundMark x1="49125" y1="60222" x2="49125" y2="60222"/>
                        <a14:foregroundMark x1="48750" y1="59111" x2="48750" y2="59111"/>
                        <a14:foregroundMark x1="68375" y1="48556" x2="68375" y2="48556"/>
                        <a14:foregroundMark x1="72000" y1="45556" x2="72000" y2="45556"/>
                        <a14:foregroundMark x1="68438" y1="49111" x2="68438" y2="49111"/>
                        <a14:foregroundMark x1="67938" y1="59222" x2="67938" y2="59222"/>
                        <a14:foregroundMark x1="66688" y1="66889" x2="66688" y2="66889"/>
                        <a14:foregroundMark x1="65438" y1="70889" x2="65438" y2="70889"/>
                        <a14:foregroundMark x1="65188" y1="61444" x2="65188" y2="61444"/>
                        <a14:foregroundMark x1="69188" y1="80556" x2="69188" y2="80556"/>
                        <a14:foregroundMark x1="71063" y1="64111" x2="71063" y2="64111"/>
                        <a14:foregroundMark x1="75000" y1="71556" x2="75000" y2="71556"/>
                        <a14:foregroundMark x1="58938" y1="52556" x2="58938" y2="52556"/>
                        <a14:foregroundMark x1="59438" y1="71556" x2="59438" y2="71556"/>
                        <a14:foregroundMark x1="58062" y1="50778" x2="58062" y2="50778"/>
                        <a14:foregroundMark x1="66500" y1="52444" x2="66500" y2="52444"/>
                        <a14:foregroundMark x1="55188" y1="68667" x2="55188" y2="68667"/>
                        <a14:foregroundMark x1="56125" y1="70667" x2="56125" y2="70667"/>
                        <a14:foregroundMark x1="56188" y1="65111" x2="56188" y2="65111"/>
                        <a14:foregroundMark x1="56250" y1="63333" x2="56250" y2="63333"/>
                        <a14:foregroundMark x1="56250" y1="67111" x2="56250" y2="67111"/>
                        <a14:foregroundMark x1="56375" y1="63667" x2="56375" y2="63667"/>
                        <a14:foregroundMark x1="55063" y1="80111" x2="55063" y2="80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95" t="40615" r="22586" b="10483"/>
          <a:stretch/>
        </p:blipFill>
        <p:spPr bwMode="auto">
          <a:xfrm>
            <a:off x="990600" y="771823"/>
            <a:ext cx="7348654" cy="419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724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37964509"/>
              </p:ext>
            </p:extLst>
          </p:nvPr>
        </p:nvGraphicFramePr>
        <p:xfrm>
          <a:off x="428596" y="1000108"/>
          <a:ext cx="8229600" cy="541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341664" y="136296"/>
            <a:ext cx="620213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sr-Latn-CS" altLang="en-US" sz="2800" dirty="0" smtClean="0"/>
              <a:t>*OBLIK TEČNOSTI*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753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1001</TotalTime>
  <Words>163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Osobine tečnosti</vt:lpstr>
      <vt:lpstr>Slide 2</vt:lpstr>
      <vt:lpstr>Slide 3</vt:lpstr>
      <vt:lpstr>Slide 4</vt:lpstr>
      <vt:lpstr>Slide 5</vt:lpstr>
      <vt:lpstr>Slide 6</vt:lpstr>
      <vt:lpstr>Slide 7</vt:lpstr>
    </vt:vector>
  </TitlesOfParts>
  <Company>Mondelēz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Osobine tečnosti</dc:title>
  <dc:creator>Markovic, Branislava</dc:creator>
  <cp:lastModifiedBy>TS1</cp:lastModifiedBy>
  <cp:revision>9</cp:revision>
  <dcterms:created xsi:type="dcterms:W3CDTF">2016-04-09T17:00:59Z</dcterms:created>
  <dcterms:modified xsi:type="dcterms:W3CDTF">2016-04-18T07:36:36Z</dcterms:modified>
</cp:coreProperties>
</file>