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28" autoAdjust="0"/>
    <p:restoredTop sz="94660"/>
  </p:normalViewPr>
  <p:slideViewPr>
    <p:cSldViewPr snapToGrid="0" snapToObjects="1">
      <p:cViewPr>
        <p:scale>
          <a:sx n="130" d="100"/>
          <a:sy n="130" d="100"/>
        </p:scale>
        <p:origin x="-600" y="10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3133-53CE-054F-917D-32FB8C21B5DA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1E8D-010C-0043-8B82-B6835EC70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78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Click to edit Master text styles</a:t>
            </a:r>
          </a:p>
          <a:p>
            <a:pPr lvl="1"/>
            <a:r>
              <a:rPr lang="sr-Cyrl-CS" smtClean="0"/>
              <a:t>Second level</a:t>
            </a:r>
          </a:p>
          <a:p>
            <a:pPr lvl="2"/>
            <a:r>
              <a:rPr lang="sr-Cyrl-CS" smtClean="0"/>
              <a:t>Third level</a:t>
            </a:r>
          </a:p>
          <a:p>
            <a:pPr lvl="3"/>
            <a:r>
              <a:rPr lang="sr-Cyrl-CS" smtClean="0"/>
              <a:t>Fourth level</a:t>
            </a:r>
          </a:p>
          <a:p>
            <a:pPr lvl="4"/>
            <a:r>
              <a:rPr lang="sr-Cyrl-C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3133-53CE-054F-917D-32FB8C21B5DA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1E8D-010C-0043-8B82-B6835EC70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08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Click to edit Master text styles</a:t>
            </a:r>
          </a:p>
          <a:p>
            <a:pPr lvl="1"/>
            <a:r>
              <a:rPr lang="sr-Cyrl-CS" smtClean="0"/>
              <a:t>Second level</a:t>
            </a:r>
          </a:p>
          <a:p>
            <a:pPr lvl="2"/>
            <a:r>
              <a:rPr lang="sr-Cyrl-CS" smtClean="0"/>
              <a:t>Third level</a:t>
            </a:r>
          </a:p>
          <a:p>
            <a:pPr lvl="3"/>
            <a:r>
              <a:rPr lang="sr-Cyrl-CS" smtClean="0"/>
              <a:t>Fourth level</a:t>
            </a:r>
          </a:p>
          <a:p>
            <a:pPr lvl="4"/>
            <a:r>
              <a:rPr lang="sr-Cyrl-C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3133-53CE-054F-917D-32FB8C21B5DA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1E8D-010C-0043-8B82-B6835EC70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45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Click to edit Master text styles</a:t>
            </a:r>
          </a:p>
          <a:p>
            <a:pPr lvl="1"/>
            <a:r>
              <a:rPr lang="sr-Cyrl-CS" smtClean="0"/>
              <a:t>Second level</a:t>
            </a:r>
          </a:p>
          <a:p>
            <a:pPr lvl="2"/>
            <a:r>
              <a:rPr lang="sr-Cyrl-CS" smtClean="0"/>
              <a:t>Third level</a:t>
            </a:r>
          </a:p>
          <a:p>
            <a:pPr lvl="3"/>
            <a:r>
              <a:rPr lang="sr-Cyrl-CS" smtClean="0"/>
              <a:t>Fourth level</a:t>
            </a:r>
          </a:p>
          <a:p>
            <a:pPr lvl="4"/>
            <a:r>
              <a:rPr lang="sr-Cyrl-C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3133-53CE-054F-917D-32FB8C21B5DA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1E8D-010C-0043-8B82-B6835EC70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78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3133-53CE-054F-917D-32FB8C21B5DA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1E8D-010C-0043-8B82-B6835EC70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42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Click to edit Master text styles</a:t>
            </a:r>
          </a:p>
          <a:p>
            <a:pPr lvl="1"/>
            <a:r>
              <a:rPr lang="sr-Cyrl-CS" smtClean="0"/>
              <a:t>Second level</a:t>
            </a:r>
          </a:p>
          <a:p>
            <a:pPr lvl="2"/>
            <a:r>
              <a:rPr lang="sr-Cyrl-CS" smtClean="0"/>
              <a:t>Third level</a:t>
            </a:r>
          </a:p>
          <a:p>
            <a:pPr lvl="3"/>
            <a:r>
              <a:rPr lang="sr-Cyrl-CS" smtClean="0"/>
              <a:t>Fourth level</a:t>
            </a:r>
          </a:p>
          <a:p>
            <a:pPr lvl="4"/>
            <a:r>
              <a:rPr lang="sr-Cyrl-C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Click to edit Master text styles</a:t>
            </a:r>
          </a:p>
          <a:p>
            <a:pPr lvl="1"/>
            <a:r>
              <a:rPr lang="sr-Cyrl-CS" smtClean="0"/>
              <a:t>Second level</a:t>
            </a:r>
          </a:p>
          <a:p>
            <a:pPr lvl="2"/>
            <a:r>
              <a:rPr lang="sr-Cyrl-CS" smtClean="0"/>
              <a:t>Third level</a:t>
            </a:r>
          </a:p>
          <a:p>
            <a:pPr lvl="3"/>
            <a:r>
              <a:rPr lang="sr-Cyrl-CS" smtClean="0"/>
              <a:t>Fourth level</a:t>
            </a:r>
          </a:p>
          <a:p>
            <a:pPr lvl="4"/>
            <a:r>
              <a:rPr lang="sr-Cyrl-C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3133-53CE-054F-917D-32FB8C21B5DA}" type="datetimeFigureOut">
              <a:rPr lang="en-US" smtClean="0"/>
              <a:t>11/3/15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1E8D-010C-0043-8B82-B6835EC70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185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Click to edit Master text styles</a:t>
            </a:r>
          </a:p>
          <a:p>
            <a:pPr lvl="1"/>
            <a:r>
              <a:rPr lang="sr-Cyrl-CS" smtClean="0"/>
              <a:t>Second level</a:t>
            </a:r>
          </a:p>
          <a:p>
            <a:pPr lvl="2"/>
            <a:r>
              <a:rPr lang="sr-Cyrl-CS" smtClean="0"/>
              <a:t>Third level</a:t>
            </a:r>
          </a:p>
          <a:p>
            <a:pPr lvl="3"/>
            <a:r>
              <a:rPr lang="sr-Cyrl-CS" smtClean="0"/>
              <a:t>Fourth level</a:t>
            </a:r>
          </a:p>
          <a:p>
            <a:pPr lvl="4"/>
            <a:r>
              <a:rPr lang="sr-Cyrl-C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Click to edit Master text styles</a:t>
            </a:r>
          </a:p>
          <a:p>
            <a:pPr lvl="1"/>
            <a:r>
              <a:rPr lang="sr-Cyrl-CS" smtClean="0"/>
              <a:t>Second level</a:t>
            </a:r>
          </a:p>
          <a:p>
            <a:pPr lvl="2"/>
            <a:r>
              <a:rPr lang="sr-Cyrl-CS" smtClean="0"/>
              <a:t>Third level</a:t>
            </a:r>
          </a:p>
          <a:p>
            <a:pPr lvl="3"/>
            <a:r>
              <a:rPr lang="sr-Cyrl-CS" smtClean="0"/>
              <a:t>Fourth level</a:t>
            </a:r>
          </a:p>
          <a:p>
            <a:pPr lvl="4"/>
            <a:r>
              <a:rPr lang="sr-Cyrl-C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3133-53CE-054F-917D-32FB8C21B5DA}" type="datetimeFigureOut">
              <a:rPr lang="en-US" smtClean="0"/>
              <a:t>11/3/15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1E8D-010C-0043-8B82-B6835EC70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964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3133-53CE-054F-917D-32FB8C21B5DA}" type="datetimeFigureOut">
              <a:rPr lang="en-US" smtClean="0"/>
              <a:t>11/3/15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1E8D-010C-0043-8B82-B6835EC70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06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3133-53CE-054F-917D-32FB8C21B5DA}" type="datetimeFigureOut">
              <a:rPr lang="en-US" smtClean="0"/>
              <a:t>11/3/15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1E8D-010C-0043-8B82-B6835EC70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28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Click to edit Master text styles</a:t>
            </a:r>
          </a:p>
          <a:p>
            <a:pPr lvl="1"/>
            <a:r>
              <a:rPr lang="sr-Cyrl-CS" smtClean="0"/>
              <a:t>Second level</a:t>
            </a:r>
          </a:p>
          <a:p>
            <a:pPr lvl="2"/>
            <a:r>
              <a:rPr lang="sr-Cyrl-CS" smtClean="0"/>
              <a:t>Third level</a:t>
            </a:r>
          </a:p>
          <a:p>
            <a:pPr lvl="3"/>
            <a:r>
              <a:rPr lang="sr-Cyrl-CS" smtClean="0"/>
              <a:t>Fourth level</a:t>
            </a:r>
          </a:p>
          <a:p>
            <a:pPr lvl="4"/>
            <a:r>
              <a:rPr lang="sr-Cyrl-C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3133-53CE-054F-917D-32FB8C21B5DA}" type="datetimeFigureOut">
              <a:rPr lang="en-US" smtClean="0"/>
              <a:t>11/3/15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1E8D-010C-0043-8B82-B6835EC70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78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3133-53CE-054F-917D-32FB8C21B5DA}" type="datetimeFigureOut">
              <a:rPr lang="en-US" smtClean="0"/>
              <a:t>11/3/15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1E8D-010C-0043-8B82-B6835EC70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64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Click to edit Master text styles</a:t>
            </a:r>
          </a:p>
          <a:p>
            <a:pPr lvl="1"/>
            <a:r>
              <a:rPr lang="sr-Cyrl-CS" smtClean="0"/>
              <a:t>Second level</a:t>
            </a:r>
          </a:p>
          <a:p>
            <a:pPr lvl="2"/>
            <a:r>
              <a:rPr lang="sr-Cyrl-CS" smtClean="0"/>
              <a:t>Third level</a:t>
            </a:r>
          </a:p>
          <a:p>
            <a:pPr lvl="3"/>
            <a:r>
              <a:rPr lang="sr-Cyrl-CS" smtClean="0"/>
              <a:t>Fourth level</a:t>
            </a:r>
          </a:p>
          <a:p>
            <a:pPr lvl="4"/>
            <a:r>
              <a:rPr lang="sr-Cyrl-C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23133-53CE-054F-917D-32FB8C21B5DA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304475" y="6356350"/>
            <a:ext cx="444484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Tastaturakucasrcem.wordpress.com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01E8D-010C-0043-8B82-B6835EC70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88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dirty="0" smtClean="0"/>
              <a:t>Управни говор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CS" dirty="0" smtClean="0"/>
              <a:t>Трећи разред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757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decak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474" r="-37474"/>
          <a:stretch>
            <a:fillRect/>
          </a:stretch>
        </p:blipFill>
        <p:spPr>
          <a:xfrm>
            <a:off x="457200" y="3952492"/>
            <a:ext cx="2686342" cy="2325834"/>
          </a:xfrm>
        </p:spPr>
      </p:pic>
      <p:pic>
        <p:nvPicPr>
          <p:cNvPr id="5" name="Picture 4" descr="devojcic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870" y="3453080"/>
            <a:ext cx="1768576" cy="2497061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457200" y="1919628"/>
            <a:ext cx="3210924" cy="1776022"/>
          </a:xfrm>
          <a:prstGeom prst="wedgeRound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 smtClean="0"/>
              <a:t>Данас идемо на излет.</a:t>
            </a:r>
            <a:endParaRPr lang="en-US" sz="32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551332" y="1556229"/>
            <a:ext cx="2721615" cy="1896851"/>
          </a:xfrm>
          <a:prstGeom prst="wedgeRoundRectCallout">
            <a:avLst>
              <a:gd name="adj1" fmla="val -9822"/>
              <a:gd name="adj2" fmla="val 61748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2800" dirty="0" smtClean="0"/>
              <a:t>Ми ћемо следеће недеље!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574696" y="5393652"/>
            <a:ext cx="1137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Милан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95189" y="5578318"/>
            <a:ext cx="1555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Јана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884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К</a:t>
            </a:r>
            <a:r>
              <a:rPr lang="sr-Cyrl-CS" sz="2000" dirty="0" smtClean="0"/>
              <a:t>ада наводимо туђе речи тачно онако како су изговорене то се зове УПРАВНИ ГОВОР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19223" cy="4525963"/>
          </a:xfrm>
        </p:spPr>
        <p:txBody>
          <a:bodyPr/>
          <a:lstStyle/>
          <a:p>
            <a:r>
              <a:rPr lang="sr-Cyrl-CS" sz="2400" dirty="0" smtClean="0"/>
              <a:t>Постоје три начина (модела) на која можемо записати нечије речи:</a:t>
            </a:r>
          </a:p>
          <a:p>
            <a:pPr marL="0" indent="0">
              <a:buNone/>
            </a:pPr>
            <a:r>
              <a:rPr lang="sr-Cyrl-CS" dirty="0" smtClean="0"/>
              <a:t>Први модел</a:t>
            </a:r>
          </a:p>
          <a:p>
            <a:pPr marL="0" indent="0">
              <a:buNone/>
            </a:pPr>
            <a:endParaRPr lang="sr-Cyrl-CS" dirty="0" smtClean="0"/>
          </a:p>
          <a:p>
            <a:pPr marL="0" indent="0">
              <a:buNone/>
            </a:pPr>
            <a:r>
              <a:rPr lang="sr-Cyrl-CS" sz="3600" dirty="0" smtClean="0"/>
              <a:t>Милан је рекао: ”Данас идемо на излет”.</a:t>
            </a:r>
            <a:endParaRPr lang="en-US" sz="36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57200" y="4252138"/>
            <a:ext cx="3153306" cy="142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038630" y="4266407"/>
            <a:ext cx="433831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13434" y="4437634"/>
            <a:ext cx="2211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Пишчеве речи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31831" y="4437634"/>
            <a:ext cx="2380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Управни говор</a:t>
            </a:r>
            <a:endParaRPr lang="en-US" dirty="0"/>
          </a:p>
        </p:txBody>
      </p:sp>
      <p:pic>
        <p:nvPicPr>
          <p:cNvPr id="11" name="Picture 10" descr="deca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005" y="4806966"/>
            <a:ext cx="1056443" cy="1600200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3610506" y="3239045"/>
            <a:ext cx="0" cy="5422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773005" y="2925129"/>
            <a:ext cx="1265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Две тачке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038630" y="3294461"/>
            <a:ext cx="1056037" cy="4868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294458" y="2925129"/>
            <a:ext cx="1798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Знаци навода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7312494" y="3239045"/>
            <a:ext cx="936015" cy="5422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8491112" y="4437634"/>
            <a:ext cx="0" cy="7277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764348" y="5507803"/>
            <a:ext cx="17267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Тачку стављамо иза наводника!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424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5" grpId="0"/>
      <p:bldP spid="21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CS" dirty="0" smtClean="0"/>
              <a:t>Други модел:</a:t>
            </a:r>
          </a:p>
          <a:p>
            <a:endParaRPr lang="sr-Cyrl-CS" dirty="0"/>
          </a:p>
          <a:p>
            <a:pPr marL="0" indent="0">
              <a:buNone/>
            </a:pPr>
            <a:r>
              <a:rPr lang="sr-Cyrl-CS" dirty="0" smtClean="0"/>
              <a:t>    ”Данас идемо на излет”, рече Милан.</a:t>
            </a:r>
          </a:p>
          <a:p>
            <a:pPr marL="0" indent="0">
              <a:buNone/>
            </a:pPr>
            <a:endParaRPr lang="sr-Cyrl-CS" sz="1800" dirty="0" smtClean="0"/>
          </a:p>
          <a:p>
            <a:pPr marL="0" indent="0">
              <a:buNone/>
            </a:pPr>
            <a:endParaRPr lang="sr-Cyrl-CS" sz="1800" dirty="0"/>
          </a:p>
          <a:p>
            <a:pPr marL="0" indent="0">
              <a:buNone/>
            </a:pPr>
            <a:r>
              <a:rPr lang="sr-Cyrl-CS" sz="1800" dirty="0" smtClean="0"/>
              <a:t>У другом моделу управни говор одвајамо од пишчевих речи запетом.</a:t>
            </a:r>
            <a:endParaRPr lang="en-US" sz="1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3330" y="3381734"/>
            <a:ext cx="40529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23000" y="3381734"/>
            <a:ext cx="19550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37271" y="3483277"/>
            <a:ext cx="2211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Пишчеве речи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63614" y="3483277"/>
            <a:ext cx="2380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Управни говор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166021" y="2354372"/>
            <a:ext cx="156979" cy="7134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deca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042" y="4608861"/>
            <a:ext cx="1290575" cy="195484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966230" y="1600200"/>
            <a:ext cx="1384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Запета (зарез)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824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CS" dirty="0" smtClean="0"/>
              <a:t>Трећи модел</a:t>
            </a:r>
          </a:p>
          <a:p>
            <a:pPr marL="0" indent="0">
              <a:buNone/>
            </a:pPr>
            <a:r>
              <a:rPr lang="sr-Cyrl-CS" dirty="0" smtClean="0"/>
              <a:t>”Данас”, рече Милан, ”идемо на излет”.</a:t>
            </a:r>
          </a:p>
          <a:p>
            <a:pPr marL="0" indent="0">
              <a:buNone/>
            </a:pPr>
            <a:endParaRPr lang="sr-Cyrl-CS" dirty="0"/>
          </a:p>
          <a:p>
            <a:pPr marL="0" indent="0">
              <a:buNone/>
            </a:pPr>
            <a:endParaRPr lang="sr-Cyrl-CS" dirty="0" smtClean="0"/>
          </a:p>
          <a:p>
            <a:pPr marL="0" indent="0">
              <a:buNone/>
            </a:pPr>
            <a:r>
              <a:rPr lang="sr-Cyrl-CS" sz="1800" dirty="0" smtClean="0"/>
              <a:t>У трећем моделу речи које наводимо делимо на два дела, а између њих смо уметнули пишчеве речи и одвојили их запетом.</a:t>
            </a:r>
            <a:endParaRPr lang="en-US" sz="1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13643" y="2782440"/>
            <a:ext cx="11273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112075" y="2782440"/>
            <a:ext cx="201217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09461" y="2782440"/>
            <a:ext cx="27114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3643" y="3053549"/>
            <a:ext cx="1127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Управни</a:t>
            </a:r>
          </a:p>
          <a:p>
            <a:r>
              <a:rPr lang="sr-Cyrl-CS" dirty="0" smtClean="0"/>
              <a:t>   говор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75504" y="3053549"/>
            <a:ext cx="1127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Управни</a:t>
            </a:r>
          </a:p>
          <a:p>
            <a:r>
              <a:rPr lang="sr-Cyrl-CS" dirty="0" smtClean="0"/>
              <a:t>   говор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12075" y="3053549"/>
            <a:ext cx="1869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  Пишчеве речи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968321" y="3422881"/>
            <a:ext cx="0" cy="4868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deca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322" y="4879971"/>
            <a:ext cx="1305884" cy="1978029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4495295" y="2325834"/>
            <a:ext cx="385311" cy="456606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98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04464" y="1600200"/>
            <a:ext cx="2996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Мало слово, јер само настављамо мисао!</a:t>
            </a:r>
            <a:endParaRPr lang="en-US" dirty="0"/>
          </a:p>
        </p:txBody>
      </p:sp>
      <p:cxnSp>
        <p:nvCxnSpPr>
          <p:cNvPr id="20" name="Straight Arrow Connector 19"/>
          <p:cNvCxnSpPr>
            <a:endCxn id="17" idx="0"/>
          </p:cNvCxnSpPr>
          <p:nvPr/>
        </p:nvCxnSpPr>
        <p:spPr>
          <a:xfrm flipH="1">
            <a:off x="4687951" y="1983380"/>
            <a:ext cx="435259" cy="3424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5844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7" grpId="0" animBg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3200" dirty="0" smtClean="0"/>
              <a:t>Запишимо сада Јанине речи у сва три модела управног говора. </a:t>
            </a:r>
            <a:endParaRPr lang="en-US" sz="3200" dirty="0"/>
          </a:p>
        </p:txBody>
      </p:sp>
      <p:pic>
        <p:nvPicPr>
          <p:cNvPr id="4" name="Content Placeholder 3" descr="decak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474" r="-37474"/>
          <a:stretch>
            <a:fillRect/>
          </a:stretch>
        </p:blipFill>
        <p:spPr>
          <a:xfrm>
            <a:off x="457200" y="3952492"/>
            <a:ext cx="2686342" cy="2325834"/>
          </a:xfrm>
        </p:spPr>
      </p:pic>
      <p:pic>
        <p:nvPicPr>
          <p:cNvPr id="5" name="Picture 4" descr="devojcic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870" y="3453080"/>
            <a:ext cx="1768576" cy="2497061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457200" y="1919628"/>
            <a:ext cx="3210924" cy="1776022"/>
          </a:xfrm>
          <a:prstGeom prst="wedgeRound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 smtClean="0"/>
              <a:t>Данас идемо на излет.</a:t>
            </a:r>
            <a:endParaRPr lang="en-US" sz="32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551332" y="1556229"/>
            <a:ext cx="2721615" cy="1896851"/>
          </a:xfrm>
          <a:prstGeom prst="wedgeRoundRectCallout">
            <a:avLst>
              <a:gd name="adj1" fmla="val -9822"/>
              <a:gd name="adj2" fmla="val 61748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2800" dirty="0" smtClean="0"/>
              <a:t>Ми ћемо следеће недеље!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574696" y="5393652"/>
            <a:ext cx="1137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Милан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95189" y="5578318"/>
            <a:ext cx="1555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Јана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502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Да проверимо: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CS" dirty="0" smtClean="0">
                <a:solidFill>
                  <a:srgbClr val="FF0000"/>
                </a:solidFill>
              </a:rPr>
              <a:t>Први модел:</a:t>
            </a:r>
          </a:p>
          <a:p>
            <a:pPr marL="0" indent="0">
              <a:buNone/>
            </a:pPr>
            <a:r>
              <a:rPr lang="sr-Cyrl-CS" dirty="0" smtClean="0"/>
              <a:t>Јана рече: ”Ми ћемо следеће недеље!”</a:t>
            </a:r>
          </a:p>
          <a:p>
            <a:pPr marL="0" indent="0">
              <a:buNone/>
            </a:pPr>
            <a:r>
              <a:rPr lang="sr-Cyrl-CS" dirty="0" smtClean="0">
                <a:solidFill>
                  <a:srgbClr val="3366FF"/>
                </a:solidFill>
              </a:rPr>
              <a:t>Други модел:</a:t>
            </a:r>
          </a:p>
          <a:p>
            <a:pPr marL="0" indent="0">
              <a:buNone/>
            </a:pPr>
            <a:r>
              <a:rPr lang="sr-Cyrl-CS" dirty="0" smtClean="0"/>
              <a:t>”Ми ћемо следеће недеље!</a:t>
            </a:r>
            <a:r>
              <a:rPr lang="sr-Cyrl-CS" dirty="0" smtClean="0"/>
              <a:t>”</a:t>
            </a:r>
            <a:r>
              <a:rPr lang="en-US" dirty="0" smtClean="0"/>
              <a:t>,</a:t>
            </a:r>
            <a:r>
              <a:rPr lang="sr-Cyrl-CS" dirty="0" smtClean="0"/>
              <a:t> </a:t>
            </a:r>
            <a:r>
              <a:rPr lang="sr-Cyrl-CS" dirty="0" smtClean="0"/>
              <a:t>рече Јана.</a:t>
            </a:r>
          </a:p>
          <a:p>
            <a:pPr marL="0" indent="0">
              <a:buNone/>
            </a:pPr>
            <a:r>
              <a:rPr lang="sr-Cyrl-CS" dirty="0" smtClean="0">
                <a:solidFill>
                  <a:schemeClr val="accent5">
                    <a:lumMod val="75000"/>
                  </a:schemeClr>
                </a:solidFill>
              </a:rPr>
              <a:t>Трећи модел:</a:t>
            </a:r>
          </a:p>
          <a:p>
            <a:pPr marL="0" indent="0">
              <a:buNone/>
            </a:pPr>
            <a:r>
              <a:rPr lang="sr-Cyrl-CS" dirty="0" smtClean="0"/>
              <a:t>”Ми ћемо”, рече Јана, ”следеће недеље!”</a:t>
            </a:r>
            <a:endParaRPr lang="sr-Cyrl-CS" dirty="0"/>
          </a:p>
          <a:p>
            <a:endParaRPr lang="en-US" dirty="0"/>
          </a:p>
        </p:txBody>
      </p:sp>
      <p:pic>
        <p:nvPicPr>
          <p:cNvPr id="4" name="Picture 3" descr="devojcic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914" y="3653694"/>
            <a:ext cx="1571260" cy="2218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451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226</Words>
  <Application>Microsoft Macintosh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Управни говор</vt:lpstr>
      <vt:lpstr>PowerPoint Presentation</vt:lpstr>
      <vt:lpstr>Када наводимо туђе речи тачно онако како су изговорене то се зове УПРАВНИ ГОВОР</vt:lpstr>
      <vt:lpstr>PowerPoint Presentation</vt:lpstr>
      <vt:lpstr>PowerPoint Presentation</vt:lpstr>
      <vt:lpstr>Запишимо сада Јанине речи у сва три модела управног говора. </vt:lpstr>
      <vt:lpstr>Да проверимо: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Управни говор</dc:title>
  <dc:creator>Apple</dc:creator>
  <cp:lastModifiedBy>Apple</cp:lastModifiedBy>
  <cp:revision>30</cp:revision>
  <dcterms:created xsi:type="dcterms:W3CDTF">2015-10-20T19:24:53Z</dcterms:created>
  <dcterms:modified xsi:type="dcterms:W3CDTF">2015-11-03T21:58:36Z</dcterms:modified>
</cp:coreProperties>
</file>