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286248" y="2357430"/>
            <a:ext cx="44999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NAŠA RAZREDNA PRAVILA</a:t>
            </a:r>
            <a:endParaRPr lang="en-US" altLang="ko-KR" sz="36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642910" y="6072206"/>
            <a:ext cx="828680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dirty="0" smtClean="0"/>
              <a:t>Prema priručniku “Za sigurno i poticajno  okruženje u školama” - UNICEF</a:t>
            </a:r>
          </a:p>
          <a:p>
            <a:r>
              <a:rPr lang="hr-HR" dirty="0" smtClean="0"/>
              <a:t>pripremila </a:t>
            </a:r>
            <a:r>
              <a:rPr lang="hr-HR" dirty="0" err="1" smtClean="0"/>
              <a:t>Agnes</a:t>
            </a:r>
            <a:r>
              <a:rPr lang="hr-HR" dirty="0" smtClean="0"/>
              <a:t> Jelačić, pedagoginja</a:t>
            </a:r>
          </a:p>
        </p:txBody>
      </p:sp>
    </p:spTree>
    <p:extLst>
      <p:ext uri="{BB962C8B-B14F-4D97-AF65-F5344CB8AC3E}">
        <p14:creationId xmlns=""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35696" y="2420888"/>
            <a:ext cx="7072362" cy="18466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Učenici često kažu, nakon što su nešto                     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neprimereno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rekli ili napravili, da su se samo šalili.</a:t>
            </a:r>
            <a:endParaRPr lang="hr-HR" sz="2400" dirty="0">
              <a:latin typeface="Arial" pitchFamily="34" charset="0"/>
              <a:cs typeface="Arial" pitchFamily="34" charset="0"/>
            </a:endParaRPr>
          </a:p>
          <a:p>
            <a:endParaRPr lang="hr-HR" b="1" dirty="0"/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Promislite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koja je razlika između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neprimerenog        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ponašanja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i šale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? </a:t>
            </a: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288" y="1557338"/>
            <a:ext cx="8229600" cy="345598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Koja je razlika između </a:t>
            </a: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neprimerenoga</a:t>
            </a:r>
            <a:endParaRPr kumimoji="0" lang="hr-H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ponašanja i šale?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hr-H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475288" marR="0" lvl="0" indent="-5475288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šaljiva situacija </a:t>
            </a:r>
            <a:r>
              <a:rPr kumimoji="0" lang="hr-H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situacija u kojoj je 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neko povređen</a:t>
            </a: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hr-HR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0034" y="4714884"/>
            <a:ext cx="3311525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hr-HR" sz="2400" b="1" dirty="0"/>
              <a:t>svi se </a:t>
            </a:r>
            <a:r>
              <a:rPr lang="hr-HR" sz="2400" b="1" dirty="0" smtClean="0"/>
              <a:t>smejemo </a:t>
            </a:r>
            <a:r>
              <a:rPr lang="hr-HR" sz="2400" b="1" dirty="0"/>
              <a:t>i </a:t>
            </a:r>
            <a:endParaRPr lang="hr-HR" sz="2400" b="1" dirty="0" smtClean="0"/>
          </a:p>
          <a:p>
            <a:pPr algn="ctr"/>
            <a:r>
              <a:rPr lang="hr-HR" sz="2400" b="1" dirty="0" smtClean="0"/>
              <a:t>nikoga </a:t>
            </a:r>
            <a:r>
              <a:rPr lang="hr-HR" sz="2400" b="1" dirty="0"/>
              <a:t>ništa ne boli</a:t>
            </a:r>
            <a:r>
              <a:rPr lang="hr-HR" sz="2400" dirty="0"/>
              <a:t>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500694" y="5072074"/>
            <a:ext cx="2706688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400" b="1" dirty="0" smtClean="0"/>
              <a:t>neko </a:t>
            </a:r>
            <a:r>
              <a:rPr lang="hr-HR" sz="2400" b="1" dirty="0"/>
              <a:t>se smije, a </a:t>
            </a:r>
          </a:p>
          <a:p>
            <a:r>
              <a:rPr lang="hr-HR" sz="2400" b="1" dirty="0"/>
              <a:t>nekoga </a:t>
            </a:r>
            <a:r>
              <a:rPr lang="hr-HR" sz="2400" b="1" dirty="0" smtClean="0"/>
              <a:t>boli</a:t>
            </a:r>
            <a:endParaRPr lang="hr-HR" sz="2400" b="1" dirty="0"/>
          </a:p>
        </p:txBody>
      </p:sp>
      <p:sp>
        <p:nvSpPr>
          <p:cNvPr id="11" name="Strelica dolje 10"/>
          <p:cNvSpPr/>
          <p:nvPr/>
        </p:nvSpPr>
        <p:spPr>
          <a:xfrm>
            <a:off x="1714480" y="3929066"/>
            <a:ext cx="857256" cy="64294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Strelica dolje 11"/>
          <p:cNvSpPr/>
          <p:nvPr/>
        </p:nvSpPr>
        <p:spPr>
          <a:xfrm>
            <a:off x="6286512" y="4214818"/>
            <a:ext cx="85725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>
          <a:xfrm>
            <a:off x="357158" y="1928802"/>
            <a:ext cx="8319298" cy="3866772"/>
          </a:xfrm>
        </p:spPr>
        <p:txBody>
          <a:bodyPr/>
          <a:lstStyle/>
          <a:p>
            <a:r>
              <a:rPr lang="hr-HR" sz="2400" dirty="0" smtClean="0"/>
              <a:t>Prisjetite se jedne šaljive situacije u kojoj </a:t>
            </a:r>
            <a:r>
              <a:rPr lang="hr-HR" sz="2400" dirty="0" smtClean="0"/>
              <a:t>niko </a:t>
            </a:r>
            <a:r>
              <a:rPr lang="hr-HR" sz="2400" dirty="0" smtClean="0"/>
              <a:t>nije bio    </a:t>
            </a:r>
            <a:endParaRPr lang="hr-HR" sz="2400" dirty="0" smtClean="0"/>
          </a:p>
          <a:p>
            <a:r>
              <a:rPr lang="hr-HR" sz="2400" dirty="0" smtClean="0"/>
              <a:t> </a:t>
            </a:r>
            <a:r>
              <a:rPr lang="hr-HR" sz="2400" dirty="0" smtClean="0"/>
              <a:t>povrijeđen i jedne situacije u kojoj je </a:t>
            </a:r>
            <a:r>
              <a:rPr lang="hr-HR" sz="2400" dirty="0" smtClean="0"/>
              <a:t>neko </a:t>
            </a:r>
            <a:r>
              <a:rPr lang="hr-HR" sz="2400" dirty="0" smtClean="0"/>
              <a:t>bio </a:t>
            </a:r>
            <a:r>
              <a:rPr lang="hr-HR" sz="2400" dirty="0" smtClean="0"/>
              <a:t>povje</a:t>
            </a:r>
            <a:r>
              <a:rPr lang="hr-HR" sz="2400" dirty="0" smtClean="0"/>
              <a:t>đen </a:t>
            </a:r>
            <a:endParaRPr lang="hr-HR" sz="2400" dirty="0" smtClean="0"/>
          </a:p>
          <a:p>
            <a:r>
              <a:rPr lang="hr-HR" sz="2400" dirty="0" smtClean="0"/>
              <a:t>npr</a:t>
            </a:r>
            <a:r>
              <a:rPr lang="hr-HR" sz="2400" dirty="0" smtClean="0"/>
              <a:t>. </a:t>
            </a:r>
            <a:r>
              <a:rPr lang="hr-HR" sz="2400" dirty="0" smtClean="0"/>
              <a:t>rečima</a:t>
            </a:r>
            <a:r>
              <a:rPr lang="hr-HR" sz="2400" dirty="0" smtClean="0"/>
              <a:t>.</a:t>
            </a:r>
          </a:p>
          <a:p>
            <a:endParaRPr lang="hr-HR" dirty="0" smtClean="0"/>
          </a:p>
          <a:p>
            <a:r>
              <a:rPr lang="it-IT" sz="3200" b="1" dirty="0" smtClean="0"/>
              <a:t>UPAMTITE: </a:t>
            </a:r>
            <a:r>
              <a:rPr lang="it-IT" sz="3200" b="1" dirty="0" smtClean="0"/>
              <a:t>Nemamo </a:t>
            </a:r>
            <a:r>
              <a:rPr lang="it-IT" sz="3200" b="1" dirty="0" smtClean="0"/>
              <a:t>pravo </a:t>
            </a:r>
            <a:r>
              <a:rPr lang="it-IT" sz="3200" b="1" dirty="0" smtClean="0"/>
              <a:t>namerno povrediti</a:t>
            </a:r>
            <a:r>
              <a:rPr lang="sr-Latn-RS" sz="3200" b="1" dirty="0" smtClean="0"/>
              <a:t> </a:t>
            </a:r>
            <a:r>
              <a:rPr lang="it-IT" sz="3200" b="1" dirty="0" smtClean="0"/>
              <a:t>druge</a:t>
            </a:r>
            <a:r>
              <a:rPr lang="it-IT" sz="3200" b="1" dirty="0" smtClean="0"/>
              <a:t>!</a:t>
            </a:r>
          </a:p>
          <a:p>
            <a:r>
              <a:rPr lang="hr-HR" sz="3200" b="1" dirty="0" smtClean="0"/>
              <a:t>Imamo pravo </a:t>
            </a:r>
            <a:r>
              <a:rPr lang="hr-HR" sz="3200" b="1" dirty="0" smtClean="0"/>
              <a:t>osećati </a:t>
            </a:r>
            <a:r>
              <a:rPr lang="hr-HR" sz="3200" b="1" dirty="0" smtClean="0"/>
              <a:t>se sigurno,           </a:t>
            </a:r>
            <a:endParaRPr lang="hr-HR" sz="3200" b="1" dirty="0" smtClean="0"/>
          </a:p>
          <a:p>
            <a:r>
              <a:rPr lang="hr-HR" sz="3200" b="1" dirty="0" smtClean="0"/>
              <a:t>slobodno </a:t>
            </a:r>
            <a:r>
              <a:rPr lang="hr-HR" sz="3200" b="1" dirty="0" smtClean="0"/>
              <a:t>i prihvaćeno!</a:t>
            </a:r>
            <a:endParaRPr lang="hr-HR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2976" y="1714488"/>
            <a:ext cx="7429552" cy="38449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Rad u skupinama po 4 učenika: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hr-H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Napišite</a:t>
            </a:r>
            <a:r>
              <a:rPr kumimoji="0" lang="hr-H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5 – 8 pravila za vaš razred koja će svima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omogućiti da se </a:t>
            </a: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osećaju </a:t>
            </a: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sigurno i zadovoljno u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razredu i na odmorima.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01090" cy="1069514"/>
          </a:xfrm>
        </p:spPr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Zadatak 3.</a:t>
            </a:r>
            <a:endParaRPr lang="hr-H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Naša razredna pravila</a:t>
            </a:r>
            <a:endParaRPr lang="hr-HR" dirty="0"/>
          </a:p>
        </p:txBody>
      </p:sp>
      <p:pic>
        <p:nvPicPr>
          <p:cNvPr id="1026" name="Picture 2" descr="Image result for razredna pravi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5779">
            <a:off x="516831" y="2077321"/>
            <a:ext cx="2195736" cy="2931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>
          <a:xfrm>
            <a:off x="2699792" y="1412776"/>
            <a:ext cx="5472608" cy="194421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r-HR" sz="3600" dirty="0" smtClean="0"/>
              <a:t>Napravite plakat s vašim  razrednim pravilima koja  ste dogovorili.</a:t>
            </a:r>
            <a:endParaRPr lang="hr-HR" sz="3600" dirty="0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1857">
            <a:off x="5325669" y="3576033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Image result for razredna pravi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212976"/>
            <a:ext cx="2304256" cy="3072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857364"/>
            <a:ext cx="8229600" cy="4214842"/>
          </a:xfrm>
        </p:spPr>
        <p:txBody>
          <a:bodyPr/>
          <a:lstStyle/>
          <a:p>
            <a:pPr marL="571500" indent="-571500"/>
            <a:r>
              <a:rPr lang="hr-HR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Zatvorite na trenutak oči i zamislite: </a:t>
            </a:r>
            <a:endParaRPr lang="hr-HR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r-H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Što </a:t>
            </a:r>
            <a:r>
              <a:rPr lang="hr-H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bi se dogodilo kada bi na </a:t>
            </a:r>
            <a:r>
              <a:rPr lang="hr-H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svetu </a:t>
            </a:r>
            <a:r>
              <a:rPr lang="hr-H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nestalo </a:t>
            </a:r>
            <a:r>
              <a:rPr lang="hr-H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hr-H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pravila, kada bi </a:t>
            </a:r>
            <a:r>
              <a:rPr lang="hr-H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ljudi </a:t>
            </a:r>
            <a:r>
              <a:rPr lang="hr-H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vozili </a:t>
            </a:r>
            <a:r>
              <a:rPr lang="hr-H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automobile </a:t>
            </a:r>
            <a:r>
              <a:rPr lang="hr-H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onako kako kome padne na um</a:t>
            </a:r>
            <a:r>
              <a:rPr lang="hr-H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marL="571500" indent="-571500"/>
            <a:endParaRPr lang="hr-H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algn="ctr"/>
            <a:r>
              <a:rPr lang="hr-H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A što bi bilo da nema pravila u igri ili </a:t>
            </a:r>
            <a:endParaRPr lang="hr-H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algn="ctr"/>
            <a:r>
              <a:rPr lang="hr-H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lang="hr-H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sportu</a:t>
            </a:r>
            <a:r>
              <a:rPr lang="hr-H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marL="571500" indent="-571500" algn="ctr"/>
            <a:endParaRPr lang="hr-H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algn="ctr"/>
            <a:r>
              <a:rPr lang="hr-HR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u školi?</a:t>
            </a:r>
            <a:endParaRPr lang="hr-HR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22600" y="1000108"/>
            <a:ext cx="6121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hr-HR" sz="3600" b="1" dirty="0"/>
          </a:p>
          <a:p>
            <a:r>
              <a:rPr lang="hr-HR" sz="2800" b="1" dirty="0"/>
              <a:t>             </a:t>
            </a:r>
            <a:r>
              <a:rPr lang="hr-HR" sz="3600" b="1" dirty="0" smtClean="0">
                <a:solidFill>
                  <a:srgbClr val="FF0000"/>
                </a:solidFill>
              </a:rPr>
              <a:t>ŠTITE!</a:t>
            </a:r>
            <a:endParaRPr lang="hr-HR" sz="3600" b="1" dirty="0"/>
          </a:p>
          <a:p>
            <a:endParaRPr lang="hr-HR" sz="3600" b="1" dirty="0"/>
          </a:p>
          <a:p>
            <a:r>
              <a:rPr lang="hr-HR" sz="2800" b="1" dirty="0" err="1"/>
              <a:t>..</a:t>
            </a:r>
            <a:r>
              <a:rPr lang="hr-HR" sz="2800" b="1" dirty="0"/>
              <a:t>. od povrede </a:t>
            </a:r>
            <a:r>
              <a:rPr lang="hr-HR" sz="2800" b="1" dirty="0" smtClean="0"/>
              <a:t>tela </a:t>
            </a:r>
            <a:r>
              <a:rPr lang="hr-HR" sz="2800" b="1" dirty="0"/>
              <a:t>i boli</a:t>
            </a:r>
          </a:p>
          <a:p>
            <a:endParaRPr lang="hr-HR" sz="2800" b="1" dirty="0"/>
          </a:p>
          <a:p>
            <a:endParaRPr lang="hr-HR" sz="2800" b="1" dirty="0"/>
          </a:p>
          <a:p>
            <a:r>
              <a:rPr lang="hr-HR" sz="2800" b="1" dirty="0" smtClean="0"/>
              <a:t>                   </a:t>
            </a:r>
            <a:r>
              <a:rPr lang="hr-HR" sz="2800" b="1" dirty="0" err="1" smtClean="0"/>
              <a:t>..</a:t>
            </a:r>
            <a:r>
              <a:rPr lang="hr-HR" sz="2800" b="1" dirty="0" smtClean="0"/>
              <a:t>. </a:t>
            </a:r>
            <a:r>
              <a:rPr lang="hr-HR" sz="2800" b="1" dirty="0"/>
              <a:t>stvari </a:t>
            </a:r>
            <a:r>
              <a:rPr lang="hr-HR" sz="2800" dirty="0"/>
              <a:t>(imovinu)</a:t>
            </a:r>
          </a:p>
          <a:p>
            <a:endParaRPr lang="hr-HR" sz="2800" dirty="0"/>
          </a:p>
          <a:p>
            <a:endParaRPr lang="hr-HR" sz="2800" dirty="0"/>
          </a:p>
          <a:p>
            <a:r>
              <a:rPr lang="hr-HR" sz="2800" b="1" dirty="0" err="1"/>
              <a:t>..</a:t>
            </a:r>
            <a:r>
              <a:rPr lang="hr-HR" sz="2800" b="1" dirty="0"/>
              <a:t>. od povrede </a:t>
            </a:r>
            <a:r>
              <a:rPr lang="hr-HR" sz="2800" b="1" dirty="0" smtClean="0"/>
              <a:t>osećanja</a:t>
            </a:r>
            <a:endParaRPr lang="hr-HR" sz="28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85926"/>
            <a:ext cx="1071570" cy="18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57620" y="3357562"/>
            <a:ext cx="8334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6614" y="4572008"/>
            <a:ext cx="1237718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avokutnik 7"/>
          <p:cNvSpPr/>
          <p:nvPr/>
        </p:nvSpPr>
        <p:spPr>
          <a:xfrm>
            <a:off x="2357422" y="357166"/>
            <a:ext cx="521497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</a:rPr>
              <a:t>Čemu služe pravila?</a:t>
            </a:r>
            <a:endParaRPr lang="hr-HR" sz="3600" b="1" dirty="0">
              <a:solidFill>
                <a:schemeClr val="bg1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4286248" y="6000768"/>
            <a:ext cx="457203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</a:rPr>
              <a:t>Objasnite kako!</a:t>
            </a:r>
            <a:endParaRPr lang="hr-H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857364"/>
            <a:ext cx="2928926" cy="3034067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0298" y="2071678"/>
            <a:ext cx="3286148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hr-HR" sz="3200" dirty="0"/>
              <a:t>Dignemo ruku kad želimo</a:t>
            </a:r>
          </a:p>
          <a:p>
            <a:pPr marL="342900" indent="-342900"/>
            <a:r>
              <a:rPr lang="hr-HR" sz="3200" dirty="0"/>
              <a:t>   nešto </a:t>
            </a:r>
            <a:r>
              <a:rPr lang="hr-HR" sz="3200" dirty="0" smtClean="0"/>
              <a:t>da </a:t>
            </a:r>
          </a:p>
          <a:p>
            <a:pPr marL="342900" indent="-342900"/>
            <a:r>
              <a:rPr lang="hr-HR" sz="3200" dirty="0" smtClean="0"/>
              <a:t>kažemo.</a:t>
            </a:r>
            <a:endParaRPr lang="hr-HR" sz="3200" dirty="0"/>
          </a:p>
        </p:txBody>
      </p:sp>
      <p:sp>
        <p:nvSpPr>
          <p:cNvPr id="14" name="Pravokutnik 13"/>
          <p:cNvSpPr/>
          <p:nvPr/>
        </p:nvSpPr>
        <p:spPr>
          <a:xfrm>
            <a:off x="3214678" y="4857760"/>
            <a:ext cx="5357850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1463"/>
            <a:r>
              <a:rPr lang="pl-PL" sz="2800" dirty="0" smtClean="0">
                <a:latin typeface="Arial" pitchFamily="34" charset="0"/>
                <a:cs typeface="Arial" pitchFamily="34" charset="0"/>
              </a:rPr>
              <a:t>Tako dajemo znak da nešto </a:t>
            </a:r>
          </a:p>
          <a:p>
            <a:pPr marL="271463"/>
            <a:r>
              <a:rPr lang="pl-PL" sz="2800" dirty="0" smtClean="0">
                <a:latin typeface="Arial" pitchFamily="34" charset="0"/>
                <a:cs typeface="Arial" pitchFamily="34" charset="0"/>
              </a:rPr>
              <a:t>želimo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da kažemo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i ne upadamo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drugome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reč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71472" y="0"/>
            <a:ext cx="7543800" cy="128586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P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rietimo 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</a:t>
            </a:r>
            <a:r>
              <a:rPr kumimoji="0" lang="hr-HR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osnovnih pravila:</a:t>
            </a:r>
            <a:endParaRPr kumimoji="0" lang="hr-H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2214578" cy="31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643174" y="2071678"/>
            <a:ext cx="285752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hr-HR" sz="3200" dirty="0"/>
              <a:t>Dok jedan</a:t>
            </a:r>
          </a:p>
          <a:p>
            <a:pPr marL="342900" indent="-342900"/>
            <a:r>
              <a:rPr lang="hr-HR" sz="3200" dirty="0"/>
              <a:t>govori, ostali</a:t>
            </a:r>
          </a:p>
          <a:p>
            <a:pPr marL="342900" indent="-342900"/>
            <a:r>
              <a:rPr lang="hr-HR" sz="3200" dirty="0"/>
              <a:t>slušaju.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3286116" y="4143380"/>
            <a:ext cx="5715040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200" dirty="0" smtClean="0">
                <a:latin typeface="Arial" pitchFamily="34" charset="0"/>
                <a:cs typeface="Arial" pitchFamily="34" charset="0"/>
              </a:rPr>
              <a:t>Dopuštamo drugima da govore, bez upadica i komentara. Tako bolje slušamo i lakše </a:t>
            </a:r>
          </a:p>
          <a:p>
            <a:r>
              <a:rPr lang="hr-HR" sz="2200" dirty="0" smtClean="0">
                <a:latin typeface="Arial" pitchFamily="34" charset="0"/>
                <a:cs typeface="Arial" pitchFamily="34" charset="0"/>
              </a:rPr>
              <a:t>razumemo 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onoga 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ko 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govori. Poručujemo mu da nam je važan i kako nam je stalo da  čujemo što će reći. 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Lepo 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je i ugodno kada  se osjećamo važnima.</a:t>
            </a:r>
            <a:endParaRPr lang="hr-H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71472" y="0"/>
            <a:ext cx="7543800" cy="128586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P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rietimo 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</a:t>
            </a:r>
            <a:r>
              <a:rPr kumimoji="0" lang="hr-HR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osnovnih pravila:</a:t>
            </a:r>
            <a:endParaRPr kumimoji="0" lang="hr-H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00240"/>
            <a:ext cx="2643206" cy="303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14678" y="2357430"/>
            <a:ext cx="3857652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AutoNum type="arabicPeriod" startAt="3"/>
            </a:pPr>
            <a:r>
              <a:rPr lang="hr-HR" sz="3200" dirty="0" smtClean="0"/>
              <a:t>Svako </a:t>
            </a:r>
            <a:r>
              <a:rPr lang="hr-HR" sz="3200" dirty="0"/>
              <a:t>ima pravo izraziti </a:t>
            </a:r>
            <a:r>
              <a:rPr lang="hr-HR" sz="3200" dirty="0" smtClean="0"/>
              <a:t>svoje </a:t>
            </a:r>
          </a:p>
          <a:p>
            <a:pPr marL="514350" indent="-514350"/>
            <a:r>
              <a:rPr lang="hr-HR" sz="3200" dirty="0" smtClean="0"/>
              <a:t>  mišljenje</a:t>
            </a:r>
            <a:r>
              <a:rPr lang="hr-HR" sz="3200" dirty="0"/>
              <a:t>.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3571868" y="5000636"/>
            <a:ext cx="5214974" cy="11079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 smtClean="0"/>
              <a:t>Tvoje mišljenje je tvoje. Poštuj i tuđe,  </a:t>
            </a:r>
          </a:p>
          <a:p>
            <a:r>
              <a:rPr lang="pl-PL" sz="2200" dirty="0" smtClean="0"/>
              <a:t>naročito ako je drugačije od tvoga.</a:t>
            </a:r>
          </a:p>
          <a:p>
            <a:r>
              <a:rPr lang="hr-HR" sz="2200" dirty="0" smtClean="0"/>
              <a:t>Nema ruganja, </a:t>
            </a:r>
            <a:r>
              <a:rPr lang="hr-HR" sz="2200" dirty="0" smtClean="0"/>
              <a:t>vređ</a:t>
            </a:r>
            <a:r>
              <a:rPr lang="hr-HR" sz="2200" dirty="0" smtClean="0"/>
              <a:t>anja ili </a:t>
            </a:r>
            <a:r>
              <a:rPr lang="hr-HR" sz="2200" dirty="0" smtClean="0"/>
              <a:t>ismevanja</a:t>
            </a:r>
            <a:r>
              <a:rPr lang="hr-HR" sz="2200" dirty="0" smtClean="0"/>
              <a:t>!</a:t>
            </a:r>
            <a:endParaRPr lang="hr-HR" sz="2200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71472" y="0"/>
            <a:ext cx="7543800" cy="128586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P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rietimo 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</a:t>
            </a:r>
            <a:r>
              <a:rPr kumimoji="0" lang="hr-HR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osnovnih pravila:</a:t>
            </a:r>
            <a:endParaRPr kumimoji="0" lang="hr-H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36464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43438" y="2428868"/>
            <a:ext cx="4268788" cy="2643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Dogovorićemo </a:t>
            </a: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pravila koja će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pomoći da </a:t>
            </a:r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naša</a:t>
            </a: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razred bude         </a:t>
            </a:r>
            <a:r>
              <a:rPr kumimoji="0" lang="hr-H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najbolje </a:t>
            </a: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mesto </a:t>
            </a: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za </a:t>
            </a: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sve.</a:t>
            </a:r>
            <a:endParaRPr kumimoji="0" lang="hr-H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Pravila će se odnositi na vaše         međusobne odnose.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01090" cy="1069514"/>
          </a:xfrm>
        </p:spPr>
        <p:txBody>
          <a:bodyPr/>
          <a:lstStyle/>
          <a:p>
            <a:r>
              <a:rPr lang="hr-HR" dirty="0" smtClean="0"/>
              <a:t>Zadatak 1. </a:t>
            </a:r>
            <a:endParaRPr lang="hr-HR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14546" y="2000240"/>
            <a:ext cx="5929355" cy="3082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Nabrojite što više ponašanja jednih prema drugima zbog  kojih bi TAKAV RAZRED    bio “grozno” 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mesto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 Što</a:t>
            </a:r>
            <a:r>
              <a:rPr kumimoji="0" lang="hr-H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bi u tom razredu učenici radili jedni drugima?</a:t>
            </a: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Kako biste se 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osećali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Biste li 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voleli 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biti u tom razredu? Zašto?</a:t>
            </a:r>
          </a:p>
        </p:txBody>
      </p:sp>
    </p:spTree>
    <p:extLst>
      <p:ext uri="{BB962C8B-B14F-4D97-AF65-F5344CB8AC3E}">
        <p14:creationId xmlns=""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71604" y="214290"/>
            <a:ext cx="727233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Kada se </a:t>
            </a:r>
            <a:r>
              <a:rPr lang="hr-HR" sz="2800" dirty="0" smtClean="0">
                <a:solidFill>
                  <a:schemeClr val="tx2"/>
                </a:solidFill>
              </a:rPr>
              <a:t>neko </a:t>
            </a:r>
            <a:r>
              <a:rPr lang="hr-HR" sz="2800" dirty="0" smtClean="0">
                <a:solidFill>
                  <a:schemeClr val="tx2"/>
                </a:solidFill>
              </a:rPr>
              <a:t>ružno, neprimjereno ponaša– </a:t>
            </a:r>
            <a:r>
              <a:rPr lang="hr-HR" sz="2800" dirty="0">
                <a:solidFill>
                  <a:schemeClr val="tx2"/>
                </a:solidFill>
              </a:rPr>
              <a:t>to boli! </a:t>
            </a:r>
            <a:endParaRPr lang="hr-HR" sz="2800" dirty="0" smtClean="0">
              <a:solidFill>
                <a:schemeClr val="tx2"/>
              </a:solidFill>
            </a:endParaRPr>
          </a:p>
          <a:p>
            <a:r>
              <a:rPr lang="hr-HR" sz="2800" dirty="0" smtClean="0">
                <a:solidFill>
                  <a:schemeClr val="tx2"/>
                </a:solidFill>
              </a:rPr>
              <a:t>Takvim </a:t>
            </a:r>
            <a:r>
              <a:rPr lang="hr-HR" sz="2800" dirty="0">
                <a:solidFill>
                  <a:schemeClr val="tx2"/>
                </a:solidFill>
              </a:rPr>
              <a:t>ponašanjem </a:t>
            </a:r>
            <a:r>
              <a:rPr lang="hr-HR" sz="2800" dirty="0" smtClean="0">
                <a:solidFill>
                  <a:schemeClr val="tx2"/>
                </a:solidFill>
              </a:rPr>
              <a:t>povre</a:t>
            </a:r>
            <a:r>
              <a:rPr lang="hr-HR" sz="2800" dirty="0">
                <a:solidFill>
                  <a:schemeClr val="tx2"/>
                </a:solidFill>
              </a:rPr>
              <a:t></a:t>
            </a:r>
            <a:r>
              <a:rPr lang="hr-HR" sz="2800" dirty="0" smtClean="0">
                <a:solidFill>
                  <a:schemeClr val="tx2"/>
                </a:solidFill>
              </a:rPr>
              <a:t>đujemo: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            </a:t>
            </a:r>
            <a:r>
              <a:rPr lang="hr-HR" sz="2800" b="1" dirty="0" smtClean="0">
                <a:solidFill>
                  <a:schemeClr val="tx2"/>
                </a:solidFill>
              </a:rPr>
              <a:t>telo</a:t>
            </a:r>
            <a:r>
              <a:rPr lang="hr-HR" sz="2800" b="1" dirty="0">
                <a:solidFill>
                  <a:schemeClr val="tx2"/>
                </a:solidFill>
              </a:rPr>
              <a:t>, </a:t>
            </a:r>
            <a:r>
              <a:rPr lang="hr-HR" sz="2800" b="1" dirty="0" smtClean="0">
                <a:solidFill>
                  <a:schemeClr val="tx2"/>
                </a:solidFill>
              </a:rPr>
              <a:t>osjećanja </a:t>
            </a:r>
            <a:r>
              <a:rPr lang="hr-HR" sz="2800" b="1" dirty="0">
                <a:solidFill>
                  <a:schemeClr val="tx2"/>
                </a:solidFill>
              </a:rPr>
              <a:t>ili </a:t>
            </a:r>
            <a:r>
              <a:rPr lang="hr-HR" sz="2800" b="1" dirty="0" smtClean="0">
                <a:solidFill>
                  <a:schemeClr val="tx2"/>
                </a:solidFill>
              </a:rPr>
              <a:t>osobu.</a:t>
            </a:r>
            <a:endParaRPr lang="hr-HR" sz="2800" b="1" dirty="0"/>
          </a:p>
          <a:p>
            <a:endParaRPr lang="hr-HR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68328" y="1928803"/>
            <a:ext cx="2251672" cy="1571636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714612" y="2714620"/>
            <a:ext cx="6234464" cy="461665"/>
          </a:xfrm>
          <a:prstGeom prst="rect">
            <a:avLst/>
          </a:prstGeom>
          <a:solidFill>
            <a:schemeClr val="accent1"/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/>
              <a:t>1. </a:t>
            </a:r>
            <a:r>
              <a:rPr lang="hr-HR" sz="2400" b="1" dirty="0" smtClean="0"/>
              <a:t>Rečima </a:t>
            </a:r>
            <a:r>
              <a:rPr lang="hr-HR" sz="2400" b="1" dirty="0" smtClean="0"/>
              <a:t>se </a:t>
            </a:r>
            <a:r>
              <a:rPr lang="hr-HR" sz="2400" dirty="0" smtClean="0"/>
              <a:t>povrje</a:t>
            </a:r>
            <a:r>
              <a:rPr lang="hr-HR" sz="2400" dirty="0"/>
              <a:t></a:t>
            </a:r>
            <a:r>
              <a:rPr lang="hr-HR" sz="2400" dirty="0" smtClean="0"/>
              <a:t>đuju </a:t>
            </a:r>
            <a:r>
              <a:rPr lang="hr-HR" sz="2400" dirty="0" smtClean="0"/>
              <a:t>osjećanja </a:t>
            </a:r>
            <a:r>
              <a:rPr lang="hr-HR" sz="2400" dirty="0" smtClean="0"/>
              <a:t>i osoba.</a:t>
            </a:r>
            <a:endParaRPr lang="hr-HR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718834"/>
            <a:ext cx="2500330" cy="142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98379" y="4500570"/>
            <a:ext cx="5163593" cy="830997"/>
          </a:xfrm>
          <a:prstGeom prst="rect">
            <a:avLst/>
          </a:prstGeom>
          <a:solidFill>
            <a:schemeClr val="accent1"/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/>
              <a:t>2. </a:t>
            </a:r>
            <a:r>
              <a:rPr lang="hr-HR" sz="2400" b="1" dirty="0" smtClean="0"/>
              <a:t>Rukama/nogama se </a:t>
            </a:r>
            <a:r>
              <a:rPr lang="hr-HR" sz="2400" dirty="0" smtClean="0"/>
              <a:t>pove</a:t>
            </a:r>
            <a:r>
              <a:rPr lang="hr-HR" sz="2400" dirty="0"/>
              <a:t>đuje </a:t>
            </a:r>
            <a:endParaRPr lang="hr-HR" sz="2400" dirty="0" smtClean="0"/>
          </a:p>
          <a:p>
            <a:r>
              <a:rPr lang="hr-HR" sz="2400" dirty="0" smtClean="0"/>
              <a:t>nečije </a:t>
            </a:r>
            <a:r>
              <a:rPr lang="hr-HR" sz="2400" b="1" dirty="0" smtClean="0"/>
              <a:t>telo</a:t>
            </a:r>
            <a:r>
              <a:rPr lang="hr-HR" sz="2400" dirty="0"/>
              <a:t>: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572008"/>
            <a:ext cx="1071570" cy="204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00166" y="5643578"/>
            <a:ext cx="5412059" cy="830997"/>
          </a:xfrm>
          <a:prstGeom prst="rect">
            <a:avLst/>
          </a:prstGeom>
          <a:solidFill>
            <a:schemeClr val="accent1"/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/>
              <a:t>3. </a:t>
            </a:r>
            <a:r>
              <a:rPr lang="hr-HR" sz="2400" b="1" dirty="0" smtClean="0"/>
              <a:t>Jednim i drugim se </a:t>
            </a:r>
            <a:r>
              <a:rPr lang="hr-HR" sz="2400" dirty="0" smtClean="0"/>
              <a:t>izaziva </a:t>
            </a:r>
            <a:r>
              <a:rPr lang="hr-HR" sz="2400" dirty="0"/>
              <a:t>strah, </a:t>
            </a:r>
            <a:endParaRPr lang="hr-HR" sz="2400" dirty="0" smtClean="0"/>
          </a:p>
          <a:p>
            <a:r>
              <a:rPr lang="hr-HR" sz="2400" dirty="0" smtClean="0"/>
              <a:t>sram </a:t>
            </a:r>
            <a:r>
              <a:rPr lang="hr-HR" sz="2400" dirty="0"/>
              <a:t>ili neki drugi </a:t>
            </a:r>
            <a:r>
              <a:rPr lang="hr-HR" sz="2400" b="1" dirty="0"/>
              <a:t>neugodni </a:t>
            </a:r>
            <a:r>
              <a:rPr lang="hr-HR" sz="2400" b="1" dirty="0" smtClean="0"/>
              <a:t>osećaj</a:t>
            </a:r>
            <a:r>
              <a:rPr lang="hr-HR" sz="2400" dirty="0"/>
              <a:t>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512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Slide 1</vt:lpstr>
      <vt:lpstr> </vt:lpstr>
      <vt:lpstr>Slide 3</vt:lpstr>
      <vt:lpstr> </vt:lpstr>
      <vt:lpstr> </vt:lpstr>
      <vt:lpstr> </vt:lpstr>
      <vt:lpstr>Slide 7</vt:lpstr>
      <vt:lpstr>Zadatak 1. </vt:lpstr>
      <vt:lpstr>Slide 9</vt:lpstr>
      <vt:lpstr>Slide 10</vt:lpstr>
      <vt:lpstr> </vt:lpstr>
      <vt:lpstr>Slide 12</vt:lpstr>
      <vt:lpstr>Zadatak 3.</vt:lpstr>
      <vt:lpstr>Naša razredna pravila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Nada</cp:lastModifiedBy>
  <cp:revision>58</cp:revision>
  <dcterms:created xsi:type="dcterms:W3CDTF">2014-04-01T16:35:38Z</dcterms:created>
  <dcterms:modified xsi:type="dcterms:W3CDTF">2019-11-25T18:53:02Z</dcterms:modified>
</cp:coreProperties>
</file>