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85" r:id="rId20"/>
    <p:sldId id="274" r:id="rId21"/>
    <p:sldId id="287" r:id="rId22"/>
    <p:sldId id="288" r:id="rId23"/>
    <p:sldId id="277" r:id="rId24"/>
    <p:sldId id="278" r:id="rId25"/>
    <p:sldId id="286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2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3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752600"/>
            <a:ext cx="4191000" cy="2667000"/>
          </a:xfrm>
        </p:spPr>
        <p:txBody>
          <a:bodyPr>
            <a:no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сусрет пројектној настави</a:t>
            </a:r>
            <a:br>
              <a:rPr lang="sr-Cyrl-R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sr-Cyrl-R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Картал</a:t>
            </a:r>
            <a:endParaRPr lang="sr-Latn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279607" cy="59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6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 теме од понуђених се може организовати на различите начине. Ученици могу бирати теме појединачно, или групно, уз образложење о свом избору.</a:t>
            </a:r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Временом, у првом циклусу, међу пројектним темама које се реализују могу се наћи и теме које не представљају само избор ученика од тема које нуди учитељ, него су их предложили сами ученици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Отварање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пројекта</a:t>
            </a:r>
            <a:r>
              <a:rPr lang="sr-Cyrl-R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63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62420" cy="1143000"/>
          </a:xfrm>
        </p:spPr>
        <p:txBody>
          <a:bodyPr>
            <a:normAutofit fontScale="90000"/>
          </a:bodyPr>
          <a:lstStyle/>
          <a:p>
            <a:pPr marL="22860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пројекту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ученицима</a:t>
            </a:r>
            <a:r>
              <a:rPr lang="sr-Latn-R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30763"/>
          </a:xfrm>
        </p:spPr>
        <p:txBody>
          <a:bodyPr>
            <a:normAutofit fontScale="77500" lnSpcReduction="20000"/>
          </a:bodyPr>
          <a:lstStyle/>
          <a:p>
            <a:endParaRPr lang="sr-Latn-RS" dirty="0">
              <a:solidFill>
                <a:srgbClr val="002060"/>
              </a:solidFill>
            </a:endParaRPr>
          </a:p>
          <a:p>
            <a:pPr algn="just"/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жели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постићи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реализацијом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одређеног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пројекта? 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ће ученици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постићи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реализацијом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одређеног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</a:t>
            </a:r>
            <a:r>
              <a:rPr lang="sr-Cyrl-R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endParaRPr lang="sr-Cyrl-RS" sz="3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ћемо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остварити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постављени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циљ</a:t>
            </a:r>
            <a:r>
              <a:rPr lang="sr-Cyrl-R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исходе</a:t>
            </a:r>
            <a:r>
              <a:rPr lang="en-US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sr-Cyrl-RS" sz="3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3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Одговор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питање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сложен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резултира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конкретним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планом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пројекту</a:t>
            </a:r>
            <a:r>
              <a:rPr lang="sr-Cyrl-R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подразумева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организацију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 (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временску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материјалну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разлагање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мање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прецизирање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задатака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одређивање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поделу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5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62420" cy="1143000"/>
          </a:xfrm>
        </p:spPr>
        <p:txBody>
          <a:bodyPr>
            <a:normAutofit fontScale="90000"/>
          </a:bodyPr>
          <a:lstStyle/>
          <a:p>
            <a:r>
              <a:rPr lang="en-US" sz="2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Развијање</a:t>
            </a:r>
            <a:r>
              <a:rPr lang="en-US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пројекта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sz="2200" dirty="0">
                <a:solidFill>
                  <a:srgbClr val="C00000"/>
                </a:solidFill>
                <a:cs typeface="Calibri"/>
              </a:rPr>
              <a:t>─ 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Спровођење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планираних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активности</a:t>
            </a:r>
            <a:r>
              <a:rPr lang="sr-Latn-R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r-Latn-RS" sz="2200" dirty="0">
                <a:solidFill>
                  <a:srgbClr val="C00000"/>
                </a:solidFill>
                <a:cs typeface="Calibri"/>
              </a:rPr>
              <a:t>─ </a:t>
            </a:r>
            <a:r>
              <a:rPr lang="sr-Latn-RS" sz="18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sr-Latn-RS" sz="18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реализују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пројектне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активности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sr-Latn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овом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стално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усмерава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међусобну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сарадњу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обзира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користе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колико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ангажовани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фазе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преобразити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 у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sr-Latn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8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праћењем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подразумева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учитељи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прате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укључе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праћење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развијање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утиче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његов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квалитет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Праћење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остварује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документовање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сврху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пројекат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пројектни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62420" cy="1143000"/>
          </a:xfrm>
        </p:spPr>
        <p:txBody>
          <a:bodyPr>
            <a:normAutofit fontScale="90000"/>
          </a:bodyPr>
          <a:lstStyle/>
          <a:p>
            <a:r>
              <a:rPr lang="en-US" sz="2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Развијање</a:t>
            </a:r>
            <a:r>
              <a:rPr lang="en-US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пројекта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─ </a:t>
            </a:r>
            <a:r>
              <a:rPr lang="sr-Cyrl-R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Праћење пројектних активности </a:t>
            </a:r>
            <a:r>
              <a:rPr lang="sr-Latn-R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─ </a:t>
            </a:r>
            <a:r>
              <a:rPr lang="sr-Latn-RS" sz="18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sr-Latn-RS" sz="18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sr-Latn-R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6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6242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/>
                <a:ea typeface="Times New Roman"/>
              </a:rPr>
              <a:t>Пример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ea typeface="Times New Roman"/>
              </a:rPr>
              <a:t>структуре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ea typeface="Times New Roman"/>
              </a:rPr>
              <a:t>пројектног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ea typeface="Times New Roman"/>
              </a:rPr>
              <a:t>портфолија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772400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8622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9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Затварање пројекта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7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sr-Latn-RS" sz="2200" dirty="0">
                <a:solidFill>
                  <a:srgbClr val="C00000"/>
                </a:solidFill>
                <a:cs typeface="Calibri"/>
              </a:rPr>
              <a:t>─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Представљање пројекта</a:t>
            </a:r>
            <a:r>
              <a:rPr lang="sr-Cyrl-RS" sz="2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sr-Latn-RS" sz="2200" dirty="0">
                <a:solidFill>
                  <a:srgbClr val="C00000"/>
                </a:solidFill>
                <a:cs typeface="Calibri"/>
              </a:rPr>
              <a:t>─</a:t>
            </a:r>
            <a:r>
              <a:rPr lang="sr-Cyrl-RS" sz="2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>
                <a:ea typeface="Times New Roman"/>
                <a:cs typeface="Times New Roman"/>
              </a:rPr>
              <a:t/>
            </a:r>
            <a:br>
              <a:rPr lang="en-US" sz="4000" dirty="0"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Резултати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решења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којих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току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пројекта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дошло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смеју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остати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искуство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учесника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пројекту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недоступно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другима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самим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учесницима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након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неког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времена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sr-Cyrl-RS" sz="26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endParaRPr lang="sr-Cyrl-RS" sz="26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Резултати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</a:t>
            </a: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Cyrl-R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заборавити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поред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оних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видљивих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постоје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резултати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значајнији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вреднији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видљивих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резултата</a:t>
            </a: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стечена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искуства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оспособљеност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касније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решавају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различите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свакодневног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живота</a:t>
            </a:r>
            <a:r>
              <a:rPr lang="sr-Cyrl-R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8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питања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подстицање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дају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свој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критички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осврт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допада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овакав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учења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Зашто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најзанимљивије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Наведите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ствари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научили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пројекат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најтежи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Зашто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бисте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избацили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пројекта/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задатка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Зашто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пројекта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тешко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Зашто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ометало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могло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поправи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dirty="0" err="1">
                <a:solidFill>
                  <a:srgbClr val="002060"/>
                </a:solidFill>
                <a:latin typeface="Times New Roman"/>
              </a:rPr>
              <a:t>Осим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ученика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неопходно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је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и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учитељ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има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критички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осврт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на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реализацију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пројекта и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постигнуте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</a:rPr>
              <a:t>резултате</a:t>
            </a:r>
            <a:r>
              <a:rPr lang="en-US" dirty="0">
                <a:solidFill>
                  <a:srgbClr val="002060"/>
                </a:solidFill>
                <a:latin typeface="Times New Roman"/>
              </a:rPr>
              <a:t>.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26242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9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Затварање пројекта</a:t>
            </a:r>
            <a:r>
              <a:rPr lang="sr-Cyrl-RS" sz="29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</a:t>
            </a:r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7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sr-Latn-RS" sz="2200" dirty="0">
                <a:solidFill>
                  <a:srgbClr val="C00000"/>
                </a:solidFill>
                <a:cs typeface="Calibri"/>
              </a:rPr>
              <a:t>─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Рефлексија о пројекту и евалуација</a:t>
            </a:r>
            <a:r>
              <a:rPr lang="sr-Latn-RS" sz="2200" dirty="0">
                <a:solidFill>
                  <a:srgbClr val="C00000"/>
                </a:solidFill>
                <a:cs typeface="Calibri"/>
              </a:rPr>
              <a:t>─</a:t>
            </a:r>
            <a:r>
              <a:rPr lang="sr-Cyrl-RS" sz="2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>
                <a:ea typeface="Times New Roman"/>
                <a:cs typeface="Times New Roman"/>
              </a:rPr>
              <a:t/>
            </a:r>
            <a:br>
              <a:rPr lang="en-US" sz="4000" dirty="0">
                <a:ea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4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Затварање пројекта</a:t>
            </a:r>
            <a:r>
              <a:rPr lang="sr-Cyrl-RS" sz="26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sr-Latn-RS" sz="2000" dirty="0">
                <a:solidFill>
                  <a:srgbClr val="C00000"/>
                </a:solidFill>
                <a:cs typeface="Calibri"/>
              </a:rPr>
              <a:t>─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Рефлексија о пројекту и евалуација</a:t>
            </a:r>
            <a:r>
              <a:rPr lang="sr-Latn-RS" sz="2000" dirty="0">
                <a:solidFill>
                  <a:srgbClr val="C00000"/>
                </a:solidFill>
                <a:cs typeface="Calibri"/>
              </a:rPr>
              <a:t>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Учитељу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вредновања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помоћи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контролне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чек-листе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садрже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различите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критеријуме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у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односу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њих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дефинисане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скале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процене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Приликом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дефинисања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критеријума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поред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оних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односе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знање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његову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дефинисати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односе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стицање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вештина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ставова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Међу критеријумима неопходно је да се, поред оних који служе за процену продукта пројекта, презентације пројекта нађу и они који служе за процену процеса рада на пројекту.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Учитељ је дужан да ученике упозна са критеријумима вредновања на примерен начин.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0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62420" cy="1143000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Примери пројеката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sr-Cyrl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примера у потпуности разрађених пројеката</a:t>
            </a:r>
          </a:p>
          <a:p>
            <a:r>
              <a:rPr lang="sr-Cyrl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скица пројеката</a:t>
            </a:r>
          </a:p>
          <a:p>
            <a:r>
              <a:rPr lang="sr-Cyrl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Прилози – користан материјал  (елементарне игре, видео- игрице, преметаљке, ребуси, укрштенице, осмосмерке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загонетке, изреке, игре меморије, листић за извођење огледа, листић за праћење процеса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појава, листић за праћење пројекта, евалуациони лист за ученике и сл.)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05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/>
          <a:lstStyle/>
          <a:p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разрађеног пројекта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842596" cy="39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04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62420" cy="1143000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Пројектна настава у </a:t>
            </a:r>
            <a:r>
              <a:rPr lang="sr-Cyrl-R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 наставе и учења за први циклус</a:t>
            </a:r>
            <a:endParaRPr lang="sr-Latn-R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Многе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државе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својим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прописаним документима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дефинишу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реализовати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извођењем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сматрају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врло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корисном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остваривањe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васпитно-образовних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циљева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000" dirty="0"/>
          </a:p>
          <a:p>
            <a:pPr indent="-3240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Новим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Планом 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наставе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учења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за 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први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циклус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основног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образовања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2000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васпитања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Србија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се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прикључује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овој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групи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држава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-32400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реализацију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пројектне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наставе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свим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разредима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првог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циклуса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планом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је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предвиђен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један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час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недељно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(36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часова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годишњем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нивоу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) и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обавезан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је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све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ученике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sr-Latn-RS" sz="1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sr-Cyrl-RS"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endParaRPr lang="sr-Latn-RS" sz="2000" dirty="0"/>
          </a:p>
          <a:p>
            <a:endParaRPr lang="sr-Latn-R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725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76176"/>
              </p:ext>
            </p:extLst>
          </p:nvPr>
        </p:nvGraphicFramePr>
        <p:xfrm>
          <a:off x="228600" y="152400"/>
          <a:ext cx="8763000" cy="6611300"/>
        </p:xfrm>
        <a:graphic>
          <a:graphicData uri="http://schemas.openxmlformats.org/drawingml/2006/table">
            <a:tbl>
              <a:tblPr firstRow="1" firstCol="1" bandRow="1"/>
              <a:tblGrid>
                <a:gridCol w="2194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8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пројекта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сликовнице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енциклопедије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Време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реализације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Према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оперативном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учитеља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6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Наставни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предмети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којима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је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повезана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Српски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језик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Ликовна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култура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око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Циљ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пројекта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Циљ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пројекта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је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ученици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развију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укус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интересовање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читање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културу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понашања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библиотеци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догађаје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који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организују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њој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1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Исходи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пројекта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Ученици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ће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бити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стању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преузму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одговорност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избор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књиге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како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бирају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књигу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своју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сликовницу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публикују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је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упознају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писца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његово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дело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6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Носиоци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активности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Ученици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библиотекар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наставник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родитељи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ученици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осталих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одељења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Методе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практичних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радова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демонстративна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илустративна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писаних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радова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9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Материјално-техничка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основа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Сликовнице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књиге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животињама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песме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енциклопедије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хамер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фломастери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апликације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штампани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материјал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ПП</a:t>
                      </a:r>
                      <a:r>
                        <a:rPr lang="sr-Cyrl-R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6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Начин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праћења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евалуације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Посматрање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бележење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дискусија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анкетирање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05" marR="62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6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32637"/>
              </p:ext>
            </p:extLst>
          </p:nvPr>
        </p:nvGraphicFramePr>
        <p:xfrm>
          <a:off x="533400" y="76200"/>
          <a:ext cx="7620001" cy="6655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1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пројекта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Свако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има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облик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свој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 реализације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Према оперативном плану учитеља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којима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је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повезана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Ликовна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култура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Српски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језик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Физичко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здравствено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васпитање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Циљ пројекта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Упознавање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уочавање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функционалних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естетских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аспеката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облика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бића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14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Исходи пројекта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ће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стању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повезује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облик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његовом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употребном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функцијом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црта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фигуре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програму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Paint;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фигуре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постојећих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геометријских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фигура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користи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различите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облике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цртању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задацима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користи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геометријске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облике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ликовном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стваралаштву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Носиоци активности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Ученици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родитељи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Методе рада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демонстрације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писаних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радова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практичних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радова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илустративна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Материјално-техничка основа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ППТ презентација, тематски наставни листић, апликације фигура, ученички радови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Начин праћења и евалуације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Посматрање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бележење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цртање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дискусија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609" marR="6760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17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r-Cyrl-R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Отварање пројекта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943600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Елементарне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игре</a:t>
            </a:r>
            <a:r>
              <a:rPr lang="sr-Cyrl-R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(нпр.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„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Иде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маца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око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тебе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”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„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Јагње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вук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”</a:t>
            </a:r>
            <a:r>
              <a:rPr lang="sr-Cyrl-R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Показивање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необичних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облика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живих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бића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цветови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шаре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животињама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</a:p>
          <a:p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Истраживање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облика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појава</a:t>
            </a:r>
            <a:r>
              <a:rPr lang="sr-Cyrl-R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(нпр. пахуљица)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Камуфлажа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основу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облика</a:t>
            </a:r>
            <a:r>
              <a:rPr lang="sr-Cyrl-R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(облици тела, шаре животиња, игра да уоче животињу на припремљеном листићу или проверавају уочивљост животиња на различитим листићима)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Уметност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геометријских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облика</a:t>
            </a:r>
            <a:r>
              <a:rPr lang="sr-Cyrl-R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(примери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различитог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људских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помоћу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геометријских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облика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нпр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слику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Пабла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Пикаса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музичара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Cyrl-R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цртање помоћу геометријских облика)</a:t>
            </a:r>
          </a:p>
          <a:p>
            <a:pPr fontAlgn="base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Песме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којима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помиње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геометријски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облик</a:t>
            </a:r>
            <a:r>
              <a:rPr lang="sr-Cyrl-R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sr-Cyrl-R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круг...)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602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7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sr-Cyrl-RS" sz="27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sr-Cyrl-R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Развијање пројекта </a:t>
            </a:r>
            <a:r>
              <a:rPr lang="sr-Cyrl-RS" sz="22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Од сликовнице до енциклопедије</a:t>
            </a:r>
            <a:br>
              <a:rPr lang="sr-Cyrl-RS" sz="22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Активност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„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Правимо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сопствену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сликовницу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” –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прва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верзија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сликовница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која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је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израђена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радионици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родитељима</a:t>
            </a:r>
            <a:r>
              <a:rPr lang="en-US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4000" dirty="0">
                <a:ea typeface="Times New Roman"/>
                <a:cs typeface="Times New Roman"/>
              </a:rPr>
              <a:t/>
            </a:r>
            <a:br>
              <a:rPr lang="en-US" sz="4000" dirty="0"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4572000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Постављати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питања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којима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подстиче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развијање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идеје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теми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рођендана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хобија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кућног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љубимца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омиљеног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спорта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како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је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изгледало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када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први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пут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возили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бицикл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када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изгубили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први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зуб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када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дали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први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гол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утакмици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сл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Научити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ученике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како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слагањем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слика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испричају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причу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Активност „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Столица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писца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”: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упознати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одљење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коначном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верзијом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сликовнице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Разгледати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сликовницу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Поделити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улоге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осталим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ученицима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вршњацима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буду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добри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слушаоци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испричају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оно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што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им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највише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допало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кажу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шта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је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то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чему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више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желели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чују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сл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4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Активност „</a:t>
            </a:r>
            <a:r>
              <a:rPr lang="en-US" sz="24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Правимо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сопствену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сликовницу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” – </a:t>
            </a:r>
            <a:r>
              <a:rPr lang="sr-Cyrl-R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друга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верзија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257800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Штафетно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причање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основу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датих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речи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нпр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шума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пећина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деца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медвед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Стваралачки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часу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библиотеци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учитељ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библиотекар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записује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причу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Подела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ученика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групама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Ликовно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представљање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омиљеног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смишљене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Избор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дорада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најуспешнијих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радова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Спајање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sr-Cyrl-R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делова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сликовнице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целину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спајање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делова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текста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употреба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илустрација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Графичко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обликовање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сликовнице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избор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илустрације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насловну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страну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уређење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изгледа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страна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помоћ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библиотекара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учитеља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родитеља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професора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информатике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Штампање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сликовнице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њена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промоција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sr-Cyrl-R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 ученици,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родитељи</a:t>
            </a:r>
            <a:r>
              <a:rPr lang="sr-Cyrl-R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наставници и стручни сарадници школе,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директор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Организовање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промоције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сликовнице</a:t>
            </a:r>
            <a:r>
              <a:rPr lang="sr-Cyrl-R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sr-Cyrl-RS" sz="72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7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/>
          <a:lstStyle/>
          <a:p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скице пројекта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779777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76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6619"/>
            <a:ext cx="5715000" cy="67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7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299190"/>
              </p:ext>
            </p:extLst>
          </p:nvPr>
        </p:nvGraphicFramePr>
        <p:xfrm>
          <a:off x="1981200" y="227447"/>
          <a:ext cx="5410200" cy="668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4" imgW="6272157" imgH="7755229" progId="Word.Document.12">
                  <p:embed/>
                </p:oleObj>
              </mc:Choice>
              <mc:Fallback>
                <p:oleObj name="Document" r:id="rId4" imgW="6272157" imgH="7755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227447"/>
                        <a:ext cx="5410200" cy="6687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82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48546"/>
              </p:ext>
            </p:extLst>
          </p:nvPr>
        </p:nvGraphicFramePr>
        <p:xfrm>
          <a:off x="1447800" y="50575"/>
          <a:ext cx="5943599" cy="712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4" imgW="6272157" imgH="7514366" progId="Word.Document.12">
                  <p:embed/>
                </p:oleObj>
              </mc:Choice>
              <mc:Fallback>
                <p:oleObj name="Document" r:id="rId4" imgW="6272157" imgH="7514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50575"/>
                        <a:ext cx="5943599" cy="712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919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63731"/>
              </p:ext>
            </p:extLst>
          </p:nvPr>
        </p:nvGraphicFramePr>
        <p:xfrm>
          <a:off x="762000" y="990600"/>
          <a:ext cx="769101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4" imgW="6272157" imgH="3852374" progId="Word.Document.12">
                  <p:embed/>
                </p:oleObj>
              </mc:Choice>
              <mc:Fallback>
                <p:oleObj name="Document" r:id="rId4" imgW="6272157" imgH="3852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990600"/>
                        <a:ext cx="7691018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90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5"/>
            <a:ext cx="6324600" cy="487362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sr-Latn-RS" sz="4000" dirty="0">
                <a:ea typeface="Times New Roman"/>
                <a:cs typeface="Times New Roman"/>
              </a:rPr>
              <a:t/>
            </a:r>
            <a:br>
              <a:rPr lang="sr-Latn-RS" sz="4000" dirty="0">
                <a:ea typeface="Times New Roman"/>
                <a:cs typeface="Times New Roman"/>
              </a:rPr>
            </a:br>
            <a:r>
              <a:rPr lang="sr-Cyrl-RS" sz="3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Шта још пише у Правилнику?</a:t>
            </a:r>
            <a:endParaRPr lang="sr-Latn-R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Пројектна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настава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је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sr-Cyrl-RS" sz="2000" dirty="0">
                <a:solidFill>
                  <a:srgbClr val="002060"/>
                </a:solidFill>
                <a:latin typeface="Times New Roman"/>
                <a:ea typeface="Times New Roman"/>
              </a:rPr>
              <a:t>облик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образовно-васпитног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рада</a:t>
            </a:r>
            <a:r>
              <a:rPr lang="sr-Cyrl-RS" sz="20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sr-Cyrl-RS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sr-Cyrl-RS" sz="2000" dirty="0">
                <a:solidFill>
                  <a:srgbClr val="002060"/>
                </a:solidFill>
                <a:latin typeface="Times New Roman"/>
                <a:ea typeface="Times New Roman"/>
              </a:rPr>
              <a:t>О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могућава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да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наставни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предмети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буду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смислено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међусобно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повезани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као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и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доведени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у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везу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са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свакодневним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животом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ученика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sr-Cyrl-RS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sr-Cyrl-RS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римерено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реализују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пројектни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главни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активности, а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самосталност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испољава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сегментима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пројекта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могуће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Планом је предвиђено да се реализује једним часом недељно, али сам наставник ће проценити каква динамика рада највише одговара могућностима ученика и фази у којој је пројекат. 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 треба да буду упознати са сврхом пројектне наставе и њеним најважнијим исходима.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84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78915"/>
              </p:ext>
            </p:extLst>
          </p:nvPr>
        </p:nvGraphicFramePr>
        <p:xfrm>
          <a:off x="762000" y="1066800"/>
          <a:ext cx="8026554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4" imgW="6272157" imgH="3394445" progId="Word.Document.12">
                  <p:embed/>
                </p:oleObj>
              </mc:Choice>
              <mc:Fallback>
                <p:oleObj name="Document" r:id="rId4" imgW="6272157" imgH="3394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8026554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06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019800" cy="639762"/>
          </a:xfrm>
        </p:spPr>
        <p:txBody>
          <a:bodyPr>
            <a:normAutofit fontScale="90000"/>
          </a:bodyPr>
          <a:lstStyle/>
          <a:p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Специфичности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пројектне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наставе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sr-Cyrl-R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првом циклусу (1)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886200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Већи степен учешћа учитеља у пројектним активностима.</a:t>
            </a:r>
          </a:p>
          <a:p>
            <a:pPr marL="0" indent="0">
              <a:buNone/>
            </a:pP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наставе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Веома је важно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функционално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уклапање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одвијају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часовима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самосталних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5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pPr algn="just"/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односу на узраст ученика првог циклуса и приступ пројектној настави какав је описан у програму наставе и учења за очекивати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ће у пракси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преовладавати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њски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пројекти,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укључени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Полуструктуирани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Овакав тренд у повећању степена слобода ученика, односно постепено увођење </a:t>
            </a:r>
            <a:r>
              <a:rPr lang="sr-Cyrl-R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неструктуираних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задатака у старијим разредима првог циклуса.</a:t>
            </a:r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5715000" cy="639762"/>
          </a:xfrm>
        </p:spPr>
        <p:txBody>
          <a:bodyPr>
            <a:normAutofit fontScale="90000"/>
          </a:bodyPr>
          <a:lstStyle/>
          <a:p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Специфичности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пројектне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наставе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sr-Cyrl-R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првом циклусу (2)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7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Препорука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почетку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реализују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краћи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имали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прилику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једноставнијим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примерима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краћем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временском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прођу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кроз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Пројектна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тај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умрежава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знање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вештине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ставове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различитих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подручја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доприноси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стварању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умрежене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заједнице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људи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професија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искустава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867400" cy="639762"/>
          </a:xfrm>
        </p:spPr>
        <p:txBody>
          <a:bodyPr>
            <a:normAutofit fontScale="90000"/>
          </a:bodyPr>
          <a:lstStyle/>
          <a:p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Специфичности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пројектне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наставе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sr-Cyrl-R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првом циклусу (3)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0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164"/>
            <a:ext cx="8229600" cy="5029200"/>
          </a:xfrm>
        </p:spPr>
        <p:txBody>
          <a:bodyPr>
            <a:normAutofit lnSpcReduction="10000"/>
          </a:bodyPr>
          <a:lstStyle/>
          <a:p>
            <a:pPr algn="just" eaLnBrk="0" hangingPunct="0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могуће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одвија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изван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чионице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пројекта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разним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институцијама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географским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објектима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започне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реализација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препорука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упуте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таквим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задацима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кроз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демонстрације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модел-пројекта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послужити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групни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sr-Cyrl-R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учење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639762"/>
          </a:xfrm>
        </p:spPr>
        <p:txBody>
          <a:bodyPr>
            <a:normAutofit fontScale="90000"/>
          </a:bodyPr>
          <a:lstStyle/>
          <a:p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Специфичности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пројектне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наставе</a:t>
            </a:r>
            <a:r>
              <a:rPr lang="en-U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sr-Cyrl-RS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првом циклусу (4)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9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пројекта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325534"/>
              </p:ext>
            </p:extLst>
          </p:nvPr>
        </p:nvGraphicFramePr>
        <p:xfrm>
          <a:off x="990600" y="1676400"/>
          <a:ext cx="6858000" cy="4018788"/>
        </p:xfrm>
        <a:graphic>
          <a:graphicData uri="http://schemas.openxmlformats.org/drawingml/2006/table">
            <a:tbl>
              <a:tblPr firstRow="1" firstCol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ФАЗЕ РАДА НА ПРОЈЕКТУ</a:t>
                      </a:r>
                      <a:endParaRPr lang="sr-Latn-R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КОРАЦИ</a:t>
                      </a:r>
                      <a:endParaRPr lang="sr-Latn-R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400">
                <a:tc rowSpan="2"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ОТВАРАЊЕ ПРОЈЕКТА</a:t>
                      </a:r>
                      <a:endParaRPr lang="sr-Latn-R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Одређивање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r-Latn-R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8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Планирање рада на пројекту са ученицима</a:t>
                      </a:r>
                      <a:endParaRPr lang="sr-Latn-RS" sz="18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400">
                <a:tc rowSpan="2"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РАЗВИЈАЊЕ ПРОЈЕКТА</a:t>
                      </a:r>
                      <a:endParaRPr lang="sr-Latn-R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Спровођење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планираних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активности</a:t>
                      </a:r>
                      <a:endParaRPr lang="sr-Latn-R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Праћење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пројекта</a:t>
                      </a:r>
                      <a:endParaRPr lang="sr-Latn-R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2800">
                <a:tc rowSpan="2"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ЗАТВАРАЊЕ ПРОЈЕКТА</a:t>
                      </a:r>
                      <a:endParaRPr lang="sr-Latn-R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Презентација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добијених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резултата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</a:t>
                      </a:r>
                      <a:r>
                        <a:rPr lang="sr-Cyrl-R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</a:t>
                      </a:r>
                      <a:endParaRPr lang="sr-Latn-R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Рефлексија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пројекту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евалуција</a:t>
                      </a:r>
                      <a:endParaRPr lang="sr-Latn-RS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06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6242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Отварање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пројекта</a:t>
            </a:r>
            <a:r>
              <a:rPr lang="sr-Cyrl-R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3164"/>
            <a:ext cx="8229600" cy="50593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r-Latn-R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Ослушкивање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идеја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питања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добар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почетак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осмишљавању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пројекта,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озбезбеђује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њена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релевантност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ученике.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дошао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пројекта,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учитељ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требало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преиспита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критеријуме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важност/значај теме за свакодневни живот ученика,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актуелност догађаја у окружењу,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усклађеност са програмом наставе и учења,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повезаност са исходима учења различитих предмета,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 интегрисања садржаја што већег броја наставних предмета,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допринос развоју </a:t>
            </a:r>
            <a:r>
              <a:rPr lang="sr-Cyrl-R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међупредметних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компетенција,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опремљеност школе за истраживање,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 ресурса у локалној средини,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 за све ученике и сл.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20" y="0"/>
            <a:ext cx="2424380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66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1923</Words>
  <Application>Microsoft Office PowerPoint</Application>
  <PresentationFormat>On-screen Show (4:3)</PresentationFormat>
  <Paragraphs>187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Office Theme</vt:lpstr>
      <vt:lpstr>Document</vt:lpstr>
      <vt:lpstr>У сусрет пројектној настави  Весна Картал</vt:lpstr>
      <vt:lpstr>Пројектна настава у Плану наставе и учења за први циклус</vt:lpstr>
      <vt:lpstr> Шта још пише у Правилнику?</vt:lpstr>
      <vt:lpstr>Специфичности пројектне наставе у првом циклусу (1) </vt:lpstr>
      <vt:lpstr>Специфичности пројектне наставе у првом циклусу (2) </vt:lpstr>
      <vt:lpstr>Специфичности пројектне наставе у првом циклусу (3) </vt:lpstr>
      <vt:lpstr>Специфичности пројектне наставе у првом циклусу (4) </vt:lpstr>
      <vt:lpstr>Структура пројекта </vt:lpstr>
      <vt:lpstr>Отварање пројекта (1) </vt:lpstr>
      <vt:lpstr>Отварање пројекта (2) </vt:lpstr>
      <vt:lpstr> Планирање рада на пројекту са ученицима  </vt:lpstr>
      <vt:lpstr>Развијање пројекта ─ Спровођење планираних активности ─  </vt:lpstr>
      <vt:lpstr>Развијање пројекта ─ Праћење пројектних активности ─  </vt:lpstr>
      <vt:lpstr>Пример структуре пројектног портфолија</vt:lpstr>
      <vt:lpstr>Затварање пројекта ─ Представљање пројекта ─   </vt:lpstr>
      <vt:lpstr>Затварање пројекта (1) ─ Рефлексија о пројекту и евалуација─   </vt:lpstr>
      <vt:lpstr>Затварање пројекта (2) ─ Рефлексија о пројекту и евалуација─</vt:lpstr>
      <vt:lpstr>Примери пројеката</vt:lpstr>
      <vt:lpstr>Пример разрађеног пројекта</vt:lpstr>
      <vt:lpstr>PowerPoint Presentation</vt:lpstr>
      <vt:lpstr>PowerPoint Presentation</vt:lpstr>
      <vt:lpstr>Отварање пројекта</vt:lpstr>
      <vt:lpstr> Развијање пројекта Од сликовнице до енциклопедије Активност „Правимо сопствену сликовницу” – прва верзија (сликовница која је израђена у радионици са родитељима) </vt:lpstr>
      <vt:lpstr>Активност „Правимо сопствену сликовницу” – друга верзија</vt:lpstr>
      <vt:lpstr>Пример скице пројекта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 Kartal</dc:creator>
  <cp:lastModifiedBy>Vlada</cp:lastModifiedBy>
  <cp:revision>29</cp:revision>
  <dcterms:created xsi:type="dcterms:W3CDTF">2006-08-16T00:00:00Z</dcterms:created>
  <dcterms:modified xsi:type="dcterms:W3CDTF">2018-05-14T12:43:46Z</dcterms:modified>
</cp:coreProperties>
</file>