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resource/942571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048000"/>
          </a:xfrm>
        </p:spPr>
        <p:txBody>
          <a:bodyPr>
            <a:normAutofit/>
          </a:bodyPr>
          <a:lstStyle/>
          <a:p>
            <a:r>
              <a:rPr lang="sr-Cyrl-RS" dirty="0" smtClean="0"/>
              <a:t>НАРОДНА БАСНА</a:t>
            </a:r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pPr algn="r"/>
            <a:endParaRPr lang="sr-Cyrl-RS" dirty="0" smtClean="0"/>
          </a:p>
          <a:p>
            <a:pPr algn="r"/>
            <a:endParaRPr lang="sr-Cyrl-RS" dirty="0" smtClean="0"/>
          </a:p>
          <a:p>
            <a:pPr algn="r"/>
            <a:endParaRPr lang="sr-Cyrl-RS" dirty="0" smtClean="0"/>
          </a:p>
          <a:p>
            <a:pPr algn="r"/>
            <a:endParaRPr lang="sr-Cyrl-RS" dirty="0" smtClean="0"/>
          </a:p>
          <a:p>
            <a:pPr algn="r"/>
            <a:r>
              <a:rPr lang="sr-Cyrl-RS" dirty="0" smtClean="0"/>
              <a:t>Учитељица:Александра Стајић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ВУК  И ЈАГЊЕ</a:t>
            </a:r>
            <a:endParaRPr lang="en-US" dirty="0"/>
          </a:p>
        </p:txBody>
      </p:sp>
      <p:pic>
        <p:nvPicPr>
          <p:cNvPr id="4" name="Picture 3" descr="IMG-20180913-WA00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3276600"/>
            <a:ext cx="2105025" cy="18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Шта су басне?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/>
              <a:t>Басне су краће приче о животињама које имају особине људи.</a:t>
            </a:r>
          </a:p>
          <a:p>
            <a:pPr algn="ctr">
              <a:buNone/>
            </a:pPr>
            <a:r>
              <a:rPr lang="sr-Cyrl-RS" dirty="0" smtClean="0"/>
              <a:t>Какве могу бити басне?</a:t>
            </a:r>
          </a:p>
          <a:p>
            <a:pPr algn="just"/>
            <a:r>
              <a:rPr lang="sr-Cyrl-RS" dirty="0" smtClean="0"/>
              <a:t>Басне могу бити народне и ауторске. Учили смо да су народне басне настале одавно у народу и преносиле су се с колена на колено, а ауторске басне имају свог писца. Свака басна носи неку поуку.</a:t>
            </a:r>
          </a:p>
          <a:p>
            <a:pPr algn="just"/>
            <a:r>
              <a:rPr lang="sr-Cyrl-RS" dirty="0" smtClean="0"/>
              <a:t>Напишите наслов ове басне у свеску.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4582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>
                <a:solidFill>
                  <a:schemeClr val="accent6">
                    <a:lumMod val="50000"/>
                  </a:schemeClr>
                </a:solidFill>
              </a:rPr>
              <a:t>ВУК И ЈАГЊЕ</a:t>
            </a:r>
          </a:p>
          <a:p>
            <a:pPr algn="ctr"/>
            <a:endParaRPr lang="sr-Cyrl-RS" sz="2400" dirty="0" smtClean="0"/>
          </a:p>
          <a:p>
            <a:pPr algn="just"/>
            <a:r>
              <a:rPr lang="sr-Cyrl-RS" sz="2400" dirty="0" smtClean="0"/>
              <a:t>Једном огладни вук и нигде није могао за себе уловити ручка него се привуче к једној авлији у којој су била затворена јагњад. Али никако није могао да ускочи него их је звао:</a:t>
            </a:r>
          </a:p>
          <a:p>
            <a:pPr algn="just">
              <a:buFontTx/>
              <a:buChar char="-"/>
            </a:pPr>
            <a:r>
              <a:rPr lang="sr-Cyrl-RS" sz="2400" dirty="0" smtClean="0"/>
              <a:t>О, јагњићи, моји младунчићи! Тако нам лијепе наше љубави,нека дође један од вас да ми извади једну кост што ми је запала у грло.</a:t>
            </a:r>
          </a:p>
          <a:p>
            <a:pPr algn="just"/>
            <a:r>
              <a:rPr lang="sr-Cyrl-RS" sz="2400" dirty="0" smtClean="0"/>
              <a:t>Одговоре му јагњад:</a:t>
            </a:r>
          </a:p>
          <a:p>
            <a:pPr algn="just">
              <a:buFontTx/>
              <a:buChar char="-"/>
            </a:pPr>
            <a:r>
              <a:rPr lang="sr-Cyrl-RS" sz="2400" dirty="0" smtClean="0"/>
              <a:t>Ми бисмо драге воље да је авлија отворена, него идемо звати чобане да отворе, и они ће ти најбоље и највештије кост извадити. </a:t>
            </a:r>
          </a:p>
          <a:p>
            <a:pPr algn="just">
              <a:buFontTx/>
              <a:buChar char="-"/>
            </a:pPr>
            <a:endParaRPr lang="sr-Cyrl-RS" sz="2000" dirty="0" smtClean="0"/>
          </a:p>
          <a:p>
            <a:pPr algn="r"/>
            <a:r>
              <a:rPr lang="sr-Cyrl-RS" sz="2000" dirty="0" smtClean="0"/>
              <a:t>Народна басна</a:t>
            </a:r>
          </a:p>
          <a:p>
            <a:r>
              <a:rPr lang="sr-Cyrl-RS" sz="2000" dirty="0" smtClean="0">
                <a:solidFill>
                  <a:srgbClr val="FF0000"/>
                </a:solidFill>
              </a:rPr>
              <a:t>а</a:t>
            </a:r>
            <a:r>
              <a:rPr lang="sr-Cyrl-RS" sz="2000" dirty="0" smtClean="0">
                <a:solidFill>
                  <a:srgbClr val="FF0000"/>
                </a:solidFill>
              </a:rPr>
              <a:t>влија је двориште</a:t>
            </a:r>
            <a:r>
              <a:rPr lang="sr-Cyrl-RS" sz="2000" dirty="0" smtClean="0"/>
              <a:t> </a:t>
            </a:r>
          </a:p>
          <a:p>
            <a:pPr algn="ctr"/>
            <a:endParaRPr lang="sr-Cyrl-RS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3058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Слободно се врати на претходни слајд и још једном наглас прочитај басну. </a:t>
            </a:r>
          </a:p>
          <a:p>
            <a:r>
              <a:rPr lang="sr-Cyrl-RS" sz="2000" dirty="0" smtClean="0"/>
              <a:t>Препиши следећа питања у свеску и одговори на њих.</a:t>
            </a:r>
          </a:p>
          <a:p>
            <a:endParaRPr lang="sr-Cyrl-RS" sz="2000" dirty="0" smtClean="0"/>
          </a:p>
          <a:p>
            <a:pPr marL="342900" indent="-342900">
              <a:buAutoNum type="arabicPeriod"/>
            </a:pPr>
            <a:r>
              <a:rPr lang="sr-Cyrl-RS" sz="2000" dirty="0" smtClean="0"/>
              <a:t>Шта је желео вук из ове басне?</a:t>
            </a:r>
          </a:p>
          <a:p>
            <a:pPr marL="342900" indent="-342900">
              <a:buAutoNum type="arabicPeriod"/>
            </a:pPr>
            <a:r>
              <a:rPr lang="sr-Cyrl-RS" sz="2000" dirty="0" smtClean="0"/>
              <a:t>На који начин је покушао да превари јагањце?</a:t>
            </a:r>
          </a:p>
          <a:p>
            <a:pPr marL="342900" indent="-342900">
              <a:buAutoNum type="arabicPeriod"/>
            </a:pPr>
            <a:r>
              <a:rPr lang="sr-Cyrl-RS" sz="2000" dirty="0" smtClean="0"/>
              <a:t>Шта су му јагањци одговорили? Шта мислиш, да ли су исправно поступили?</a:t>
            </a:r>
          </a:p>
          <a:p>
            <a:pPr marL="342900" indent="-342900">
              <a:buAutoNum type="arabicPeriod"/>
            </a:pPr>
            <a:r>
              <a:rPr lang="sr-Cyrl-RS" sz="2000" dirty="0" smtClean="0"/>
              <a:t>Какав је вук из ове басне, а какви су јагањци? Које су њихове особине?</a:t>
            </a:r>
          </a:p>
          <a:p>
            <a:pPr marL="342900" indent="-342900">
              <a:buAutoNum type="arabicPeriod"/>
            </a:pPr>
            <a:r>
              <a:rPr lang="sr-Cyrl-RS" sz="2000" dirty="0" smtClean="0"/>
              <a:t>Напиши неке басне које смо до сада учили, а којих се сећаш.</a:t>
            </a:r>
          </a:p>
          <a:p>
            <a:pPr marL="342900" indent="-342900"/>
            <a:endParaRPr lang="sr-Cyrl-RS" dirty="0" smtClean="0"/>
          </a:p>
          <a:p>
            <a:pPr marL="342900" indent="-342900"/>
            <a:endParaRPr lang="sr-Cyrl-RS" dirty="0" smtClean="0"/>
          </a:p>
          <a:p>
            <a:pPr marL="342900" indent="-342900"/>
            <a:endParaRPr lang="sr-Cyrl-RS" dirty="0" smtClean="0"/>
          </a:p>
          <a:p>
            <a:pPr marL="342900" indent="-342900"/>
            <a:endParaRPr lang="sr-Cyrl-RS" dirty="0" smtClean="0"/>
          </a:p>
          <a:p>
            <a:pPr marL="342900" indent="-342900" algn="just"/>
            <a:r>
              <a:rPr lang="sr-Cyrl-RS" dirty="0" smtClean="0"/>
              <a:t>Размислите о томе да ли сте ви били некад у оваквој ситуацији. Да ли је вас  неко покушао преварити и како сте ви реаговали у тој ситуацији?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807720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Прочитај ове поуке и препиши у свеску ону која највише одговара овој басни.</a:t>
            </a:r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pPr>
              <a:buFont typeface="Arial" pitchFamily="34" charset="0"/>
              <a:buChar char="•"/>
            </a:pPr>
            <a:r>
              <a:rPr lang="sr-Cyrl-RS" dirty="0" smtClean="0"/>
              <a:t> На муци се познају јунаци.</a:t>
            </a:r>
          </a:p>
          <a:p>
            <a:pPr>
              <a:buFont typeface="Arial" pitchFamily="34" charset="0"/>
              <a:buChar char="•"/>
            </a:pPr>
            <a:r>
              <a:rPr lang="sr-Cyrl-RS" dirty="0" smtClean="0"/>
              <a:t> Памет увек побеђује.</a:t>
            </a:r>
          </a:p>
          <a:p>
            <a:pPr>
              <a:buFont typeface="Arial" pitchFamily="34" charset="0"/>
              <a:buChar char="•"/>
            </a:pPr>
            <a:r>
              <a:rPr lang="sr-Cyrl-RS" dirty="0" smtClean="0"/>
              <a:t> Ко се хвали, сам се квари.</a:t>
            </a:r>
          </a:p>
          <a:p>
            <a:pPr>
              <a:buFont typeface="Arial" pitchFamily="34" charset="0"/>
              <a:buChar char="•"/>
            </a:pPr>
            <a:endParaRPr lang="sr-Cyrl-RS" dirty="0" smtClean="0"/>
          </a:p>
          <a:p>
            <a:pPr>
              <a:buFont typeface="Arial" pitchFamily="34" charset="0"/>
              <a:buChar char="•"/>
            </a:pPr>
            <a:endParaRPr lang="sr-Cyrl-RS" dirty="0" smtClean="0"/>
          </a:p>
          <a:p>
            <a:pPr>
              <a:buFont typeface="Arial" pitchFamily="34" charset="0"/>
              <a:buChar char="•"/>
            </a:pPr>
            <a:endParaRPr lang="sr-Cyrl-RS" dirty="0" smtClean="0"/>
          </a:p>
          <a:p>
            <a:r>
              <a:rPr lang="sr-Cyrl-RS" dirty="0" smtClean="0"/>
              <a:t>На крају, иди на линк </a:t>
            </a:r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wordwall.net/resource/942571</a:t>
            </a:r>
            <a:r>
              <a:rPr lang="sr-Cyrl-RS" dirty="0" smtClean="0">
                <a:hlinkClick r:id="rId2"/>
              </a:rPr>
              <a:t> </a:t>
            </a:r>
            <a:r>
              <a:rPr lang="sr-Cyrl-RS" dirty="0" smtClean="0"/>
              <a:t>где те чека мала осмосмерка. Треба да пронађеш животиње са слике. На сликама су оне животиње које се могу пронаћи у баснама.</a:t>
            </a:r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r>
              <a:rPr lang="sr-Cyrl-RS" dirty="0" smtClean="0"/>
              <a:t>Хвала на пажњи!</a:t>
            </a:r>
          </a:p>
          <a:p>
            <a:pPr>
              <a:buFont typeface="Arial" pitchFamily="34" charset="0"/>
              <a:buChar char="•"/>
            </a:pPr>
            <a:endParaRPr lang="sr-Cyrl-RS" dirty="0" smtClean="0"/>
          </a:p>
          <a:p>
            <a:pPr>
              <a:buFont typeface="Arial" pitchFamily="34" charset="0"/>
              <a:buChar char="•"/>
            </a:pPr>
            <a:endParaRPr lang="sr-Cyrl-RS" dirty="0" smtClean="0"/>
          </a:p>
          <a:p>
            <a:pPr>
              <a:buFont typeface="Arial" pitchFamily="34" charset="0"/>
              <a:buChar char="•"/>
            </a:pPr>
            <a:endParaRPr lang="sr-Cyrl-RS" dirty="0" smtClean="0"/>
          </a:p>
          <a:p>
            <a:pPr>
              <a:buFont typeface="Arial" pitchFamily="34" charset="0"/>
              <a:buChar char="•"/>
            </a:pPr>
            <a:endParaRPr lang="sr-Cyrl-RS" dirty="0" smtClean="0"/>
          </a:p>
          <a:p>
            <a:pPr>
              <a:buFont typeface="Arial" pitchFamily="34" charset="0"/>
              <a:buChar char="•"/>
            </a:pPr>
            <a:endParaRPr lang="sr-Cyrl-RS" dirty="0" smtClean="0"/>
          </a:p>
          <a:p>
            <a:pPr>
              <a:buFont typeface="Arial" pitchFamily="34" charset="0"/>
              <a:buChar char="•"/>
            </a:pPr>
            <a:endParaRPr lang="sr-Cyrl-RS" dirty="0" smtClean="0"/>
          </a:p>
          <a:p>
            <a:pPr>
              <a:buFont typeface="Arial" pitchFamily="34" charset="0"/>
              <a:buChar char="•"/>
            </a:pPr>
            <a:endParaRPr lang="sr-Cyrl-RS" dirty="0" smtClean="0"/>
          </a:p>
          <a:p>
            <a:pPr>
              <a:buFont typeface="Arial" pitchFamily="34" charset="0"/>
              <a:buChar char="•"/>
            </a:pPr>
            <a:endParaRPr lang="sr-Cyrl-R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85</TotalTime>
  <Words>362</Words>
  <Application>Microsoft Office PowerPoint</Application>
  <PresentationFormat>On-screen Show (4:3)</PresentationFormat>
  <Paragraphs>60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ВУК  И ЈАГЊЕ</vt:lpstr>
      <vt:lpstr>Шта су басне?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ВУК И ЈАГЊЕ</dc:title>
  <dc:creator>Computer</dc:creator>
  <cp:lastModifiedBy>Computer</cp:lastModifiedBy>
  <cp:revision>11</cp:revision>
  <dcterms:created xsi:type="dcterms:W3CDTF">2006-08-16T00:00:00Z</dcterms:created>
  <dcterms:modified xsi:type="dcterms:W3CDTF">2020-03-18T17:21:17Z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