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AAE-B411-4295-A0F0-F357D9A32D6F}" type="datetimeFigureOut">
              <a:rPr lang="sr-Latn-RS" smtClean="0"/>
              <a:t>27.3.2020.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E10-2BAD-43F5-9E35-2EA5E077B395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AAE-B411-4295-A0F0-F357D9A32D6F}" type="datetimeFigureOut">
              <a:rPr lang="sr-Latn-RS" smtClean="0"/>
              <a:t>27.3.2020.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E10-2BAD-43F5-9E35-2EA5E077B395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AAE-B411-4295-A0F0-F357D9A32D6F}" type="datetimeFigureOut">
              <a:rPr lang="sr-Latn-RS" smtClean="0"/>
              <a:t>27.3.2020.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E10-2BAD-43F5-9E35-2EA5E077B395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AAE-B411-4295-A0F0-F357D9A32D6F}" type="datetimeFigureOut">
              <a:rPr lang="sr-Latn-RS" smtClean="0"/>
              <a:t>27.3.2020.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E10-2BAD-43F5-9E35-2EA5E077B395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AAE-B411-4295-A0F0-F357D9A32D6F}" type="datetimeFigureOut">
              <a:rPr lang="sr-Latn-RS" smtClean="0"/>
              <a:t>27.3.2020.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E10-2BAD-43F5-9E35-2EA5E077B395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AAE-B411-4295-A0F0-F357D9A32D6F}" type="datetimeFigureOut">
              <a:rPr lang="sr-Latn-RS" smtClean="0"/>
              <a:t>27.3.2020.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E10-2BAD-43F5-9E35-2EA5E077B395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AAE-B411-4295-A0F0-F357D9A32D6F}" type="datetimeFigureOut">
              <a:rPr lang="sr-Latn-RS" smtClean="0"/>
              <a:t>27.3.2020.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E10-2BAD-43F5-9E35-2EA5E077B395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AAE-B411-4295-A0F0-F357D9A32D6F}" type="datetimeFigureOut">
              <a:rPr lang="sr-Latn-RS" smtClean="0"/>
              <a:t>27.3.2020.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E10-2BAD-43F5-9E35-2EA5E077B395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AAE-B411-4295-A0F0-F357D9A32D6F}" type="datetimeFigureOut">
              <a:rPr lang="sr-Latn-RS" smtClean="0"/>
              <a:t>27.3.2020.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E10-2BAD-43F5-9E35-2EA5E077B395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AAE-B411-4295-A0F0-F357D9A32D6F}" type="datetimeFigureOut">
              <a:rPr lang="sr-Latn-RS" smtClean="0"/>
              <a:t>27.3.2020.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E10-2BAD-43F5-9E35-2EA5E077B395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AAAE-B411-4295-A0F0-F357D9A32D6F}" type="datetimeFigureOut">
              <a:rPr lang="sr-Latn-RS" smtClean="0"/>
              <a:t>27.3.2020.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E10-2BAD-43F5-9E35-2EA5E077B395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EE9AAAE-B411-4295-A0F0-F357D9A32D6F}" type="datetimeFigureOut">
              <a:rPr lang="sr-Latn-RS" smtClean="0"/>
              <a:t>27.3.2020.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CF57E10-2BAD-43F5-9E35-2EA5E077B395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АТРИБУТ</a:t>
            </a:r>
            <a:endParaRPr lang="sr-Latn-R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Четврти разред</a:t>
            </a:r>
          </a:p>
          <a:p>
            <a:r>
              <a:rPr lang="sr-Cyrl-RS" sz="1600" dirty="0" smtClean="0"/>
              <a:t>Учитељица Драгана Матић</a:t>
            </a:r>
            <a:endParaRPr lang="sr-Latn-RS" sz="1600" dirty="0"/>
          </a:p>
        </p:txBody>
      </p:sp>
    </p:spTree>
    <p:extLst>
      <p:ext uri="{BB962C8B-B14F-4D97-AF65-F5344CB8AC3E}">
        <p14:creationId xmlns:p14="http://schemas.microsoft.com/office/powerpoint/2010/main" val="2605861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3573016"/>
            <a:ext cx="2880320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Трешња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521832"/>
          </a:xfrm>
        </p:spPr>
        <p:txBody>
          <a:bodyPr/>
          <a:lstStyle/>
          <a:p>
            <a:pPr marL="0" indent="0" algn="ctr">
              <a:buNone/>
            </a:pPr>
            <a:r>
              <a:rPr lang="sr-Cyrl-RS" dirty="0" smtClean="0"/>
              <a:t>Трешња у цвету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1. </a:t>
            </a:r>
            <a:r>
              <a:rPr lang="sr-Cyrl-RS" dirty="0" smtClean="0">
                <a:solidFill>
                  <a:srgbClr val="C00000"/>
                </a:solidFill>
              </a:rPr>
              <a:t>Велика</a:t>
            </a:r>
            <a:r>
              <a:rPr lang="sr-Cyrl-RS" dirty="0" smtClean="0"/>
              <a:t> трешња је процветала.</a:t>
            </a:r>
          </a:p>
          <a:p>
            <a:pPr marL="0" indent="0">
              <a:buNone/>
            </a:pPr>
            <a:r>
              <a:rPr lang="sr-Cyrl-RS" dirty="0" smtClean="0"/>
              <a:t>2. </a:t>
            </a:r>
            <a:r>
              <a:rPr lang="sr-Cyrl-RS" dirty="0" smtClean="0">
                <a:solidFill>
                  <a:srgbClr val="C00000"/>
                </a:solidFill>
              </a:rPr>
              <a:t>Моја</a:t>
            </a:r>
            <a:r>
              <a:rPr lang="sr-Cyrl-RS" dirty="0" smtClean="0"/>
              <a:t> трешња је процветала.</a:t>
            </a:r>
          </a:p>
          <a:p>
            <a:pPr marL="0" indent="0">
              <a:buNone/>
            </a:pPr>
            <a:r>
              <a:rPr lang="sr-Cyrl-RS" dirty="0" smtClean="0"/>
              <a:t>3. </a:t>
            </a:r>
            <a:r>
              <a:rPr lang="sr-Cyrl-RS" dirty="0" smtClean="0">
                <a:solidFill>
                  <a:srgbClr val="C00000"/>
                </a:solidFill>
              </a:rPr>
              <a:t>Једна</a:t>
            </a:r>
            <a:r>
              <a:rPr lang="sr-Cyrl-RS" dirty="0" smtClean="0"/>
              <a:t> трешња је процветала.</a:t>
            </a: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56992"/>
            <a:ext cx="3602721" cy="314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rved Up Arrow 6"/>
          <p:cNvSpPr/>
          <p:nvPr/>
        </p:nvSpPr>
        <p:spPr>
          <a:xfrm>
            <a:off x="1519892" y="5617745"/>
            <a:ext cx="2016224" cy="9778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9512" y="3455996"/>
            <a:ext cx="1872208" cy="2493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100" dirty="0" smtClean="0">
                <a:solidFill>
                  <a:srgbClr val="C00000"/>
                </a:solidFill>
              </a:rPr>
              <a:t>велика</a:t>
            </a:r>
          </a:p>
          <a:p>
            <a:r>
              <a:rPr lang="sr-Cyrl-RS" dirty="0">
                <a:solidFill>
                  <a:srgbClr val="C00000"/>
                </a:solidFill>
              </a:rPr>
              <a:t>м</a:t>
            </a:r>
            <a:r>
              <a:rPr lang="sr-Cyrl-RS" dirty="0" smtClean="0">
                <a:solidFill>
                  <a:srgbClr val="C00000"/>
                </a:solidFill>
              </a:rPr>
              <a:t>оја </a:t>
            </a:r>
          </a:p>
          <a:p>
            <a:r>
              <a:rPr lang="sr-Cyrl-RS" dirty="0" smtClean="0">
                <a:solidFill>
                  <a:srgbClr val="C00000"/>
                </a:solidFill>
              </a:rPr>
              <a:t>једна</a:t>
            </a:r>
            <a:endParaRPr lang="sr-Latn-R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6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56992"/>
            <a:ext cx="8352928" cy="2592288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C00000"/>
                </a:solidFill>
              </a:rPr>
              <a:t>АТРИБУТ </a:t>
            </a:r>
            <a:r>
              <a:rPr lang="sr-Cyrl-RS" dirty="0" smtClean="0">
                <a:solidFill>
                  <a:schemeClr val="tx1"/>
                </a:solidFill>
              </a:rPr>
              <a:t>је</a:t>
            </a:r>
            <a:r>
              <a:rPr lang="sr-Cyrl-RS" dirty="0" smtClean="0"/>
              <a:t> </a:t>
            </a:r>
            <a:r>
              <a:rPr lang="sr-Cyrl-RS" dirty="0" smtClean="0">
                <a:solidFill>
                  <a:schemeClr val="tx1"/>
                </a:solidFill>
              </a:rPr>
              <a:t>именички додатак који ближе одређује именицу по особини, припадности и количини. Добија се на питања:</a:t>
            </a:r>
            <a:r>
              <a:rPr lang="sr-Cyrl-RS" dirty="0" smtClean="0"/>
              <a:t> </a:t>
            </a:r>
            <a:r>
              <a:rPr lang="sr-Cyrl-RS" sz="3600" dirty="0" smtClean="0">
                <a:solidFill>
                  <a:srgbClr val="C00000"/>
                </a:solidFill>
              </a:rPr>
              <a:t>КАКАВ</a:t>
            </a:r>
            <a:r>
              <a:rPr lang="sr-Cyrl-RS" sz="3600" dirty="0" smtClean="0">
                <a:solidFill>
                  <a:schemeClr val="tx1"/>
                </a:solidFill>
              </a:rPr>
              <a:t>, </a:t>
            </a:r>
            <a:r>
              <a:rPr lang="sr-Cyrl-RS" sz="3600" dirty="0" smtClean="0">
                <a:solidFill>
                  <a:srgbClr val="C00000"/>
                </a:solidFill>
              </a:rPr>
              <a:t>ЧИЈИ</a:t>
            </a:r>
            <a:r>
              <a:rPr lang="sr-Cyrl-RS" sz="3600" dirty="0" smtClean="0"/>
              <a:t> </a:t>
            </a:r>
            <a:r>
              <a:rPr lang="sr-Cyrl-RS" sz="3600" dirty="0" smtClean="0">
                <a:solidFill>
                  <a:schemeClr val="tx1"/>
                </a:solidFill>
              </a:rPr>
              <a:t>и</a:t>
            </a:r>
            <a:r>
              <a:rPr lang="sr-Cyrl-RS" sz="3600" dirty="0" smtClean="0"/>
              <a:t> </a:t>
            </a:r>
            <a:r>
              <a:rPr lang="sr-Cyrl-RS" sz="3600" dirty="0" smtClean="0">
                <a:solidFill>
                  <a:srgbClr val="C00000"/>
                </a:solidFill>
              </a:rPr>
              <a:t>КОЛИКИ</a:t>
            </a:r>
            <a:r>
              <a:rPr lang="sr-Cyrl-RS" dirty="0" smtClean="0"/>
              <a:t>.</a:t>
            </a:r>
            <a:endParaRPr lang="sr-Latn-R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911"/>
            <a:ext cx="2408129" cy="256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3196849" y="489855"/>
            <a:ext cx="563060" cy="2595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983" y="489855"/>
            <a:ext cx="2878137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rved Up Arrow 6"/>
          <p:cNvSpPr/>
          <p:nvPr/>
        </p:nvSpPr>
        <p:spPr>
          <a:xfrm>
            <a:off x="2915816" y="2827731"/>
            <a:ext cx="1944216" cy="5154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9951" y="1981786"/>
            <a:ext cx="1800200" cy="448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ИМЕНИЦА</a:t>
            </a:r>
            <a:endParaRPr lang="sr-Latn-RS" dirty="0"/>
          </a:p>
        </p:txBody>
      </p:sp>
      <p:sp>
        <p:nvSpPr>
          <p:cNvPr id="9" name="Down Arrow 8"/>
          <p:cNvSpPr/>
          <p:nvPr/>
        </p:nvSpPr>
        <p:spPr>
          <a:xfrm>
            <a:off x="1691680" y="2430329"/>
            <a:ext cx="144016" cy="912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326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8092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sz="3900" dirty="0" smtClean="0"/>
          </a:p>
          <a:p>
            <a:r>
              <a:rPr lang="sr-Cyrl-RS" sz="3000" dirty="0" smtClean="0"/>
              <a:t>Атрибутску службу најчешће врше </a:t>
            </a:r>
            <a:r>
              <a:rPr lang="sr-Cyrl-RS" sz="3000" dirty="0" smtClean="0">
                <a:solidFill>
                  <a:srgbClr val="FF0000"/>
                </a:solidFill>
              </a:rPr>
              <a:t>придеви</a:t>
            </a:r>
            <a:r>
              <a:rPr lang="sr-Cyrl-RS" sz="3000" dirty="0" smtClean="0"/>
              <a:t> (велика), </a:t>
            </a:r>
            <a:r>
              <a:rPr lang="sr-Cyrl-RS" sz="3000" dirty="0" smtClean="0">
                <a:solidFill>
                  <a:srgbClr val="FF0000"/>
                </a:solidFill>
              </a:rPr>
              <a:t>бројеви </a:t>
            </a:r>
            <a:r>
              <a:rPr lang="sr-Cyrl-RS" sz="3000" dirty="0" smtClean="0"/>
              <a:t>(једна) и </a:t>
            </a:r>
            <a:r>
              <a:rPr lang="sr-Cyrl-RS" sz="3000" dirty="0" smtClean="0">
                <a:solidFill>
                  <a:srgbClr val="FF0000"/>
                </a:solidFill>
              </a:rPr>
              <a:t>заменице </a:t>
            </a:r>
            <a:r>
              <a:rPr lang="sr-Cyrl-RS" sz="3000" dirty="0" smtClean="0"/>
              <a:t>(моја).</a:t>
            </a:r>
          </a:p>
          <a:p>
            <a:pPr marL="0" indent="0">
              <a:buNone/>
            </a:pPr>
            <a:endParaRPr lang="sr-Cyrl-RS" sz="3000" dirty="0" smtClean="0">
              <a:solidFill>
                <a:srgbClr val="FF0000"/>
              </a:solidFill>
            </a:endParaRPr>
          </a:p>
          <a:p>
            <a:pPr algn="just">
              <a:tabLst>
                <a:tab pos="269875" algn="l"/>
              </a:tabLst>
            </a:pPr>
            <a:r>
              <a:rPr lang="sr-Cyrl-CS" sz="3000" dirty="0" smtClean="0">
                <a:effectLst/>
                <a:latin typeface="Comic Sans MS"/>
                <a:ea typeface="Times New Roman"/>
                <a:cs typeface="Times New Roman"/>
              </a:rPr>
              <a:t>У служби атрибута може </a:t>
            </a:r>
            <a:r>
              <a:rPr lang="sr-Cyrl-CS" sz="2800" dirty="0" smtClean="0">
                <a:effectLst/>
                <a:latin typeface="Comic Sans MS"/>
                <a:ea typeface="Times New Roman"/>
                <a:cs typeface="Times New Roman"/>
              </a:rPr>
              <a:t>бити и  </a:t>
            </a:r>
            <a:r>
              <a:rPr lang="sr-Cyrl-CS" sz="28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  <a:cs typeface="Times New Roman"/>
              </a:rPr>
              <a:t>именица са предлогом</a:t>
            </a:r>
            <a:r>
              <a:rPr lang="sr-Cyrl-CS" sz="2800" dirty="0" smtClean="0">
                <a:effectLst/>
                <a:latin typeface="Comic Sans MS"/>
                <a:ea typeface="Times New Roman"/>
                <a:cs typeface="Times New Roman"/>
              </a:rPr>
              <a:t>.</a:t>
            </a:r>
            <a:r>
              <a:rPr lang="sr-Cyrl-CS" dirty="0" smtClean="0">
                <a:effectLst/>
                <a:latin typeface="Comic Sans MS"/>
                <a:ea typeface="Times New Roman"/>
                <a:cs typeface="Times New Roman"/>
              </a:rPr>
              <a:t> </a:t>
            </a:r>
          </a:p>
          <a:p>
            <a:pPr marL="0" lvl="0" indent="0" algn="just">
              <a:buNone/>
              <a:tabLst>
                <a:tab pos="269875" algn="l"/>
              </a:tabLst>
            </a:pPr>
            <a:endParaRPr lang="sr-Cyrl-CS" dirty="0" smtClean="0">
              <a:latin typeface="Comic Sans MS"/>
              <a:ea typeface="Times New Roman"/>
              <a:cs typeface="Times New Roman"/>
            </a:endParaRPr>
          </a:p>
          <a:p>
            <a:pPr marL="0" lvl="0" indent="0" algn="just">
              <a:buNone/>
              <a:tabLst>
                <a:tab pos="269875" algn="l"/>
              </a:tabLst>
            </a:pPr>
            <a:r>
              <a:rPr lang="sr-Cyrl-CS" dirty="0">
                <a:latin typeface="Comic Sans MS"/>
                <a:ea typeface="Times New Roman"/>
                <a:cs typeface="Times New Roman"/>
              </a:rPr>
              <a:t> </a:t>
            </a:r>
            <a:r>
              <a:rPr lang="sr-Cyrl-CS" dirty="0" smtClean="0">
                <a:latin typeface="Comic Sans MS"/>
                <a:ea typeface="Times New Roman"/>
                <a:cs typeface="Times New Roman"/>
              </a:rPr>
              <a:t>ТРЕШЊА </a:t>
            </a:r>
            <a:r>
              <a:rPr lang="sr-Cyrl-CS" dirty="0" smtClean="0">
                <a:solidFill>
                  <a:srgbClr val="FF0000"/>
                </a:solidFill>
                <a:latin typeface="Comic Sans MS"/>
                <a:ea typeface="Times New Roman"/>
                <a:cs typeface="Times New Roman"/>
              </a:rPr>
              <a:t>У ЦВЕТУ</a:t>
            </a:r>
            <a:endParaRPr lang="sr-Latn-RS" dirty="0" smtClean="0">
              <a:solidFill>
                <a:srgbClr val="FF0000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sr-Cyrl-CS" sz="800" dirty="0" smtClean="0">
                <a:effectLst/>
                <a:latin typeface="Comic Sans MS"/>
                <a:ea typeface="Times New Roman"/>
              </a:rPr>
              <a:t> </a:t>
            </a:r>
          </a:p>
          <a:p>
            <a:pPr marL="457200">
              <a:spcAft>
                <a:spcPts val="0"/>
              </a:spcAft>
            </a:pPr>
            <a:endParaRPr lang="sr-Cyrl-CS" sz="800" dirty="0">
              <a:latin typeface="Comic Sans MS"/>
              <a:ea typeface="Times New Roman"/>
            </a:endParaRPr>
          </a:p>
          <a:p>
            <a:pPr marL="457200">
              <a:spcAft>
                <a:spcPts val="0"/>
              </a:spcAft>
            </a:pPr>
            <a:endParaRPr lang="sr-Cyrl-CS" sz="800" dirty="0" smtClean="0">
              <a:effectLst/>
              <a:latin typeface="Comic Sans MS"/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sr-Cyrl-CS" sz="1800" dirty="0">
                <a:latin typeface="Comic Sans MS"/>
                <a:ea typeface="Times New Roman"/>
              </a:rPr>
              <a:t> </a:t>
            </a:r>
            <a:r>
              <a:rPr lang="sr-Cyrl-CS" sz="1800" dirty="0" smtClean="0">
                <a:latin typeface="Comic Sans MS"/>
                <a:ea typeface="Times New Roman"/>
              </a:rPr>
              <a:t>                  ИМЕНИЦА</a:t>
            </a:r>
            <a:endParaRPr lang="sr-Latn-RS" sz="1800" dirty="0" smtClean="0">
              <a:effectLst/>
              <a:latin typeface="Times New Roman"/>
              <a:ea typeface="Times New Roman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807368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solidFill>
                  <a:schemeClr val="tx1"/>
                </a:solidFill>
              </a:rPr>
              <a:t>КОЈЕ РЕЧИ СТОЈЕ У СЛУЖБИ АТРИБУТА?</a:t>
            </a:r>
            <a:endParaRPr lang="sr-Latn-RS" sz="3200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915816" y="5373216"/>
            <a:ext cx="45719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8386154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tx1"/>
                </a:solidFill>
              </a:rPr>
              <a:t>Још неки примери:</a:t>
            </a:r>
            <a:endParaRPr lang="sr-Latn-R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Стаклена</a:t>
            </a:r>
            <a:r>
              <a:rPr lang="sr-Cyrl-RS" dirty="0" smtClean="0"/>
              <a:t> флаша</a:t>
            </a:r>
          </a:p>
          <a:p>
            <a:r>
              <a:rPr lang="sr-Cyrl-RS" dirty="0" smtClean="0"/>
              <a:t>Флаша </a:t>
            </a:r>
            <a:r>
              <a:rPr lang="sr-Cyrl-RS" dirty="0" smtClean="0">
                <a:solidFill>
                  <a:srgbClr val="FF0000"/>
                </a:solidFill>
              </a:rPr>
              <a:t>од стакла</a:t>
            </a:r>
          </a:p>
          <a:p>
            <a:endParaRPr lang="sr-Cyrl-RS" dirty="0" smtClean="0">
              <a:solidFill>
                <a:srgbClr val="FF0000"/>
              </a:solidFill>
            </a:endParaRPr>
          </a:p>
          <a:p>
            <a:r>
              <a:rPr lang="sr-Cyrl-RS" dirty="0" smtClean="0">
                <a:solidFill>
                  <a:srgbClr val="FF0000"/>
                </a:solidFill>
              </a:rPr>
              <a:t>Моторни</a:t>
            </a:r>
            <a:r>
              <a:rPr lang="sr-Cyrl-RS" dirty="0" smtClean="0"/>
              <a:t> чамац</a:t>
            </a:r>
          </a:p>
          <a:p>
            <a:r>
              <a:rPr lang="sr-Cyrl-RS" dirty="0" smtClean="0"/>
              <a:t>Чамац </a:t>
            </a:r>
            <a:r>
              <a:rPr lang="sr-Cyrl-RS" dirty="0" smtClean="0">
                <a:solidFill>
                  <a:srgbClr val="FF0000"/>
                </a:solidFill>
              </a:rPr>
              <a:t>са моторем</a:t>
            </a:r>
          </a:p>
          <a:p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r>
              <a:rPr lang="sr-Cyrl-RS" dirty="0" smtClean="0">
                <a:solidFill>
                  <a:srgbClr val="FF0000"/>
                </a:solidFill>
              </a:rPr>
              <a:t>Картонска</a:t>
            </a:r>
            <a:r>
              <a:rPr lang="sr-Cyrl-RS" dirty="0" smtClean="0"/>
              <a:t> кутија </a:t>
            </a:r>
          </a:p>
          <a:p>
            <a:r>
              <a:rPr lang="sr-Cyrl-RS" dirty="0" smtClean="0"/>
              <a:t>Кутија </a:t>
            </a:r>
            <a:r>
              <a:rPr lang="sr-Cyrl-RS" dirty="0" smtClean="0">
                <a:solidFill>
                  <a:srgbClr val="FF0000"/>
                </a:solidFill>
              </a:rPr>
              <a:t>од картона</a:t>
            </a:r>
          </a:p>
          <a:p>
            <a:endParaRPr lang="sr-Cyrl-RS" dirty="0"/>
          </a:p>
          <a:p>
            <a:r>
              <a:rPr lang="sr-Cyrl-RS" dirty="0" smtClean="0">
                <a:solidFill>
                  <a:srgbClr val="FF0000"/>
                </a:solidFill>
              </a:rPr>
              <a:t>Дрвени</a:t>
            </a:r>
            <a:r>
              <a:rPr lang="sr-Cyrl-RS" dirty="0" smtClean="0"/>
              <a:t> сто</a:t>
            </a:r>
          </a:p>
          <a:p>
            <a:r>
              <a:rPr lang="sr-Cyrl-RS" dirty="0" smtClean="0"/>
              <a:t>Сто </a:t>
            </a:r>
            <a:r>
              <a:rPr lang="sr-Cyrl-RS" dirty="0" smtClean="0">
                <a:solidFill>
                  <a:srgbClr val="FF0000"/>
                </a:solidFill>
              </a:rPr>
              <a:t>од дрвета</a:t>
            </a:r>
            <a:endParaRPr lang="sr-Latn-R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56" y="2521052"/>
            <a:ext cx="149870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752559" y="3038129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Kartonske Kutije A4 32x22x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871" y="3845059"/>
            <a:ext cx="1373088" cy="13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815916" y="4653136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3501390005 DRVENI STO 129*89*80c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5399193"/>
            <a:ext cx="2001416" cy="144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275856" y="609329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864" y="1301852"/>
            <a:ext cx="72548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45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Препознавање атрибута у реченицама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76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sr-Cyrl-CS" sz="2200" i="1" dirty="0" smtClean="0">
              <a:solidFill>
                <a:prstClr val="black"/>
              </a:solidFill>
              <a:latin typeface="Comic Sans MS"/>
              <a:ea typeface="Times New Roman"/>
            </a:endParaRPr>
          </a:p>
          <a:p>
            <a:pPr marL="0" lvl="0" indent="0">
              <a:buNone/>
            </a:pPr>
            <a:r>
              <a:rPr lang="sr-Cyrl-CS" sz="2200" i="1" dirty="0" smtClean="0">
                <a:solidFill>
                  <a:prstClr val="black"/>
                </a:solidFill>
                <a:latin typeface="Comic Sans MS"/>
                <a:ea typeface="Times New Roman"/>
              </a:rPr>
              <a:t>* Летовање </a:t>
            </a:r>
            <a:r>
              <a:rPr lang="sr-Cyrl-CS" sz="2200" b="1" i="1" dirty="0">
                <a:solidFill>
                  <a:srgbClr val="FF0000"/>
                </a:solidFill>
                <a:latin typeface="Comic Sans MS"/>
                <a:ea typeface="Times New Roman"/>
              </a:rPr>
              <a:t>на мору </a:t>
            </a:r>
            <a:r>
              <a:rPr lang="sr-Cyrl-CS" sz="2200" i="1" dirty="0">
                <a:solidFill>
                  <a:prstClr val="black"/>
                </a:solidFill>
                <a:latin typeface="Comic Sans MS"/>
                <a:ea typeface="Times New Roman"/>
              </a:rPr>
              <a:t>је прошло</a:t>
            </a:r>
            <a:r>
              <a:rPr lang="sr-Cyrl-CS" sz="2200" b="1" i="1" dirty="0">
                <a:solidFill>
                  <a:prstClr val="black"/>
                </a:solidFill>
                <a:latin typeface="Comic Sans MS"/>
                <a:ea typeface="Times New Roman"/>
              </a:rPr>
              <a:t>.</a:t>
            </a:r>
            <a:endParaRPr lang="sr-Latn-RS" sz="2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114300" lvl="0" indent="0">
              <a:buNone/>
            </a:pPr>
            <a:r>
              <a:rPr lang="sr-Cyrl-CS" sz="2200" b="1" i="1" dirty="0">
                <a:solidFill>
                  <a:prstClr val="black"/>
                </a:solidFill>
                <a:latin typeface="Comic Sans MS"/>
                <a:ea typeface="Times New Roman"/>
              </a:rPr>
              <a:t>           </a:t>
            </a:r>
            <a:r>
              <a:rPr lang="en-US" sz="2200" b="1" i="1" dirty="0">
                <a:solidFill>
                  <a:prstClr val="black"/>
                </a:solidFill>
                <a:latin typeface="Comic Sans MS"/>
                <a:ea typeface="Times New Roman"/>
              </a:rPr>
              <a:t>(</a:t>
            </a:r>
            <a:r>
              <a:rPr lang="sr-Cyrl-CS" sz="2200" dirty="0">
                <a:solidFill>
                  <a:prstClr val="black"/>
                </a:solidFill>
                <a:latin typeface="Comic Sans MS"/>
                <a:ea typeface="Times New Roman"/>
              </a:rPr>
              <a:t>атрибут</a:t>
            </a:r>
            <a:r>
              <a:rPr lang="en-US" sz="2200" i="1" dirty="0" smtClean="0">
                <a:solidFill>
                  <a:prstClr val="black"/>
                </a:solidFill>
                <a:latin typeface="Comic Sans MS"/>
                <a:ea typeface="Times New Roman"/>
              </a:rPr>
              <a:t>)</a:t>
            </a:r>
            <a:endParaRPr lang="sr-Cyrl-RS" sz="22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114300" lvl="0" indent="0">
              <a:buNone/>
            </a:pPr>
            <a:r>
              <a:rPr lang="sr-Cyrl-CS" sz="2200" i="1" dirty="0" smtClean="0">
                <a:solidFill>
                  <a:prstClr val="black"/>
                </a:solidFill>
                <a:latin typeface="Comic Sans MS"/>
                <a:ea typeface="Times New Roman"/>
              </a:rPr>
              <a:t> Урош </a:t>
            </a:r>
            <a:r>
              <a:rPr lang="sr-Cyrl-CS" sz="2200" i="1" dirty="0">
                <a:solidFill>
                  <a:prstClr val="black"/>
                </a:solidFill>
                <a:latin typeface="Comic Sans MS"/>
                <a:ea typeface="Times New Roman"/>
              </a:rPr>
              <a:t>сваке године летује </a:t>
            </a:r>
            <a:r>
              <a:rPr lang="sr-Cyrl-CS" sz="2200" b="1" i="1" dirty="0">
                <a:solidFill>
                  <a:srgbClr val="FF0000"/>
                </a:solidFill>
                <a:latin typeface="Comic Sans MS"/>
                <a:ea typeface="Times New Roman"/>
              </a:rPr>
              <a:t>на мору</a:t>
            </a:r>
            <a:r>
              <a:rPr lang="sr-Cyrl-CS" sz="2200" b="1" i="1" dirty="0">
                <a:solidFill>
                  <a:prstClr val="black"/>
                </a:solidFill>
                <a:latin typeface="Comic Sans MS"/>
                <a:ea typeface="Times New Roman"/>
              </a:rPr>
              <a:t>.</a:t>
            </a:r>
            <a:endParaRPr lang="sr-Latn-RS" sz="2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>
              <a:buNone/>
            </a:pPr>
            <a:r>
              <a:rPr lang="sr-Cyrl-RS" sz="2200" dirty="0" smtClean="0">
                <a:solidFill>
                  <a:prstClr val="black"/>
                </a:solidFill>
                <a:latin typeface="Comic Sans MS" pitchFamily="66" charset="0"/>
              </a:rPr>
              <a:t>                                         ( прилошка одредба за место</a:t>
            </a:r>
            <a:r>
              <a:rPr lang="sr-Cyrl-RS" sz="2200" dirty="0" smtClean="0">
                <a:solidFill>
                  <a:prstClr val="black"/>
                </a:solidFill>
              </a:rPr>
              <a:t>)</a:t>
            </a:r>
          </a:p>
          <a:p>
            <a:pPr marL="0" lvl="0" indent="0">
              <a:buNone/>
            </a:pPr>
            <a:endParaRPr lang="sr-Cyrl-RS" sz="22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sr-Cyrl-RS" sz="2000" dirty="0" smtClean="0">
                <a:solidFill>
                  <a:prstClr val="black"/>
                </a:solidFill>
                <a:latin typeface="Comic Sans MS" pitchFamily="66" charset="0"/>
              </a:rPr>
              <a:t>** Направила сам </a:t>
            </a:r>
            <a:r>
              <a:rPr lang="sr-Cyrl-RS" sz="2000" dirty="0" smtClean="0">
                <a:solidFill>
                  <a:srgbClr val="FF0000"/>
                </a:solidFill>
                <a:latin typeface="Comic Sans MS" pitchFamily="66" charset="0"/>
              </a:rPr>
              <a:t>велику </a:t>
            </a:r>
            <a:r>
              <a:rPr lang="sr-Cyrl-RS" sz="2000" dirty="0" smtClean="0">
                <a:solidFill>
                  <a:srgbClr val="FF0000"/>
                </a:solidFill>
                <a:latin typeface="Comic Sans MS" pitchFamily="66" charset="0"/>
              </a:rPr>
              <a:t>воћну </a:t>
            </a:r>
            <a:r>
              <a:rPr lang="sr-Cyrl-RS" sz="2000" dirty="0" smtClean="0">
                <a:solidFill>
                  <a:prstClr val="black"/>
                </a:solidFill>
                <a:latin typeface="Comic Sans MS" pitchFamily="66" charset="0"/>
              </a:rPr>
              <a:t>торту</a:t>
            </a:r>
            <a:r>
              <a:rPr lang="sr-Cyrl-RS" sz="2200" dirty="0" smtClean="0">
                <a:solidFill>
                  <a:prstClr val="black"/>
                </a:solidFill>
                <a:latin typeface="Comic Sans MS" pitchFamily="66" charset="0"/>
              </a:rPr>
              <a:t>. </a:t>
            </a:r>
            <a:r>
              <a:rPr lang="sr-Cyrl-RS" sz="2200" dirty="0" smtClean="0">
                <a:solidFill>
                  <a:prstClr val="black"/>
                </a:solidFill>
                <a:latin typeface="Comic Sans MS" pitchFamily="66" charset="0"/>
              </a:rPr>
              <a:t>Торта </a:t>
            </a:r>
            <a:r>
              <a:rPr lang="sr-Cyrl-RS" sz="2200" dirty="0" smtClean="0">
                <a:solidFill>
                  <a:prstClr val="black"/>
                </a:solidFill>
                <a:latin typeface="Comic Sans MS" pitchFamily="66" charset="0"/>
              </a:rPr>
              <a:t>је </a:t>
            </a:r>
            <a:r>
              <a:rPr lang="sr-Cyrl-RS" sz="2200" dirty="0" smtClean="0">
                <a:solidFill>
                  <a:srgbClr val="FF0000"/>
                </a:solidFill>
                <a:latin typeface="Comic Sans MS" pitchFamily="66" charset="0"/>
              </a:rPr>
              <a:t>велика</a:t>
            </a:r>
            <a:r>
              <a:rPr lang="sr-Cyrl-RS" sz="2200" dirty="0" smtClean="0">
                <a:solidFill>
                  <a:prstClr val="black"/>
                </a:solidFill>
                <a:latin typeface="Comic Sans MS" pitchFamily="66" charset="0"/>
              </a:rPr>
              <a:t> и </a:t>
            </a:r>
            <a:r>
              <a:rPr lang="sr-Cyrl-RS" sz="2200" dirty="0" smtClean="0">
                <a:solidFill>
                  <a:srgbClr val="FF0000"/>
                </a:solidFill>
                <a:latin typeface="Comic Sans MS" pitchFamily="66" charset="0"/>
              </a:rPr>
              <a:t>воћна</a:t>
            </a:r>
            <a:r>
              <a:rPr lang="sr-Cyrl-RS" sz="22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  <a:p>
            <a:pPr marL="114300" lvl="0" indent="0">
              <a:buNone/>
            </a:pPr>
            <a:r>
              <a:rPr lang="sr-Cyrl-RS" sz="2200" dirty="0">
                <a:solidFill>
                  <a:prstClr val="black"/>
                </a:solidFill>
              </a:rPr>
              <a:t> </a:t>
            </a:r>
            <a:r>
              <a:rPr lang="sr-Cyrl-RS" sz="2200" dirty="0" smtClean="0">
                <a:solidFill>
                  <a:prstClr val="black"/>
                </a:solidFill>
              </a:rPr>
              <a:t> 		        </a:t>
            </a:r>
            <a:r>
              <a:rPr lang="en-US" sz="2200" b="1" i="1" dirty="0" smtClean="0">
                <a:solidFill>
                  <a:prstClr val="black"/>
                </a:solidFill>
                <a:latin typeface="Comic Sans MS"/>
                <a:ea typeface="Times New Roman"/>
              </a:rPr>
              <a:t>(</a:t>
            </a:r>
            <a:r>
              <a:rPr lang="sr-Cyrl-CS" sz="2200" dirty="0">
                <a:solidFill>
                  <a:prstClr val="black"/>
                </a:solidFill>
                <a:latin typeface="Comic Sans MS"/>
                <a:ea typeface="Times New Roman"/>
              </a:rPr>
              <a:t>атрибут</a:t>
            </a:r>
            <a:r>
              <a:rPr lang="en-US" sz="2200" i="1" dirty="0">
                <a:solidFill>
                  <a:prstClr val="black"/>
                </a:solidFill>
                <a:latin typeface="Comic Sans MS"/>
                <a:ea typeface="Times New Roman"/>
              </a:rPr>
              <a:t>)</a:t>
            </a:r>
            <a:endParaRPr lang="sr-Cyrl-RS" sz="2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>
              <a:buNone/>
            </a:pPr>
            <a:endParaRPr lang="sr-Cyrl-RS" sz="22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sr-Cyrl-RS" sz="2200" dirty="0">
                <a:solidFill>
                  <a:prstClr val="black"/>
                </a:solidFill>
              </a:rPr>
              <a:t> </a:t>
            </a:r>
            <a:r>
              <a:rPr lang="sr-Cyrl-RS" sz="2200" dirty="0" smtClean="0">
                <a:solidFill>
                  <a:prstClr val="black"/>
                </a:solidFill>
              </a:rPr>
              <a:t>           ( </a:t>
            </a:r>
            <a:r>
              <a:rPr lang="sr-Cyrl-RS" sz="2000" dirty="0" smtClean="0">
                <a:solidFill>
                  <a:prstClr val="black"/>
                </a:solidFill>
              </a:rPr>
              <a:t>придеви </a:t>
            </a:r>
            <a:r>
              <a:rPr lang="sr-Cyrl-RS" sz="2000" dirty="0" smtClean="0">
                <a:solidFill>
                  <a:prstClr val="black"/>
                </a:solidFill>
              </a:rPr>
              <a:t>у служби атрибута</a:t>
            </a:r>
            <a:r>
              <a:rPr lang="sr-Cyrl-RS" sz="2200" dirty="0" smtClean="0">
                <a:solidFill>
                  <a:prstClr val="black"/>
                </a:solidFill>
              </a:rPr>
              <a:t>)   </a:t>
            </a:r>
            <a:r>
              <a:rPr lang="sr-Cyrl-RS" sz="2000" dirty="0" smtClean="0">
                <a:solidFill>
                  <a:prstClr val="black"/>
                </a:solidFill>
              </a:rPr>
              <a:t>( </a:t>
            </a:r>
            <a:r>
              <a:rPr lang="sr-Cyrl-RS" sz="2000" dirty="0" smtClean="0">
                <a:solidFill>
                  <a:prstClr val="black"/>
                </a:solidFill>
              </a:rPr>
              <a:t>придеви </a:t>
            </a:r>
            <a:r>
              <a:rPr lang="sr-Cyrl-RS" sz="2000" dirty="0" smtClean="0">
                <a:solidFill>
                  <a:prstClr val="black"/>
                </a:solidFill>
              </a:rPr>
              <a:t>као део предиката)</a:t>
            </a:r>
          </a:p>
          <a:p>
            <a:pPr marL="0" lvl="0" indent="0">
              <a:buNone/>
            </a:pPr>
            <a:r>
              <a:rPr lang="sr-Cyrl-RS" sz="2200" dirty="0" smtClean="0">
                <a:solidFill>
                  <a:prstClr val="black"/>
                </a:solidFill>
              </a:rPr>
              <a:t>         </a:t>
            </a:r>
          </a:p>
          <a:p>
            <a:pPr marL="0" lvl="0" indent="0">
              <a:buNone/>
            </a:pPr>
            <a:r>
              <a:rPr lang="sr-Cyrl-RS" sz="2200" dirty="0">
                <a:solidFill>
                  <a:prstClr val="black"/>
                </a:solidFill>
              </a:rPr>
              <a:t> </a:t>
            </a:r>
            <a:r>
              <a:rPr lang="sr-Cyrl-RS" sz="2200" dirty="0" smtClean="0">
                <a:solidFill>
                  <a:prstClr val="black"/>
                </a:solidFill>
              </a:rPr>
              <a:t>        </a:t>
            </a:r>
            <a:r>
              <a:rPr lang="sr-Cyrl-RS" sz="2200" dirty="0" smtClean="0">
                <a:solidFill>
                  <a:prstClr val="black"/>
                </a:solidFill>
              </a:rPr>
              <a:t>    </a:t>
            </a:r>
            <a:r>
              <a:rPr lang="sr-Cyrl-RS" sz="1800" dirty="0" smtClean="0">
                <a:solidFill>
                  <a:prstClr val="black"/>
                </a:solidFill>
              </a:rPr>
              <a:t>стоје </a:t>
            </a:r>
            <a:r>
              <a:rPr lang="sr-Cyrl-RS" sz="1800" dirty="0" smtClean="0">
                <a:solidFill>
                  <a:prstClr val="black"/>
                </a:solidFill>
              </a:rPr>
              <a:t>непосредно уз именицу        веза са именицом је глагол</a:t>
            </a:r>
            <a:endParaRPr lang="sr-Latn-RS" sz="1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91880" y="485049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725609" y="434643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Circular Arrow 19"/>
          <p:cNvSpPr/>
          <p:nvPr/>
        </p:nvSpPr>
        <p:spPr>
          <a:xfrm>
            <a:off x="3671900" y="3685605"/>
            <a:ext cx="936104" cy="79208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203848" y="566124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804248" y="566124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Down Arrow 36"/>
          <p:cNvSpPr/>
          <p:nvPr/>
        </p:nvSpPr>
        <p:spPr>
          <a:xfrm>
            <a:off x="6300192" y="3685604"/>
            <a:ext cx="96295" cy="469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8" name="Curved Down Arrow 37"/>
          <p:cNvSpPr/>
          <p:nvPr/>
        </p:nvSpPr>
        <p:spPr>
          <a:xfrm>
            <a:off x="5851171" y="3651117"/>
            <a:ext cx="1745165" cy="4305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3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Пословице  са атрибутима</a:t>
            </a:r>
            <a:endParaRPr lang="sr-Latn-R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У следећим пословицама пронађи  АТРИБУТЕ . Заокружи  их. Подвуци ИМЕНИЦЕ уз које стоје.</a:t>
            </a:r>
          </a:p>
          <a:p>
            <a:endParaRPr lang="sr-Cyrl-RS" dirty="0"/>
          </a:p>
          <a:p>
            <a:r>
              <a:rPr lang="sr-Cyrl-RS" dirty="0" smtClean="0"/>
              <a:t>У ратара црне руке, а бела погача.</a:t>
            </a:r>
          </a:p>
          <a:p>
            <a:endParaRPr lang="sr-Cyrl-RS" dirty="0"/>
          </a:p>
          <a:p>
            <a:r>
              <a:rPr lang="sr-Cyrl-RS" dirty="0" smtClean="0"/>
              <a:t>Сребрно седло не чини добра човека.</a:t>
            </a:r>
          </a:p>
          <a:p>
            <a:endParaRPr lang="sr-Cyrl-RS" dirty="0"/>
          </a:p>
          <a:p>
            <a:r>
              <a:rPr lang="sr-Cyrl-RS" dirty="0" smtClean="0"/>
              <a:t>Лако је туђом руком за врело грожђе ухватити.</a:t>
            </a:r>
          </a:p>
          <a:p>
            <a:endParaRPr lang="sr-Cyrl-RS" dirty="0"/>
          </a:p>
          <a:p>
            <a:r>
              <a:rPr lang="sr-Cyrl-RS" dirty="0" smtClean="0"/>
              <a:t>Бадава је добро семе кад је рђаво орање.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2169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</TotalTime>
  <Words>218</Words>
  <Application>Microsoft Office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Clarity</vt:lpstr>
      <vt:lpstr>АТРИБУТ</vt:lpstr>
      <vt:lpstr> Трешња </vt:lpstr>
      <vt:lpstr>АТРИБУТ је именички додатак који ближе одређује именицу по особини, припадности и количини. Добија се на питања: КАКАВ, ЧИЈИ и КОЛИКИ.</vt:lpstr>
      <vt:lpstr>КОЈЕ РЕЧИ СТОЈЕ У СЛУЖБИ АТРИБУТА?</vt:lpstr>
      <vt:lpstr>Још неки примери:</vt:lpstr>
      <vt:lpstr>Препознавање атрибута у реченицама</vt:lpstr>
      <vt:lpstr>Пословице  са атрибутима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АТРИБУТ</dc:title>
  <dc:creator>GORNJA VAROŠ</dc:creator>
  <cp:lastModifiedBy>GORNJA VAROŠ</cp:lastModifiedBy>
  <cp:revision>16</cp:revision>
  <dcterms:created xsi:type="dcterms:W3CDTF">2020-03-27T19:31:55Z</dcterms:created>
  <dcterms:modified xsi:type="dcterms:W3CDTF">2020-03-27T21:21:30Z</dcterms:modified>
</cp:coreProperties>
</file>