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2" r:id="rId3"/>
    <p:sldId id="257" r:id="rId4"/>
    <p:sldId id="267" r:id="rId5"/>
    <p:sldId id="263" r:id="rId6"/>
    <p:sldId id="258" r:id="rId7"/>
    <p:sldId id="265" r:id="rId8"/>
    <p:sldId id="271" r:id="rId9"/>
    <p:sldId id="259" r:id="rId10"/>
    <p:sldId id="264" r:id="rId11"/>
    <p:sldId id="260" r:id="rId12"/>
    <p:sldId id="269" r:id="rId13"/>
    <p:sldId id="268" r:id="rId14"/>
    <p:sldId id="273" r:id="rId15"/>
    <p:sldId id="261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9E8BE5"/>
    <a:srgbClr val="A927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56E12-B7A6-4839-B523-B263FB96E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61B8B1-A11C-4A79-94F2-7B4DC44C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404B1A-5468-4DF7-BFE4-2CC70FE2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25073-A66D-46FB-A608-AE5D0FDE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CBB6A-7140-44E1-A7E1-04EBDCFD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195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7663A-AFC4-45AA-B50B-C36ED049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58ACAB-7E2C-4692-A6E5-DD7C768B4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71F9D2-FBB9-49CB-8265-CA021515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5F38D7-676D-4BEB-9E68-DBE99E13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9E61EA-3EAA-42F1-AD1C-5DF14C99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595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C411C7-C409-4E87-B8C0-EF86CA485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90C924-5B21-407F-B74B-EF741B03C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D545E-2D6B-4901-81F7-E8D470AB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B5C7AA-6A6D-4C04-9000-29678E17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2B5F3-9D0C-404D-81BB-E2A749EA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28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8D55A-09AF-4FEF-BEC7-ECF90377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331C2-71B4-41A3-8633-2C09232DD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591A12-BF84-47BE-B719-24509008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6B866-276C-4536-9EFD-F24BCD30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D01CDD-1333-4B1B-B583-BBC77923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183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42378-7D64-480C-9B88-E67960D2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86D9FF-042B-40A4-8A86-343B09EE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789C95-9382-4971-AC76-BC6C8912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77A5A9-BF16-49B2-BA59-0E364B32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DFCA45-2DD2-4791-869F-47135E25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857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132A5-A667-4C27-9019-9C05EA68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C20800-2794-4F3D-87B5-F18AF213E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B0BA78-4D9A-492D-B03B-A29A54A61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FFBE3C-A483-434F-B08E-7899FE2E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7097A-4F62-4245-A5CD-1DCFDB47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7AFB78-9424-4884-A2E6-1AB2E402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314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78AB2-8A58-40BD-8521-E5DBF55B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9B4971-5B75-4B01-9681-A620F5177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56FD39-B815-4156-B980-8C6181101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1CE648C-C806-4AD9-AC6F-45878E03A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92EB0C-E061-4ED5-8071-9AEE21CF2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24D2F9-722D-4CD1-9358-51DF36E3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1BB19A-6B43-4BCE-B5A5-566ACE51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307276-AC38-4CC1-BF91-3F9EAB17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73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5961C-C9E8-4FD6-93DF-E2C78A2D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EDE8FE-DD0F-46A7-B280-2F5BC8E2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6E8D53-F013-42CD-A598-A547D2DE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D7D8FE-DB8A-4F6B-A4D3-5DE2BB58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390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144F94-FC71-470B-B343-DD77931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59718F-F385-462F-B055-10D0F63E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FD7A6C-BE16-4EB7-8540-6E24767B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187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AE7CF-4A87-4ED1-9BB6-AB645476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163EFC-B959-465B-A543-A03D5A24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DE2FE6-B192-4D34-AA73-9876BB0E8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A941B8-47AB-4D39-879A-784AC697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B54388-8B83-4478-A140-04ABD76F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1A93DF-99F2-4918-A3AB-D3F7B481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832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AFEBC-4671-431C-9843-EDDDED1C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F51AA3-7231-4C02-AEC1-2B691B581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A735FB-D39D-468F-A3CB-3870DDA09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63586E-6DEF-4E02-A83C-94213402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B9574-ADB1-4728-A3FB-A701A3FD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D60828-2E61-4F56-A803-F44C8022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51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EEE255-A5E8-49D8-9617-A8247095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06A272-BFF2-4A70-BD3F-8F82DDEEB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F91C38-EF25-4343-8E22-93B17108A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1714-13D1-4FB9-B587-47D850FF6B97}" type="datetimeFigureOut">
              <a:rPr lang="en-US" smtClean="0"/>
              <a:pPr/>
              <a:t>3/28/2020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F5165-C82A-430A-BD3E-C405A9EE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89232D-2E5D-452A-B17B-36CA0700F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C833E-E6ED-4FC1-9EB4-05585033FC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01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8233518" cy="2342634"/>
          </a:xfrm>
        </p:spPr>
        <p:txBody>
          <a:bodyPr>
            <a:noAutofit/>
          </a:bodyPr>
          <a:lstStyle/>
          <a:p>
            <a:r>
              <a:rPr lang="sr-Cyrl-RS" sz="5000" b="1" dirty="0" smtClean="0"/>
              <a:t/>
            </a:r>
            <a:br>
              <a:rPr lang="sr-Cyrl-RS" sz="5000" b="1" dirty="0" smtClean="0"/>
            </a:br>
            <a:r>
              <a:rPr lang="sr-Cyrl-RS" sz="5000" b="1" dirty="0" smtClean="0"/>
              <a:t> </a:t>
            </a:r>
            <a:br>
              <a:rPr lang="sr-Cyrl-RS" sz="5000" b="1" dirty="0" smtClean="0"/>
            </a:br>
            <a:endParaRPr lang="en-GB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429264"/>
            <a:ext cx="6400800" cy="895344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chemeClr val="accent1"/>
                </a:solidFill>
              </a:rPr>
              <a:t>Аутор: </a:t>
            </a:r>
            <a:r>
              <a:rPr lang="sr-Cyrl-RS" sz="2800" dirty="0">
                <a:solidFill>
                  <a:schemeClr val="accent1"/>
                </a:solidFill>
              </a:rPr>
              <a:t>Саша Чорболоковић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57224" y="3500438"/>
            <a:ext cx="7543808" cy="89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C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Мала </a:t>
            </a: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правописна </a:t>
            </a:r>
            <a:r>
              <a:rPr kumimoji="0" lang="sr-Cyrl-R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помоћ </a:t>
            </a:r>
            <a:endParaRPr kumimoji="0" lang="sr-Latn-R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</a:t>
            </a:r>
            <a:r>
              <a:rPr kumimoji="0" lang="sr-Cyrl-R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R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основце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52" y="1214422"/>
            <a:ext cx="6984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ЗНАТИ ИЛИ </a:t>
            </a:r>
            <a:r>
              <a:rPr lang="sr-Cyrl-R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НЕ </a:t>
            </a:r>
            <a:r>
              <a:rPr lang="sr-Cyrl-R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ЗНАТИ, </a:t>
            </a:r>
            <a:br>
              <a:rPr lang="sr-Cyrl-R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r-Cyrl-R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ПИТАЊЕ ЈЕ САД?</a:t>
            </a:r>
            <a:endParaRPr lang="en-GB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75" y="156360"/>
            <a:ext cx="7886700" cy="864096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 И МАЛО СЛОВО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MG_997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824" t="12927" r="13689" b="13231"/>
          <a:stretch/>
        </p:blipFill>
        <p:spPr>
          <a:xfrm>
            <a:off x="683568" y="1020456"/>
            <a:ext cx="7831782" cy="566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39552"/>
          </a:xfrm>
        </p:spPr>
        <p:txBody>
          <a:bodyPr>
            <a:normAutofit/>
          </a:bodyPr>
          <a:lstStyle/>
          <a:p>
            <a:r>
              <a:rPr lang="sr-Cyrl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ЗАМЕНИЦЕ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1840" y="987426"/>
            <a:ext cx="5688632" cy="4873625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pPr>
              <a:buNone/>
            </a:pPr>
            <a:r>
              <a:rPr lang="sr-Cyrl-RS" dirty="0"/>
              <a:t> </a:t>
            </a:r>
          </a:p>
          <a:p>
            <a:r>
              <a:rPr lang="sr-Cyrl-RS" sz="2800" dirty="0"/>
              <a:t>Шаљем </a:t>
            </a:r>
            <a:r>
              <a:rPr lang="sr-Cyrl-RS" sz="2800" dirty="0">
                <a:solidFill>
                  <a:srgbClr val="FF0000"/>
                </a:solidFill>
              </a:rPr>
              <a:t>в</a:t>
            </a:r>
            <a:r>
              <a:rPr lang="sr-Cyrl-RS" sz="2800" dirty="0"/>
              <a:t>ам свој писмени задатак.</a:t>
            </a:r>
          </a:p>
          <a:p>
            <a:pPr marL="0" indent="0">
              <a:buNone/>
            </a:pPr>
            <a:endParaRPr lang="sr-Cyrl-RS" sz="2800" dirty="0"/>
          </a:p>
          <a:p>
            <a:endParaRPr lang="sr-Latn-RS" sz="2800" dirty="0"/>
          </a:p>
          <a:p>
            <a:r>
              <a:rPr lang="sr-Cyrl-RS" sz="2800" dirty="0"/>
              <a:t>Шаљем </a:t>
            </a:r>
            <a:r>
              <a:rPr lang="sr-Cyrl-RS" sz="2800" dirty="0">
                <a:solidFill>
                  <a:srgbClr val="00B050"/>
                </a:solidFill>
              </a:rPr>
              <a:t>В</a:t>
            </a:r>
            <a:r>
              <a:rPr lang="sr-Cyrl-RS" sz="2800" dirty="0"/>
              <a:t>ам свој </a:t>
            </a:r>
            <a:r>
              <a:rPr lang="sr-Cyrl-RS" sz="2800" dirty="0" smtClean="0"/>
              <a:t>писмени задатак</a:t>
            </a:r>
            <a:r>
              <a:rPr lang="sr-Cyrl-RS" sz="2800" dirty="0"/>
              <a:t>.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3568" y="5317877"/>
            <a:ext cx="8064896" cy="1071570"/>
          </a:xfrm>
        </p:spPr>
        <p:txBody>
          <a:bodyPr>
            <a:noAutofit/>
          </a:bodyPr>
          <a:lstStyle/>
          <a:p>
            <a:r>
              <a:rPr lang="sr-Cyrl-RS" sz="2600" b="1" dirty="0"/>
              <a:t>Заменице </a:t>
            </a:r>
            <a:r>
              <a:rPr lang="sr-Cyrl-RS" sz="2600" b="1" dirty="0">
                <a:solidFill>
                  <a:srgbClr val="FF0000"/>
                </a:solidFill>
              </a:rPr>
              <a:t>ВИ</a:t>
            </a:r>
            <a:r>
              <a:rPr lang="sr-Cyrl-RS" sz="2600" b="1" dirty="0"/>
              <a:t> и </a:t>
            </a:r>
            <a:r>
              <a:rPr lang="sr-Cyrl-RS" sz="2600" b="1" dirty="0">
                <a:solidFill>
                  <a:srgbClr val="FF0000"/>
                </a:solidFill>
              </a:rPr>
              <a:t>ВАШ</a:t>
            </a:r>
            <a:r>
              <a:rPr lang="sr-Cyrl-RS" sz="2600" b="1" dirty="0"/>
              <a:t> пишу се великим почетним словом кад се односе на једну особу (из поштовања). </a:t>
            </a:r>
            <a:endParaRPr lang="en-GB" sz="2600" b="1" dirty="0"/>
          </a:p>
        </p:txBody>
      </p:sp>
      <p:sp>
        <p:nvSpPr>
          <p:cNvPr id="4" name="Rectangle 3"/>
          <p:cNvSpPr/>
          <p:nvPr/>
        </p:nvSpPr>
        <p:spPr>
          <a:xfrm>
            <a:off x="4716016" y="934034"/>
            <a:ext cx="2601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 ВАШ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69" name="Picture 1" descr="C:\Users\Saleprof\Desktop\download.jpg"/>
          <p:cNvPicPr>
            <a:picLocks noChangeAspect="1" noChangeArrowheads="1"/>
          </p:cNvPicPr>
          <p:nvPr/>
        </p:nvPicPr>
        <p:blipFill>
          <a:blip r:embed="rId2"/>
          <a:srcRect l="7258" t="41411" r="61290"/>
          <a:stretch>
            <a:fillRect/>
          </a:stretch>
        </p:blipFill>
        <p:spPr bwMode="auto">
          <a:xfrm>
            <a:off x="1436852" y="3497898"/>
            <a:ext cx="1190931" cy="1166488"/>
          </a:xfrm>
          <a:prstGeom prst="rect">
            <a:avLst/>
          </a:prstGeom>
          <a:noFill/>
        </p:spPr>
      </p:pic>
      <p:pic>
        <p:nvPicPr>
          <p:cNvPr id="7170" name="Picture 2" descr="C:\Users\Saleprof\Desktop\download.jpg"/>
          <p:cNvPicPr>
            <a:picLocks noChangeAspect="1" noChangeArrowheads="1"/>
          </p:cNvPicPr>
          <p:nvPr/>
        </p:nvPicPr>
        <p:blipFill>
          <a:blip r:embed="rId2"/>
          <a:srcRect l="62904" t="41411" r="5644"/>
          <a:stretch>
            <a:fillRect/>
          </a:stretch>
        </p:blipFill>
        <p:spPr bwMode="auto">
          <a:xfrm>
            <a:off x="1403647" y="1969633"/>
            <a:ext cx="1190931" cy="116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39552"/>
          </a:xfrm>
        </p:spPr>
        <p:txBody>
          <a:bodyPr>
            <a:normAutofit/>
          </a:bodyPr>
          <a:lstStyle/>
          <a:p>
            <a:r>
              <a:rPr lang="sr-Cyrl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РЕЧЕНИЦА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987426"/>
            <a:ext cx="4464496" cy="5156218"/>
          </a:xfrm>
        </p:spPr>
        <p:txBody>
          <a:bodyPr>
            <a:normAutofit lnSpcReduction="10000"/>
          </a:bodyPr>
          <a:lstStyle/>
          <a:p>
            <a:endParaRPr lang="sr-Cyrl-RS" dirty="0"/>
          </a:p>
          <a:p>
            <a:pPr>
              <a:buNone/>
            </a:pPr>
            <a:r>
              <a:rPr lang="sr-Cyrl-CS" dirty="0"/>
              <a:t>         </a:t>
            </a:r>
            <a:r>
              <a:rPr lang="sr-Cyrl-CS" sz="2600" dirty="0"/>
              <a:t>Н</a:t>
            </a:r>
            <a:r>
              <a:rPr lang="sr-Cyrl-RS" sz="2600" dirty="0"/>
              <a:t>ЕШТО МИ НИЈЕ </a:t>
            </a:r>
            <a:r>
              <a:rPr lang="sr-Cyrl-RS" sz="2600" dirty="0" smtClean="0"/>
              <a:t>ЈАСНО</a:t>
            </a:r>
            <a:endParaRPr lang="sr-Latn-RS" sz="2600" dirty="0" smtClean="0"/>
          </a:p>
          <a:p>
            <a:pPr>
              <a:buNone/>
            </a:pPr>
            <a:r>
              <a:rPr lang="sr-Latn-RS" sz="2600" dirty="0" smtClean="0"/>
              <a:t>         NEŠTO MI NIJE JASNO</a:t>
            </a:r>
            <a:endParaRPr lang="sr-Cyrl-RS" sz="2600" dirty="0"/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CS" sz="2600" dirty="0"/>
              <a:t>              н</a:t>
            </a:r>
            <a:r>
              <a:rPr lang="sr-Cyrl-RS" sz="2600" dirty="0"/>
              <a:t>ешто ми није </a:t>
            </a:r>
            <a:r>
              <a:rPr lang="sr-Cyrl-RS" sz="2600" dirty="0" smtClean="0"/>
              <a:t>јасно</a:t>
            </a:r>
            <a:endParaRPr lang="sr-Latn-RS" sz="2600" dirty="0" smtClean="0"/>
          </a:p>
          <a:p>
            <a:pPr>
              <a:buNone/>
            </a:pPr>
            <a:r>
              <a:rPr lang="sr-Latn-RS" sz="2600" dirty="0" smtClean="0"/>
              <a:t>              nešto mi nije jasno</a:t>
            </a:r>
            <a:endParaRPr lang="sr-Cyrl-RS" sz="2600" dirty="0"/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Latn-RS" dirty="0"/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/>
              <a:t>            </a:t>
            </a:r>
            <a:r>
              <a:rPr lang="sr-Cyrl-RS" dirty="0">
                <a:solidFill>
                  <a:srgbClr val="00B050"/>
                </a:solidFill>
              </a:rPr>
              <a:t> </a:t>
            </a:r>
            <a:endParaRPr lang="en-GB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7290" y="5214950"/>
            <a:ext cx="6437890" cy="8572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Cyrl-CS" sz="3600" b="1" dirty="0"/>
              <a:t>Р</a:t>
            </a:r>
            <a:r>
              <a:rPr lang="sr-Cyrl-RS" sz="3600" b="1" dirty="0"/>
              <a:t>еченицу не треба писати ни искључиво </a:t>
            </a:r>
            <a:r>
              <a:rPr lang="sr-Cyrl-RS" sz="3600" b="1" dirty="0" smtClean="0"/>
              <a:t>великим, ни </a:t>
            </a:r>
            <a:r>
              <a:rPr lang="sr-Cyrl-RS" sz="3600" b="1" dirty="0"/>
              <a:t>свим малим словима. </a:t>
            </a:r>
            <a:endParaRPr lang="en-GB" sz="3600" b="1" dirty="0"/>
          </a:p>
        </p:txBody>
      </p:sp>
      <p:pic>
        <p:nvPicPr>
          <p:cNvPr id="5" name="Content Placeholder 4" descr="Netacno_-tacno.jpg"/>
          <p:cNvPicPr>
            <a:picLocks noChangeAspect="1"/>
          </p:cNvPicPr>
          <p:nvPr/>
        </p:nvPicPr>
        <p:blipFill>
          <a:blip r:embed="rId2"/>
          <a:srcRect l="53721" b="75605"/>
          <a:stretch>
            <a:fillRect/>
          </a:stretch>
        </p:blipFill>
        <p:spPr>
          <a:xfrm>
            <a:off x="1214414" y="1785926"/>
            <a:ext cx="1500166" cy="928694"/>
          </a:xfrm>
          <a:prstGeom prst="rect">
            <a:avLst/>
          </a:prstGeom>
        </p:spPr>
      </p:pic>
      <p:pic>
        <p:nvPicPr>
          <p:cNvPr id="6" name="Content Placeholder 3" descr="Netacno_-tacno.jpg"/>
          <p:cNvPicPr>
            <a:picLocks noChangeAspect="1"/>
          </p:cNvPicPr>
          <p:nvPr/>
        </p:nvPicPr>
        <p:blipFill>
          <a:blip r:embed="rId2"/>
          <a:srcRect r="56696" b="75625"/>
          <a:stretch>
            <a:fillRect/>
          </a:stretch>
        </p:blipFill>
        <p:spPr>
          <a:xfrm>
            <a:off x="3643306" y="1785926"/>
            <a:ext cx="1385886" cy="928694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428596" y="3214686"/>
            <a:ext cx="321471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sr-Cyrl-RS" sz="2600" dirty="0" smtClean="0"/>
              <a:t>Нешто ми ниј</a:t>
            </a:r>
            <a:r>
              <a:rPr lang="sr-Latn-RS" sz="2600" dirty="0" smtClean="0"/>
              <a:t>e </a:t>
            </a:r>
            <a:r>
              <a:rPr lang="sr-Cyrl-RS" sz="2600" dirty="0" smtClean="0"/>
              <a:t>јасно.</a:t>
            </a:r>
            <a:endParaRPr lang="sr-Latn-RS" sz="2600" dirty="0" smtClean="0"/>
          </a:p>
          <a:p>
            <a:pPr>
              <a:buNone/>
            </a:pPr>
            <a:r>
              <a:rPr lang="sr-Latn-RS" sz="2600" dirty="0" smtClean="0"/>
              <a:t> Nešto mi nije jasno.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15758" cy="773210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PISMO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00364" y="2786058"/>
            <a:ext cx="3259267" cy="2857520"/>
          </a:xfrm>
        </p:spPr>
        <p:txBody>
          <a:bodyPr>
            <a:normAutofit fontScale="70000" lnSpcReduction="20000"/>
          </a:bodyPr>
          <a:lstStyle/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pPr>
              <a:buNone/>
            </a:pPr>
            <a:r>
              <a:rPr lang="sr-Latn-RS" dirty="0"/>
              <a:t>                               </a:t>
            </a:r>
            <a:r>
              <a:rPr lang="sr-Latn-RS" sz="5400" b="1" dirty="0" smtClean="0"/>
              <a:t>Nastavni</a:t>
            </a:r>
            <a:r>
              <a:rPr lang="sr-Latn-RS" sz="6300" b="1" dirty="0" smtClean="0">
                <a:solidFill>
                  <a:srgbClr val="FF0000"/>
                </a:solidFill>
              </a:rPr>
              <a:t>c</a:t>
            </a:r>
            <a:r>
              <a:rPr lang="sr-Latn-RS" sz="5400" b="1" dirty="0" smtClean="0"/>
              <a:t>e</a:t>
            </a:r>
            <a:r>
              <a:rPr lang="sr-Cyrl-RS" sz="5400" b="1" dirty="0" smtClean="0"/>
              <a:t>,</a:t>
            </a:r>
            <a:endParaRPr lang="sr-Latn-RS" sz="5400" b="1" dirty="0" smtClean="0"/>
          </a:p>
          <a:p>
            <a:pPr>
              <a:buNone/>
            </a:pPr>
            <a:r>
              <a:rPr lang="sr-Latn-RS" sz="5400" b="1" dirty="0" smtClean="0"/>
              <a:t>da li ste dobili moj mejl?</a:t>
            </a:r>
            <a:endParaRPr lang="sr-Cyrl-RS" sz="5400" b="1" dirty="0" smtClean="0"/>
          </a:p>
          <a:p>
            <a:pPr>
              <a:buNone/>
            </a:pPr>
            <a:endParaRPr lang="en-GB" sz="5400" b="1" dirty="0"/>
          </a:p>
        </p:txBody>
      </p:sp>
      <p:pic>
        <p:nvPicPr>
          <p:cNvPr id="2052" name="Picture 4" descr="Резултат слика за размишљањ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714488"/>
            <a:ext cx="2571768" cy="4286250"/>
          </a:xfrm>
          <a:prstGeom prst="rect">
            <a:avLst/>
          </a:prstGeom>
          <a:noFill/>
        </p:spPr>
      </p:pic>
      <p:pic>
        <p:nvPicPr>
          <p:cNvPr id="2054" name="Picture 6" descr="Резултат слика за размишљањ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928802"/>
            <a:ext cx="2500331" cy="3286148"/>
          </a:xfrm>
          <a:prstGeom prst="rect">
            <a:avLst/>
          </a:prstGeom>
          <a:noFill/>
        </p:spPr>
      </p:pic>
      <p:sp>
        <p:nvSpPr>
          <p:cNvPr id="10" name="Oval Callout 9"/>
          <p:cNvSpPr/>
          <p:nvPr/>
        </p:nvSpPr>
        <p:spPr>
          <a:xfrm>
            <a:off x="3286116" y="1071546"/>
            <a:ext cx="2428892" cy="17327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/>
              <a:t>Na </a:t>
            </a:r>
            <a:r>
              <a:rPr lang="sr-Latn-RS" b="1" dirty="0" smtClean="0"/>
              <a:t>kog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Latn-RS" b="1" dirty="0"/>
              <a:t>se ovo odnosi</a:t>
            </a:r>
            <a:r>
              <a:rPr lang="sr-Cyrl-RS" b="1" dirty="0"/>
              <a:t>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s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85804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23528"/>
          </a:xfrm>
        </p:spPr>
        <p:txBody>
          <a:bodyPr>
            <a:noAutofit/>
          </a:bodyPr>
          <a:lstStyle/>
          <a:p>
            <a:r>
              <a:rPr lang="sr-Latn-R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LATINICA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70" y="1928802"/>
            <a:ext cx="3043230" cy="4197361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sr-Latn-RS" dirty="0"/>
              <a:t>    </a:t>
            </a:r>
          </a:p>
          <a:p>
            <a:pPr>
              <a:buNone/>
            </a:pPr>
            <a:r>
              <a:rPr lang="sr-Latn-RS" dirty="0"/>
              <a:t>    </a:t>
            </a:r>
            <a:r>
              <a:rPr lang="sr-Latn-RS" sz="2800" dirty="0"/>
              <a:t>Važi, može, šalji.</a:t>
            </a:r>
          </a:p>
          <a:p>
            <a:pPr>
              <a:buNone/>
            </a:pPr>
            <a:r>
              <a:rPr lang="sr-Cyrl-RS" sz="2800" dirty="0"/>
              <a:t>   </a:t>
            </a:r>
            <a:r>
              <a:rPr lang="sr-Latn-RS" sz="2800" dirty="0" smtClean="0"/>
              <a:t>Sve mi je tačno.</a:t>
            </a:r>
            <a:endParaRPr lang="sr-Latn-RS" sz="2800" dirty="0"/>
          </a:p>
          <a:p>
            <a:pPr>
              <a:buNone/>
            </a:pPr>
            <a:endParaRPr lang="sr-Latn-RS" sz="2800" dirty="0"/>
          </a:p>
          <a:p>
            <a:pPr>
              <a:buNone/>
            </a:pPr>
            <a:r>
              <a:rPr lang="sr-Latn-RS" sz="2800" dirty="0"/>
              <a:t>    </a:t>
            </a:r>
            <a:r>
              <a:rPr lang="en-GB" sz="2800" dirty="0" err="1"/>
              <a:t>Ja</a:t>
            </a:r>
            <a:r>
              <a:rPr lang="sr-Latn-RS" sz="2800" dirty="0"/>
              <a:t> sam  Đorđe. </a:t>
            </a:r>
          </a:p>
        </p:txBody>
      </p:sp>
      <p:pic>
        <p:nvPicPr>
          <p:cNvPr id="1026" name="Picture 2" descr="C:\Users\Saleprof\Desktop\Tacno-Netacno.jpg"/>
          <p:cNvPicPr>
            <a:picLocks noChangeAspect="1" noChangeArrowheads="1"/>
          </p:cNvPicPr>
          <p:nvPr/>
        </p:nvPicPr>
        <p:blipFill>
          <a:blip r:embed="rId2"/>
          <a:srcRect l="51600"/>
          <a:stretch>
            <a:fillRect/>
          </a:stretch>
        </p:blipFill>
        <p:spPr bwMode="auto">
          <a:xfrm>
            <a:off x="2857488" y="2000240"/>
            <a:ext cx="2881291" cy="2667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4282" y="2071678"/>
            <a:ext cx="3614734" cy="428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Latn-R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Vazi, moze, salji</a:t>
            </a:r>
            <a:r>
              <a:rPr kumimoji="0" 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 mi je tacno</a:t>
            </a:r>
            <a:r>
              <a:rPr kumimoji="0" lang="sr-Latn-R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Ja sam  Djordje.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9124" y="642918"/>
            <a:ext cx="4143404" cy="121444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/>
              <a:t>Treba koristiti </a:t>
            </a:r>
            <a:r>
              <a:rPr lang="sr-Latn-RS" sz="2400" b="1" dirty="0" smtClean="0"/>
              <a:t>latinična slova </a:t>
            </a:r>
            <a:r>
              <a:rPr lang="sr-Latn-RS" sz="2400" b="1" dirty="0" smtClean="0"/>
              <a:t>sa dijakritičkim znacima</a:t>
            </a:r>
          </a:p>
          <a:p>
            <a:r>
              <a:rPr lang="sr-Latn-RS" sz="2400" b="1" dirty="0" smtClean="0"/>
              <a:t>(ž</a:t>
            </a:r>
            <a:r>
              <a:rPr lang="sr-Latn-RS" sz="2400" b="1" dirty="0"/>
              <a:t>, š, č, ć).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969" y="3896076"/>
            <a:ext cx="3071834" cy="10715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</a:rPr>
              <a:t>Suglasnik Đ nije digram (DJ).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3608" y="908720"/>
            <a:ext cx="2376264" cy="3888432"/>
          </a:xfrm>
        </p:spPr>
        <p:txBody>
          <a:bodyPr>
            <a:noAutofit/>
          </a:bodyPr>
          <a:lstStyle/>
          <a:p>
            <a:r>
              <a:rPr lang="sr-Cyrl-R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КРАЈ </a:t>
            </a:r>
            <a:r>
              <a:rPr lang="sr-Latn-R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ПРВОГ </a:t>
            </a:r>
            <a:r>
              <a:rPr lang="sr-Latn-R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C:\Users\Saleprof\Desktop\ugledni casovi\karikature\26114109_2090441344299433_8403530982263338801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55976" y="332656"/>
            <a:ext cx="3357339" cy="598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ИНТЕРПУНКЦИЈА</a:t>
            </a:r>
            <a:endParaRPr lang="en-GB" dirty="0"/>
          </a:p>
        </p:txBody>
      </p:sp>
      <p:pic>
        <p:nvPicPr>
          <p:cNvPr id="4" name="Picture 6" descr="str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90" b="49254"/>
          <a:stretch>
            <a:fillRect/>
          </a:stretch>
        </p:blipFill>
        <p:spPr>
          <a:xfrm>
            <a:off x="1571604" y="1500174"/>
            <a:ext cx="6031043" cy="5065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58"/>
          </a:xfrm>
        </p:spPr>
        <p:txBody>
          <a:bodyPr/>
          <a:lstStyle/>
          <a:p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ВОКАТИВ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607" y="903301"/>
            <a:ext cx="511493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200" b="1" u="sng" dirty="0"/>
              <a:t>Наставнице</a:t>
            </a:r>
            <a:r>
              <a:rPr lang="ru-RU" sz="4400" b="1" dirty="0">
                <a:solidFill>
                  <a:srgbClr val="0070C0"/>
                </a:solidFill>
              </a:rPr>
              <a:t>,</a:t>
            </a:r>
            <a:r>
              <a:rPr lang="ru-RU" sz="3200" dirty="0"/>
              <a:t> </a:t>
            </a:r>
            <a:r>
              <a:rPr lang="sr-Cyrl-RS" sz="3200" dirty="0"/>
              <a:t>да ли имамо само ова питања за домаћи</a:t>
            </a:r>
            <a:r>
              <a:rPr lang="ru-RU" sz="3200" dirty="0"/>
              <a:t>?</a:t>
            </a:r>
          </a:p>
          <a:p>
            <a:pPr>
              <a:buNone/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До </a:t>
            </a:r>
            <a:r>
              <a:rPr lang="ru-RU" sz="3200" dirty="0"/>
              <a:t>када</a:t>
            </a:r>
            <a:r>
              <a:rPr lang="ru-RU" sz="4800" b="1" dirty="0">
                <a:solidFill>
                  <a:srgbClr val="0070C0"/>
                </a:solidFill>
              </a:rPr>
              <a:t>,</a:t>
            </a:r>
            <a:r>
              <a:rPr lang="ru-RU" sz="3200" dirty="0"/>
              <a:t> </a:t>
            </a:r>
            <a:r>
              <a:rPr lang="ru-RU" sz="3200" b="1" u="sng" dirty="0"/>
              <a:t>наставниче</a:t>
            </a:r>
            <a:r>
              <a:rPr lang="ru-RU" sz="4800" b="1" dirty="0">
                <a:solidFill>
                  <a:srgbClr val="0070C0"/>
                </a:solidFill>
              </a:rPr>
              <a:t>,</a:t>
            </a:r>
            <a:r>
              <a:rPr lang="ru-RU" sz="4800" dirty="0"/>
              <a:t> </a:t>
            </a:r>
            <a:r>
              <a:rPr lang="ru-RU" sz="3200" dirty="0"/>
              <a:t>можемо да предамо рад?</a:t>
            </a:r>
          </a:p>
          <a:p>
            <a:pPr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Хвала</a:t>
            </a:r>
            <a:r>
              <a:rPr lang="ru-RU" sz="4800" b="1" dirty="0" smtClean="0">
                <a:solidFill>
                  <a:srgbClr val="0070C0"/>
                </a:solidFill>
              </a:rPr>
              <a:t>,</a:t>
            </a:r>
            <a:r>
              <a:rPr lang="ru-RU" sz="3200" dirty="0" smtClean="0"/>
              <a:t> </a:t>
            </a:r>
            <a:r>
              <a:rPr lang="ru-RU" sz="3200" b="1" u="sng" dirty="0" smtClean="0"/>
              <a:t>наставниче!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pic>
        <p:nvPicPr>
          <p:cNvPr id="14338" name="Picture 2" descr="Резултат слика за zare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74822"/>
            <a:ext cx="3253079" cy="39258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5496306"/>
            <a:ext cx="5221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Вокатив се увек одваја запетом.</a:t>
            </a:r>
            <a:endParaRPr lang="en-GB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3929058" y="714356"/>
            <a:ext cx="1643074" cy="78581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на почетку</a:t>
            </a:r>
            <a:endParaRPr lang="en-GB" b="1" dirty="0"/>
          </a:p>
        </p:txBody>
      </p:sp>
      <p:sp>
        <p:nvSpPr>
          <p:cNvPr id="7" name="Right Arrow 6"/>
          <p:cNvSpPr/>
          <p:nvPr/>
        </p:nvSpPr>
        <p:spPr>
          <a:xfrm>
            <a:off x="5357818" y="4643446"/>
            <a:ext cx="1643074" cy="78581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на крају</a:t>
            </a:r>
            <a:endParaRPr lang="en-GB" b="1" dirty="0"/>
          </a:p>
        </p:txBody>
      </p:sp>
      <p:sp>
        <p:nvSpPr>
          <p:cNvPr id="8" name="Right Arrow 7"/>
          <p:cNvSpPr/>
          <p:nvPr/>
        </p:nvSpPr>
        <p:spPr>
          <a:xfrm>
            <a:off x="5429256" y="2285992"/>
            <a:ext cx="1643074" cy="78581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/>
              <a:t>у средини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921"/>
            <a:ext cx="7886700" cy="935823"/>
          </a:xfrm>
        </p:spPr>
        <p:txBody>
          <a:bodyPr/>
          <a:lstStyle/>
          <a:p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РЕЧЕНИЦА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959" y="1580079"/>
            <a:ext cx="6420041" cy="348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3200" dirty="0"/>
              <a:t>Колико имамо времена за лектиру</a:t>
            </a:r>
            <a:r>
              <a:rPr lang="sr-Cyrl-CS" sz="32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sr-Latn-R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RS" sz="3200" dirty="0"/>
              <a:t/>
            </a:r>
            <a:br>
              <a:rPr lang="sr-Latn-RS" sz="3200" dirty="0"/>
            </a:br>
            <a:r>
              <a:rPr lang="sr-Cyrl-CS" sz="3200" dirty="0"/>
              <a:t>Одлично си то урадио</a:t>
            </a:r>
            <a:r>
              <a:rPr lang="sr-Cyrl-CS" sz="32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sr-Latn-R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Latn-R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CS" sz="3200" dirty="0"/>
              <a:t>Данас ћемо радити </a:t>
            </a:r>
            <a:r>
              <a:rPr lang="sr-Cyrl-CS" sz="3200" dirty="0" smtClean="0"/>
              <a:t>перфекат</a:t>
            </a:r>
            <a:r>
              <a:rPr lang="sr-Cyrl-CS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sr-Cyrl-CS" sz="3200" dirty="0"/>
              <a:t> </a:t>
            </a:r>
            <a:endParaRPr lang="en-GB" sz="3200" dirty="0"/>
          </a:p>
        </p:txBody>
      </p:sp>
      <p:pic>
        <p:nvPicPr>
          <p:cNvPr id="3074" name="Picture 2" descr="Резултат слика за upitnik uzvicnik tac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2723959" cy="237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1913" y="5100889"/>
            <a:ext cx="8640960" cy="882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C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Свака реченица се у зависности од значења завршава неким интерпункцијским знаком.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7289"/>
            <a:ext cx="7886700" cy="687610"/>
          </a:xfrm>
        </p:spPr>
        <p:txBody>
          <a:bodyPr>
            <a:normAutofit/>
          </a:bodyPr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СПОЈЕНО И ОДВОЈЕНО ПИСАЊЕ РЕЧИ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IMG_997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5726" t="12630" r="12382" b="11497"/>
          <a:stretch/>
        </p:blipFill>
        <p:spPr>
          <a:xfrm>
            <a:off x="1043608" y="1052737"/>
            <a:ext cx="7236804" cy="563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2000264" cy="720744"/>
          </a:xfrm>
        </p:spPr>
        <p:txBody>
          <a:bodyPr>
            <a:noAutofit/>
          </a:bodyPr>
          <a:lstStyle/>
          <a:p>
            <a:r>
              <a:rPr lang="sr-Cyrl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РЕЧЦА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268760"/>
            <a:ext cx="5796136" cy="2448272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 знам како да пошаљем свој рад.</a:t>
            </a:r>
            <a:r>
              <a:rPr lang="sr-Latn-RS" sz="1600" dirty="0"/>
              <a:t/>
            </a:r>
            <a:br>
              <a:rPr lang="sr-Latn-RS" sz="1600" dirty="0"/>
            </a:br>
            <a:endParaRPr lang="en-GB" sz="2800" dirty="0"/>
          </a:p>
          <a:p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 могу да отворим документ.</a:t>
            </a:r>
            <a:endParaRPr lang="sr-Latn-RS" sz="2800" dirty="0"/>
          </a:p>
          <a:p>
            <a:pPr marL="0" indent="0">
              <a:buNone/>
            </a:pPr>
            <a:endParaRPr lang="en-GB" sz="1600" dirty="0"/>
          </a:p>
          <a:p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 види се слика. 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357694"/>
            <a:ext cx="8258204" cy="1768469"/>
          </a:xfrm>
        </p:spPr>
        <p:txBody>
          <a:bodyPr>
            <a:normAutofit/>
          </a:bodyPr>
          <a:lstStyle/>
          <a:p>
            <a:r>
              <a:rPr lang="sr-Cyrl-RS" sz="2800" dirty="0"/>
              <a:t>Речца </a:t>
            </a:r>
            <a:r>
              <a:rPr lang="sr-Cyrl-RS" sz="2800" b="1" dirty="0"/>
              <a:t>НЕ</a:t>
            </a:r>
            <a:r>
              <a:rPr lang="sr-Cyrl-RS" sz="2800" dirty="0"/>
              <a:t> се увек пише одвојено од глагола (</a:t>
            </a:r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 знам, </a:t>
            </a:r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 могу, </a:t>
            </a:r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 разумем, </a:t>
            </a:r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 схватам...). </a:t>
            </a:r>
            <a:r>
              <a:rPr lang="sr-Latn-RS" sz="2800" dirty="0"/>
              <a:t/>
            </a:r>
            <a:br>
              <a:rPr lang="sr-Latn-RS" sz="2800" dirty="0"/>
            </a:br>
            <a:r>
              <a:rPr lang="sr-Latn-RS" sz="2800" dirty="0"/>
              <a:t/>
            </a:r>
            <a:br>
              <a:rPr lang="sr-Latn-RS" sz="2800" dirty="0"/>
            </a:br>
            <a:r>
              <a:rPr lang="sr-Cyrl-RS" sz="2800" dirty="0"/>
              <a:t>Изузеци су: </a:t>
            </a:r>
            <a:r>
              <a:rPr lang="sr-Cyrl-RS" sz="2800" b="1" dirty="0">
                <a:solidFill>
                  <a:srgbClr val="990000"/>
                </a:solidFill>
              </a:rPr>
              <a:t>нисам, нећу, немој, немам</a:t>
            </a:r>
            <a:r>
              <a:rPr lang="sr-Cyrl-RS" sz="2800" dirty="0">
                <a:solidFill>
                  <a:srgbClr val="990000"/>
                </a:solidFill>
              </a:rPr>
              <a:t>.</a:t>
            </a:r>
            <a:endParaRPr lang="en-GB" sz="2800" dirty="0">
              <a:solidFill>
                <a:srgbClr val="990000"/>
              </a:solidFill>
            </a:endParaRPr>
          </a:p>
          <a:p>
            <a:endParaRPr lang="en-GB" dirty="0"/>
          </a:p>
        </p:txBody>
      </p:sp>
      <p:sp>
        <p:nvSpPr>
          <p:cNvPr id="5122" name="AutoShape 2" descr="Резултат слика за 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Резултат слика за 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Резултат слика за 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30" y="1700808"/>
            <a:ext cx="3192512" cy="234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008313" cy="1162050"/>
          </a:xfrm>
        </p:spPr>
        <p:txBody>
          <a:bodyPr>
            <a:normAutofit/>
          </a:bodyPr>
          <a:lstStyle/>
          <a:p>
            <a:r>
              <a:rPr lang="sr-Cyrl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РЕЧЦА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21512"/>
            <a:ext cx="5151516" cy="2607487"/>
          </a:xfrm>
        </p:spPr>
        <p:txBody>
          <a:bodyPr>
            <a:normAutofit/>
          </a:bodyPr>
          <a:lstStyle/>
          <a:p>
            <a:r>
              <a:rPr lang="sr-Cyrl-RS" sz="2800" dirty="0"/>
              <a:t>Цени се знање, а не </a:t>
            </a:r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знање. </a:t>
            </a:r>
            <a:br>
              <a:rPr lang="sr-Cyrl-RS" sz="2800" dirty="0"/>
            </a:br>
            <a:endParaRPr lang="sr-Cyrl-RS" sz="2800" dirty="0"/>
          </a:p>
          <a:p>
            <a:r>
              <a:rPr lang="sr-Cyrl-RS" sz="2800" dirty="0"/>
              <a:t>Стварно сам </a:t>
            </a:r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спокојан.</a:t>
            </a:r>
            <a:br>
              <a:rPr lang="sr-Cyrl-RS" sz="2800" dirty="0"/>
            </a:br>
            <a:endParaRPr lang="sr-Cyrl-RS" sz="2800" dirty="0"/>
          </a:p>
          <a:p>
            <a:r>
              <a:rPr lang="sr-Cyrl-RS" sz="2800" b="1" dirty="0">
                <a:solidFill>
                  <a:srgbClr val="990000"/>
                </a:solidFill>
              </a:rPr>
              <a:t>Не</a:t>
            </a:r>
            <a:r>
              <a:rPr lang="sr-Cyrl-RS" sz="2800" dirty="0"/>
              <a:t>могуће је све стићи.</a:t>
            </a:r>
            <a:endParaRPr lang="en-GB" sz="2800" dirty="0"/>
          </a:p>
        </p:txBody>
      </p:sp>
      <p:pic>
        <p:nvPicPr>
          <p:cNvPr id="5" name="Picture 6" descr="Резултат слика за 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2714644" cy="2000264"/>
          </a:xfrm>
          <a:prstGeom prst="rect">
            <a:avLst/>
          </a:prstGeom>
          <a:noFill/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885796" y="4437112"/>
            <a:ext cx="7829608" cy="176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Речца 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 увек пише спојено са именицама, придевима и прилозима (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знање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спокојан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sr-Cyrl-R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могуће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...).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РЕЧЦА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2441574"/>
          </a:xfrm>
        </p:spPr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Да </a:t>
            </a:r>
            <a:r>
              <a:rPr lang="sr-Cyrl-RS" b="1" dirty="0" smtClean="0">
                <a:solidFill>
                  <a:srgbClr val="FF0000"/>
                </a:solidFill>
              </a:rPr>
              <a:t>ли</a:t>
            </a:r>
            <a:r>
              <a:rPr lang="sr-Cyrl-RS" dirty="0" smtClean="0"/>
              <a:t> тест радимо у петак?</a:t>
            </a:r>
          </a:p>
          <a:p>
            <a:r>
              <a:rPr lang="sr-Cyrl-RS" dirty="0" smtClean="0"/>
              <a:t>Можете</a:t>
            </a:r>
            <a:r>
              <a:rPr lang="sr-Cyrl-RS" b="1" dirty="0" smtClean="0">
                <a:solidFill>
                  <a:srgbClr val="FF0000"/>
                </a:solidFill>
              </a:rPr>
              <a:t> ли </a:t>
            </a:r>
            <a:r>
              <a:rPr lang="sr-Cyrl-RS" dirty="0" smtClean="0"/>
              <a:t>да</a:t>
            </a:r>
            <a:r>
              <a:rPr lang="sr-Cyrl-RS" b="1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нам</a:t>
            </a:r>
            <a:r>
              <a:rPr lang="sr-Cyrl-RS" b="1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дате више времена за рад?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0242758">
            <a:off x="1408682" y="2196008"/>
            <a:ext cx="2078853" cy="1643074"/>
          </a:xfrm>
        </p:spPr>
        <p:txBody>
          <a:bodyPr/>
          <a:lstStyle/>
          <a:p>
            <a:endParaRPr lang="sr-Latn-RS" dirty="0" smtClean="0"/>
          </a:p>
          <a:p>
            <a:endParaRPr lang="sr-Latn-RS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85796" y="4437112"/>
            <a:ext cx="7829608" cy="176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Речца </a:t>
            </a:r>
            <a:r>
              <a:rPr lang="sr-Cyrl-RS" sz="2800" b="1" dirty="0" smtClean="0"/>
              <a:t>ЛИ</a:t>
            </a: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 увек пише </a:t>
            </a:r>
            <a:r>
              <a:rPr lang="sr-Cyrl-RS" sz="2800" dirty="0" smtClean="0"/>
              <a:t>одвојено од глагола и речце да </a:t>
            </a: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 </a:t>
            </a: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ли</a:t>
            </a: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могу </a:t>
            </a: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</a:t>
            </a: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...).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20962636">
            <a:off x="1124331" y="2368555"/>
            <a:ext cx="22539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1" y="815411"/>
            <a:ext cx="7595377" cy="831626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ФУТУР ПРВИ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149842_1716702605330_1471177893_31759307_4288320_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0526" y="476671"/>
            <a:ext cx="3096344" cy="234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7096" y="2996952"/>
            <a:ext cx="9036496" cy="2897163"/>
          </a:xfrm>
        </p:spPr>
        <p:txBody>
          <a:bodyPr>
            <a:noAutofit/>
          </a:bodyPr>
          <a:lstStyle/>
          <a:p>
            <a:r>
              <a:rPr lang="sr-Cyrl-RS" sz="2600" b="1" dirty="0"/>
              <a:t>Код глагола на -ћи, футур се увек пише као две речи: </a:t>
            </a:r>
            <a:r>
              <a:rPr lang="sr-Latn-RS" sz="2600" b="1" dirty="0"/>
              <a:t/>
            </a:r>
            <a:br>
              <a:rPr lang="sr-Latn-RS" sz="2600" b="1" dirty="0"/>
            </a:br>
            <a:endParaRPr lang="sr-Cyrl-RS" sz="2600" b="1" dirty="0"/>
          </a:p>
          <a:p>
            <a:r>
              <a:rPr lang="sr-Cyrl-RS" sz="2600" dirty="0"/>
              <a:t>Ја </a:t>
            </a:r>
            <a:r>
              <a:rPr lang="sr-Cyrl-RS" sz="2600" b="1">
                <a:solidFill>
                  <a:schemeClr val="accent1">
                    <a:lumMod val="75000"/>
                  </a:schemeClr>
                </a:solidFill>
              </a:rPr>
              <a:t>ћу</a:t>
            </a:r>
            <a:r>
              <a:rPr lang="sr-Cyrl-RS" sz="2600" b="1"/>
              <a:t> </a:t>
            </a:r>
            <a:r>
              <a:rPr lang="sr-Cyrl-RS" sz="2600" b="1" smtClean="0">
                <a:solidFill>
                  <a:schemeClr val="accent1">
                    <a:lumMod val="75000"/>
                  </a:schemeClr>
                </a:solidFill>
              </a:rPr>
              <a:t>стићи/стићи </a:t>
            </a:r>
            <a:r>
              <a:rPr lang="sr-Cyrl-RS" sz="2600" b="1" dirty="0">
                <a:solidFill>
                  <a:schemeClr val="accent1">
                    <a:lumMod val="75000"/>
                  </a:schemeClr>
                </a:solidFill>
              </a:rPr>
              <a:t>ћу </a:t>
            </a:r>
            <a:r>
              <a:rPr lang="sr-Cyrl-RS" sz="2600" dirty="0"/>
              <a:t>све да завршим на време.</a:t>
            </a:r>
            <a:r>
              <a:rPr lang="sr-Latn-RS" sz="2600" dirty="0"/>
              <a:t/>
            </a:r>
            <a:br>
              <a:rPr lang="sr-Latn-RS" sz="2600" dirty="0"/>
            </a:br>
            <a:endParaRPr lang="sr-Cyrl-RS" sz="2600" dirty="0"/>
          </a:p>
          <a:p>
            <a:r>
              <a:rPr lang="sr-Cyrl-RS" sz="2600" b="1" dirty="0"/>
              <a:t>Код глагола на -сти/-ти, футур се пише на два начина: </a:t>
            </a:r>
            <a:r>
              <a:rPr lang="sr-Latn-RS" sz="2600" b="1" dirty="0"/>
              <a:t/>
            </a:r>
            <a:br>
              <a:rPr lang="sr-Latn-RS" sz="2600" b="1" dirty="0"/>
            </a:br>
            <a:endParaRPr lang="sr-Cyrl-RS" sz="2600" b="1" dirty="0"/>
          </a:p>
          <a:p>
            <a:r>
              <a:rPr lang="sr-Cyrl-RS" sz="2600" dirty="0"/>
              <a:t>Ја </a:t>
            </a:r>
            <a:r>
              <a:rPr lang="sr-Cyrl-RS" sz="2600" b="1" dirty="0">
                <a:solidFill>
                  <a:schemeClr val="accent1">
                    <a:lumMod val="75000"/>
                  </a:schemeClr>
                </a:solidFill>
              </a:rPr>
              <a:t>ћу искористити/искористићу</a:t>
            </a:r>
            <a:r>
              <a:rPr lang="sr-Latn-R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600" dirty="0"/>
              <a:t>ове податке </a:t>
            </a:r>
            <a:r>
              <a:rPr lang="sr-Cyrl-RS" sz="2600" dirty="0" smtClean="0"/>
              <a:t>за </a:t>
            </a:r>
            <a:r>
              <a:rPr lang="sr-Cyrl-RS" sz="2600" dirty="0"/>
              <a:t>презентацију.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1786</TotalTime>
  <Words>333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</vt:lpstr>
      <vt:lpstr>ИНТЕРПУНКЦИЈА</vt:lpstr>
      <vt:lpstr>ВОКАТИВ</vt:lpstr>
      <vt:lpstr>РЕЧЕНИЦА</vt:lpstr>
      <vt:lpstr>СПОЈЕНО И ОДВОЈЕНО ПИСАЊЕ РЕЧИ</vt:lpstr>
      <vt:lpstr>РЕЧЦА</vt:lpstr>
      <vt:lpstr>РЕЧЦА</vt:lpstr>
      <vt:lpstr>РЕЧЦА</vt:lpstr>
      <vt:lpstr>ФУТУР ПРВИ</vt:lpstr>
      <vt:lpstr>ВЕЛИКО И МАЛО СЛОВО</vt:lpstr>
      <vt:lpstr>ЗАМЕНИЦЕ</vt:lpstr>
      <vt:lpstr>РЕЧЕНИЦА</vt:lpstr>
      <vt:lpstr>PISMO</vt:lpstr>
      <vt:lpstr>Slide 14</vt:lpstr>
      <vt:lpstr>LATINICA</vt:lpstr>
      <vt:lpstr>КРАЈ  ПРВОГ  ДЕЛА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ПРАВОПИСНА ЕМИДЕМИЈА</dc:title>
  <dc:creator>Saleprof</dc:creator>
  <cp:lastModifiedBy>Saleprof</cp:lastModifiedBy>
  <cp:revision>37</cp:revision>
  <dcterms:created xsi:type="dcterms:W3CDTF">2020-03-25T16:06:15Z</dcterms:created>
  <dcterms:modified xsi:type="dcterms:W3CDTF">2020-03-28T20:27:09Z</dcterms:modified>
</cp:coreProperties>
</file>