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sr.wikipedia.org/wiki/%D0%A1%D0%BE%D1%84%D0%B8%D1%98%D0%B0_%D0%A5%D0%BE%D1%82%D0%B5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5400" dirty="0" smtClean="0">
                <a:latin typeface="Franklin Gothic Demi Cond" pitchFamily="34" charset="0"/>
              </a:rPr>
              <a:t>Србија у Првом светском рату</a:t>
            </a:r>
            <a:endParaRPr lang="en-US" sz="5400" dirty="0"/>
          </a:p>
        </p:txBody>
      </p:sp>
      <p:pic>
        <p:nvPicPr>
          <p:cNvPr id="4" name="Picture 2" descr="Резултат слика за prvi svetski rat slik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6019799" cy="431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219200"/>
          </a:xfrm>
        </p:spPr>
        <p:txBody>
          <a:bodyPr/>
          <a:lstStyle/>
          <a:p>
            <a:pPr algn="ctr"/>
            <a:r>
              <a:rPr lang="sr-Cyrl-RS" b="1" dirty="0" smtClean="0">
                <a:latin typeface="Franklin Gothic Demi" pitchFamily="34" charset="0"/>
              </a:rPr>
              <a:t>Слике  са Крфа</a:t>
            </a:r>
            <a:endParaRPr lang="en-US" b="1" dirty="0">
              <a:latin typeface="Franklin Gothic Demi" pitchFamily="34" charset="0"/>
            </a:endParaRPr>
          </a:p>
        </p:txBody>
      </p:sp>
      <p:pic>
        <p:nvPicPr>
          <p:cNvPr id="3" name="Picture 2" descr="Резултат слика за srpska vojska na krf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441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Резултат слика за srpska vojska na krf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762000"/>
            <a:ext cx="398843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C:\Users\Win7\Desktop\prvi svetski rat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4495800" cy="2949146"/>
          </a:xfrm>
          <a:prstGeom prst="rect">
            <a:avLst/>
          </a:prstGeom>
          <a:noFill/>
        </p:spPr>
      </p:pic>
      <p:pic>
        <p:nvPicPr>
          <p:cNvPr id="25604" name="Picture 4" descr="C:\Users\Win7\Desktop\prvi svetski rat\download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582871"/>
            <a:ext cx="3990975" cy="2989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219200"/>
          </a:xfrm>
        </p:spPr>
        <p:txBody>
          <a:bodyPr/>
          <a:lstStyle/>
          <a:p>
            <a:pPr algn="ctr"/>
            <a:r>
              <a:rPr lang="sr-Cyrl-RS" b="1" dirty="0" smtClean="0">
                <a:latin typeface="Franklin Gothic Demi" pitchFamily="34" charset="0"/>
              </a:rPr>
              <a:t>Повратак у Србију</a:t>
            </a:r>
            <a:endParaRPr lang="en-US" b="1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800600" cy="274320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latin typeface="Franklin Gothic Demi" pitchFamily="34" charset="0"/>
              </a:rPr>
              <a:t>Солунски фронт</a:t>
            </a:r>
          </a:p>
          <a:p>
            <a:pPr>
              <a:buNone/>
            </a:pPr>
            <a:r>
              <a:rPr lang="en-US" sz="2400" dirty="0" smtClean="0">
                <a:latin typeface="Franklin Gothic Demi" pitchFamily="34" charset="0"/>
              </a:rPr>
              <a:t>О</a:t>
            </a:r>
            <a:r>
              <a:rPr lang="sr-Cyrl-CS" sz="2400" dirty="0" smtClean="0">
                <a:latin typeface="Franklin Gothic Demi" pitchFamily="34" charset="0"/>
              </a:rPr>
              <a:t>порављена српска војска се придружује савезницима на Солунском фронту (</a:t>
            </a:r>
            <a:r>
              <a:rPr lang="sr-Cyrl-CS" sz="2000" dirty="0" smtClean="0">
                <a:latin typeface="Franklin Gothic Demi" pitchFamily="34" charset="0"/>
              </a:rPr>
              <a:t>1916-1918</a:t>
            </a:r>
            <a:r>
              <a:rPr lang="sr-Cyrl-CS" sz="2400" dirty="0" smtClean="0">
                <a:latin typeface="Franklin Gothic Demi" pitchFamily="34" charset="0"/>
              </a:rPr>
              <a:t>)</a:t>
            </a:r>
            <a:r>
              <a:rPr lang="en-US" sz="2400" dirty="0" smtClean="0">
                <a:latin typeface="Franklin Gothic Demi" pitchFamily="34" charset="0"/>
              </a:rPr>
              <a:t>.</a:t>
            </a:r>
            <a:endParaRPr lang="sr-Cyrl-CS" sz="2400" dirty="0" smtClean="0">
              <a:latin typeface="Franklin Gothic Dem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Franklin Gothic Demi" pitchFamily="34" charset="0"/>
              </a:rPr>
              <a:t>У</a:t>
            </a:r>
            <a:r>
              <a:rPr lang="sr-Cyrl-CS" sz="2400" dirty="0" smtClean="0">
                <a:latin typeface="Franklin Gothic Demi" pitchFamily="34" charset="0"/>
              </a:rPr>
              <a:t> заједничкој борби многи војници гину један крај другог</a:t>
            </a:r>
            <a:r>
              <a:rPr lang="en-US" sz="2400" dirty="0" smtClean="0">
                <a:latin typeface="Franklin Gothic Demi" pitchFamily="34" charset="0"/>
              </a:rPr>
              <a:t>.</a:t>
            </a:r>
            <a:endParaRPr lang="sr-Cyrl-CS" sz="2400" dirty="0" smtClean="0">
              <a:latin typeface="Franklin Gothic Dem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Franklin Gothic Demi" pitchFamily="34" charset="0"/>
              </a:rPr>
              <a:t>С</a:t>
            </a:r>
            <a:r>
              <a:rPr lang="sr-Cyrl-CS" sz="2400" dirty="0" smtClean="0">
                <a:latin typeface="Franklin Gothic Demi" pitchFamily="34" charset="0"/>
              </a:rPr>
              <a:t>ахрањени су на Зејтинлику, војном гробљу у Солуну</a:t>
            </a:r>
            <a:r>
              <a:rPr lang="en-US" sz="2400" dirty="0" smtClean="0">
                <a:latin typeface="Franklin Gothic Demi" pitchFamily="34" charset="0"/>
              </a:rPr>
              <a:t>.</a:t>
            </a:r>
          </a:p>
          <a:p>
            <a:endParaRPr lang="en-US" dirty="0">
              <a:latin typeface="Franklin Gothic Demi" pitchFamily="34" charset="0"/>
            </a:endParaRPr>
          </a:p>
        </p:txBody>
      </p:sp>
      <p:pic>
        <p:nvPicPr>
          <p:cNvPr id="26626" name="Picture 2" descr="C:\Users\Win7\Desktop\prvi svetski rat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066800"/>
            <a:ext cx="2647950" cy="3376612"/>
          </a:xfrm>
          <a:prstGeom prst="rect">
            <a:avLst/>
          </a:prstGeom>
          <a:noFill/>
        </p:spPr>
      </p:pic>
      <p:pic>
        <p:nvPicPr>
          <p:cNvPr id="26627" name="Picture 3" descr="C:\Users\Win7\Desktop\prvi svetski rat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800600"/>
            <a:ext cx="2313214" cy="1295400"/>
          </a:xfrm>
          <a:prstGeom prst="rect">
            <a:avLst/>
          </a:prstGeom>
          <a:noFill/>
        </p:spPr>
      </p:pic>
      <p:pic>
        <p:nvPicPr>
          <p:cNvPr id="7" name="Picture 4" descr="djcapin-zejtinlik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81000" y="3581400"/>
            <a:ext cx="1949450" cy="2968126"/>
          </a:xfrm>
          <a:prstGeom prst="rect">
            <a:avLst/>
          </a:prstGeom>
          <a:noFill/>
          <a:ln w="57150" cmpd="thinThick">
            <a:solidFill>
              <a:srgbClr val="000000"/>
            </a:solidFill>
          </a:ln>
        </p:spPr>
      </p:pic>
      <p:pic>
        <p:nvPicPr>
          <p:cNvPr id="8" name="Picture 5" descr="djcapin-zejtinlik4"/>
          <p:cNvPicPr>
            <a:picLocks noChangeAspect="1" noChangeArrowheads="1"/>
          </p:cNvPicPr>
          <p:nvPr/>
        </p:nvPicPr>
        <p:blipFill>
          <a:blip r:embed="rId5" cstate="print"/>
          <a:srcRect t="21786" r="3625" b="10954"/>
          <a:stretch>
            <a:fillRect/>
          </a:stretch>
        </p:blipFill>
        <p:spPr bwMode="auto">
          <a:xfrm>
            <a:off x="2514600" y="3588480"/>
            <a:ext cx="3429000" cy="2953608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219200"/>
          </a:xfrm>
        </p:spPr>
        <p:txBody>
          <a:bodyPr/>
          <a:lstStyle/>
          <a:p>
            <a:pPr algn="ctr"/>
            <a:r>
              <a:rPr lang="sr-Cyrl-CS" sz="4400" dirty="0" smtClean="0">
                <a:latin typeface="Franklin Gothic Demi" pitchFamily="34" charset="0"/>
              </a:rPr>
              <a:t>ГОДИНА ПОБЕДЕ (1918.)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Franklin Gothic Demi" pitchFamily="34" charset="0"/>
              </a:rPr>
              <a:t>У</a:t>
            </a:r>
            <a:r>
              <a:rPr lang="sr-Cyrl-CS" dirty="0" smtClean="0">
                <a:latin typeface="Franklin Gothic Demi" pitchFamily="34" charset="0"/>
              </a:rPr>
              <a:t> јесен 1918. године Солунски фронт је пробијен</a:t>
            </a:r>
            <a:r>
              <a:rPr lang="en-US" dirty="0" smtClean="0">
                <a:latin typeface="Franklin Gothic Demi" pitchFamily="34" charset="0"/>
              </a:rPr>
              <a:t>.</a:t>
            </a:r>
            <a:endParaRPr lang="sr-Cyrl-CS" dirty="0" smtClean="0">
              <a:latin typeface="Franklin Gothic Dem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Franklin Gothic Demi" pitchFamily="34" charset="0"/>
              </a:rPr>
              <a:t>С</a:t>
            </a:r>
            <a:r>
              <a:rPr lang="sr-Cyrl-CS" dirty="0" smtClean="0">
                <a:latin typeface="Franklin Gothic Demi" pitchFamily="34" charset="0"/>
              </a:rPr>
              <a:t>рпски војници незадрживо јуришају према Србији и слободи...</a:t>
            </a:r>
            <a:endParaRPr lang="en-US" dirty="0" smtClean="0">
              <a:latin typeface="Franklin Gothic Dem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Cyrl-CS" dirty="0" smtClean="0"/>
          </a:p>
          <a:p>
            <a:pPr>
              <a:lnSpc>
                <a:spcPct val="90000"/>
              </a:lnSpc>
            </a:pPr>
            <a:r>
              <a:rPr lang="sr-Cyrl-C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Demi" pitchFamily="34" charset="0"/>
              </a:rPr>
              <a:t>Први светски рат је завршен, а Србија је на победничкој страни и слободна!</a:t>
            </a:r>
            <a:r>
              <a:rPr lang="sr-Cyrl-CS" dirty="0" smtClean="0">
                <a:latin typeface="Franklin Gothic Demi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27650" name="Picture 2" descr="C:\Users\Win7\Desktop\prvi svetski rat\download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914400"/>
            <a:ext cx="4648200" cy="2651535"/>
          </a:xfrm>
          <a:prstGeom prst="rect">
            <a:avLst/>
          </a:prstGeom>
          <a:noFill/>
        </p:spPr>
      </p:pic>
      <p:pic>
        <p:nvPicPr>
          <p:cNvPr id="27651" name="Picture 3" descr="C:\Users\Win7\Desktop\prvi svetski rat\download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86200"/>
            <a:ext cx="4410076" cy="2662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latin typeface="Franklin Gothic Demi" pitchFamily="34" charset="0"/>
              </a:rPr>
              <a:t>ПРИМИРЈЕ У ПРВОМ СВЕТСКОМ РАТУ</a:t>
            </a:r>
            <a:endParaRPr lang="en-US" sz="3600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Franklin Gothic Demi" pitchFamily="34" charset="0"/>
              </a:rPr>
              <a:t>Дан капитулације Немачке  у Првом светском рату </a:t>
            </a:r>
            <a:r>
              <a:rPr lang="ru-RU" dirty="0" smtClean="0">
                <a:latin typeface="Franklin Gothic Demi" pitchFamily="34" charset="0"/>
              </a:rPr>
              <a:t>је државни празник у Републици Србији који се обележава 11. новембра. Овај датум подсећа на дан када су, 11. новембра 1918. године у железничком вагону у Компијену, силе Антанте потписале примирје са Немачком и тиме окончале Први светски рат.</a:t>
            </a:r>
            <a:endParaRPr lang="en-US" dirty="0">
              <a:latin typeface="Franklin Gothic Demi" pitchFamily="34" charset="0"/>
            </a:endParaRPr>
          </a:p>
        </p:txBody>
      </p:sp>
      <p:pic>
        <p:nvPicPr>
          <p:cNvPr id="5" name="Content Placeholder 4" descr="Резултат слика за natalijina ramonda znacka&quot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990600"/>
            <a:ext cx="4364038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05400" y="594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7030A0"/>
                </a:solidFill>
                <a:latin typeface="Franklin Gothic Demi" pitchFamily="34" charset="0"/>
              </a:rPr>
              <a:t>НАТАЛИЈИНА РАМОНДА</a:t>
            </a:r>
            <a:endParaRPr lang="en-US" b="1" dirty="0">
              <a:solidFill>
                <a:srgbClr val="7030A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038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Franklin Gothic Demi" pitchFamily="34" charset="0"/>
              </a:rPr>
              <a:t>Последице првог светског рата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724400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sr-Cyrl-RS" dirty="0" smtClean="0">
                <a:latin typeface="Franklin Gothic Demi" pitchFamily="34" charset="0"/>
              </a:rPr>
              <a:t>Исход:</a:t>
            </a:r>
          </a:p>
          <a:p>
            <a:pPr fontAlgn="t"/>
            <a:r>
              <a:rPr lang="sr-Cyrl-RS" dirty="0" smtClean="0">
                <a:latin typeface="Franklin Gothic Demi" pitchFamily="34" charset="0"/>
              </a:rPr>
              <a:t>одлучујућа победа Србије    и Савезника</a:t>
            </a:r>
          </a:p>
          <a:p>
            <a:pPr fontAlgn="t"/>
            <a:r>
              <a:rPr lang="sr-Cyrl-RS" dirty="0" smtClean="0">
                <a:latin typeface="Franklin Gothic Demi" pitchFamily="34" charset="0"/>
              </a:rPr>
              <a:t>Ослобођење Србије</a:t>
            </a:r>
          </a:p>
          <a:p>
            <a:pPr fontAlgn="t"/>
            <a:r>
              <a:rPr lang="sr-Cyrl-RS" dirty="0" smtClean="0">
                <a:latin typeface="Franklin Gothic Demi" pitchFamily="34" charset="0"/>
              </a:rPr>
              <a:t>Распад Аустроугарске</a:t>
            </a:r>
          </a:p>
          <a:p>
            <a:pPr fontAlgn="t"/>
            <a:r>
              <a:rPr lang="sr-Cyrl-RS" dirty="0" smtClean="0">
                <a:latin typeface="Franklin Gothic Demi" pitchFamily="34" charset="0"/>
              </a:rPr>
              <a:t>Срем, Банат, Бачка, Барања, и Црна Гора проглашавају уједињење са Србијом</a:t>
            </a:r>
          </a:p>
          <a:p>
            <a:pPr fontAlgn="t"/>
            <a:r>
              <a:rPr lang="sr-Cyrl-RS" dirty="0" smtClean="0">
                <a:latin typeface="Franklin Gothic Demi" pitchFamily="34" charset="0"/>
              </a:rPr>
              <a:t>Стварање Краљевине Југославије- Краљевина СХС-Срба, Хрвата и Словенаца</a:t>
            </a:r>
          </a:p>
          <a:p>
            <a:r>
              <a:rPr lang="ru-RU" dirty="0" smtClean="0">
                <a:latin typeface="Franklin Gothic Demi" pitchFamily="34" charset="0"/>
              </a:rPr>
              <a:t>Жртве и губици-око 20 милиона људских –војних и цивилних жртава</a:t>
            </a:r>
            <a:endParaRPr lang="en-US" dirty="0">
              <a:latin typeface="Franklin Gothic Demi" pitchFamily="34" charset="0"/>
            </a:endParaRPr>
          </a:p>
        </p:txBody>
      </p:sp>
      <p:pic>
        <p:nvPicPr>
          <p:cNvPr id="28674" name="Picture 2" descr="C:\Users\Win7\Desktop\prvi svetski rat\2170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04800"/>
            <a:ext cx="3886200" cy="2924366"/>
          </a:xfrm>
          <a:prstGeom prst="rect">
            <a:avLst/>
          </a:prstGeom>
          <a:noFill/>
        </p:spPr>
      </p:pic>
      <p:pic>
        <p:nvPicPr>
          <p:cNvPr id="28675" name="Picture 3" descr="C:\Users\Win7\Desktop\prvi svetski rat\untitle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76600"/>
            <a:ext cx="3886200" cy="3372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Franklin Gothic Demi" pitchFamily="34" charset="0"/>
              </a:rPr>
              <a:t>Последице Првог светског рата</a:t>
            </a:r>
            <a:endParaRPr lang="en-US" sz="3200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>
                <a:latin typeface="Franklin Gothic Demi" pitchFamily="34" charset="0"/>
              </a:rPr>
              <a:t>Призната независност Пољске</a:t>
            </a:r>
          </a:p>
          <a:p>
            <a:r>
              <a:rPr lang="sr-Cyrl-RS" dirty="0" smtClean="0">
                <a:latin typeface="Franklin Gothic Demi" pitchFamily="34" charset="0"/>
              </a:rPr>
              <a:t>Формиране државе Чехословачка и Краљевина СХС</a:t>
            </a:r>
          </a:p>
          <a:p>
            <a:r>
              <a:rPr lang="sr-Cyrl-RS" dirty="0" smtClean="0">
                <a:latin typeface="Franklin Gothic Demi" pitchFamily="34" charset="0"/>
              </a:rPr>
              <a:t>Версајским Мировним уговором ,</a:t>
            </a:r>
            <a:r>
              <a:rPr lang="en-US" dirty="0" smtClean="0">
                <a:latin typeface="Franklin Gothic Demi" pitchFamily="34" charset="0"/>
              </a:rPr>
              <a:t>28. </a:t>
            </a:r>
            <a:r>
              <a:rPr lang="sr-Cyrl-RS" dirty="0" smtClean="0">
                <a:latin typeface="Franklin Gothic Demi" pitchFamily="34" charset="0"/>
              </a:rPr>
              <a:t>јуна</a:t>
            </a:r>
            <a:r>
              <a:rPr lang="en-US" dirty="0" smtClean="0">
                <a:latin typeface="Franklin Gothic Demi" pitchFamily="34" charset="0"/>
              </a:rPr>
              <a:t> 1919, </a:t>
            </a:r>
            <a:r>
              <a:rPr lang="sr-Cyrl-RS" dirty="0" smtClean="0">
                <a:latin typeface="Franklin Gothic Demi" pitchFamily="34" charset="0"/>
              </a:rPr>
              <a:t>званично је завршен Први светски рат. Немачка је проглашена кривом уз обавезу да исплати ратну одштету.</a:t>
            </a:r>
            <a:endParaRPr lang="en-US" dirty="0" smtClean="0">
              <a:latin typeface="Franklin Gothic Demi" pitchFamily="34" charset="0"/>
            </a:endParaRPr>
          </a:p>
          <a:p>
            <a:r>
              <a:rPr lang="sr-Cyrl-RS" dirty="0" smtClean="0">
                <a:latin typeface="Franklin Gothic Demi" pitchFamily="34" charset="0"/>
              </a:rPr>
              <a:t>Први светски рат је променио свет:</a:t>
            </a:r>
          </a:p>
          <a:p>
            <a:r>
              <a:rPr lang="sr-Cyrl-RS" dirty="0" smtClean="0">
                <a:latin typeface="Franklin Gothic Demi" pitchFamily="34" charset="0"/>
              </a:rPr>
              <a:t>Први пут су употребљена нова оружја-тенкови, авијација, Измењена су схватања о улози жене у друштву.</a:t>
            </a:r>
            <a:r>
              <a:rPr lang="en-US" dirty="0" smtClean="0">
                <a:latin typeface="Franklin Gothic Demi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29698" name="Picture 2" descr="C:\Users\Win7\Desktop\prvi svetski rat\download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419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Franklin Gothic Demi" pitchFamily="34" charset="0"/>
              </a:rPr>
              <a:t>Презентацију припремио </a:t>
            </a:r>
            <a:br>
              <a:rPr lang="sr-Cyrl-RS" dirty="0" smtClean="0">
                <a:latin typeface="Franklin Gothic Demi" pitchFamily="34" charset="0"/>
              </a:rPr>
            </a:br>
            <a:r>
              <a:rPr lang="sr-Cyrl-RS" dirty="0" smtClean="0">
                <a:latin typeface="Franklin Gothic Demi" pitchFamily="34" charset="0"/>
              </a:rPr>
              <a:t/>
            </a:r>
            <a:br>
              <a:rPr lang="sr-Cyrl-RS" dirty="0" smtClean="0">
                <a:latin typeface="Franklin Gothic Demi" pitchFamily="34" charset="0"/>
              </a:rPr>
            </a:br>
            <a:r>
              <a:rPr lang="sr-Cyrl-RS" dirty="0" smtClean="0">
                <a:latin typeface="Franklin Gothic Demi" pitchFamily="34" charset="0"/>
              </a:rPr>
              <a:t>Вук Николић, </a:t>
            </a:r>
            <a:r>
              <a:rPr lang="en-US" dirty="0" smtClean="0">
                <a:latin typeface="Franklin Gothic Demi" pitchFamily="34" charset="0"/>
              </a:rPr>
              <a:t>IV</a:t>
            </a:r>
            <a:r>
              <a:rPr lang="sr-Cyrl-RS" dirty="0" smtClean="0">
                <a:latin typeface="Franklin Gothic Demi" pitchFamily="34" charset="0"/>
              </a:rPr>
              <a:t>/1</a:t>
            </a:r>
            <a:br>
              <a:rPr lang="sr-Cyrl-RS" dirty="0" smtClean="0">
                <a:latin typeface="Franklin Gothic Demi" pitchFamily="34" charset="0"/>
              </a:rPr>
            </a:br>
            <a:r>
              <a:rPr lang="sr-Cyrl-RS" dirty="0" smtClean="0">
                <a:latin typeface="Franklin Gothic Demi" pitchFamily="34" charset="0"/>
              </a:rPr>
              <a:t>Основна школа “Вук Стефановић </a:t>
            </a:r>
            <a:r>
              <a:rPr lang="sr-Cyrl-RS" dirty="0" smtClean="0">
                <a:latin typeface="Franklin Gothic Demi" pitchFamily="34" charset="0"/>
              </a:rPr>
              <a:t>Караџић</a:t>
            </a:r>
            <a:r>
              <a:rPr lang="sr-Latn-RS" smtClean="0">
                <a:latin typeface="Franklin Gothic Demi" pitchFamily="34" charset="0"/>
              </a:rPr>
              <a:t>”</a:t>
            </a:r>
            <a:r>
              <a:rPr lang="sr-Cyrl-RS" smtClean="0">
                <a:latin typeface="Franklin Gothic Demi" pitchFamily="34" charset="0"/>
              </a:rPr>
              <a:t>, </a:t>
            </a:r>
            <a:r>
              <a:rPr lang="sr-Cyrl-RS" dirty="0" smtClean="0">
                <a:latin typeface="Franklin Gothic Demi" pitchFamily="34" charset="0"/>
              </a:rPr>
              <a:t/>
            </a:r>
            <a:br>
              <a:rPr lang="sr-Cyrl-RS" dirty="0" smtClean="0">
                <a:latin typeface="Franklin Gothic Demi" pitchFamily="34" charset="0"/>
              </a:rPr>
            </a:br>
            <a:r>
              <a:rPr lang="sr-Cyrl-RS" dirty="0" smtClean="0">
                <a:latin typeface="Franklin Gothic Demi" pitchFamily="34" charset="0"/>
              </a:rPr>
              <a:t>Крагујевац</a:t>
            </a:r>
            <a:endParaRPr lang="en-US" dirty="0"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3100" b="1" dirty="0" smtClean="0">
                <a:latin typeface="Franklin Gothic Demi Cond" pitchFamily="34" charset="0"/>
              </a:rPr>
              <a:t>Трајање рата:     </a:t>
            </a:r>
            <a:r>
              <a:rPr lang="sr-Cyrl-RS" sz="3100" dirty="0" smtClean="0">
                <a:latin typeface="Franklin Gothic Demi Cond" pitchFamily="34" charset="0"/>
              </a:rPr>
              <a:t>28.06.1914.   до   11.11.1918.</a:t>
            </a:r>
          </a:p>
          <a:p>
            <a:pPr>
              <a:buNone/>
            </a:pPr>
            <a:r>
              <a:rPr lang="sr-Cyrl-RS" sz="3100" b="1" dirty="0" smtClean="0">
                <a:latin typeface="Franklin Gothic Demi Cond" pitchFamily="34" charset="0"/>
              </a:rPr>
              <a:t>Учесници:</a:t>
            </a:r>
            <a:endParaRPr lang="en-US" sz="3100" b="1" dirty="0" smtClean="0">
              <a:latin typeface="Franklin Gothic Demi Cond" pitchFamily="34" charset="0"/>
            </a:endParaRPr>
          </a:p>
          <a:p>
            <a:pPr>
              <a:buNone/>
            </a:pPr>
            <a:r>
              <a:rPr lang="sr-Cyrl-RS" sz="3100" dirty="0" smtClean="0">
                <a:solidFill>
                  <a:schemeClr val="tx1">
                    <a:lumMod val="95000"/>
                  </a:schemeClr>
                </a:solidFill>
                <a:latin typeface="Franklin Gothic Demi Cond" pitchFamily="34" charset="0"/>
              </a:rPr>
              <a:t>Савезници:</a:t>
            </a:r>
            <a:r>
              <a:rPr lang="en-US" sz="3100" dirty="0" smtClean="0">
                <a:solidFill>
                  <a:schemeClr val="tx1">
                    <a:lumMod val="95000"/>
                  </a:schemeClr>
                </a:solidFill>
                <a:latin typeface="Franklin Gothic Demi Cond" pitchFamily="34" charset="0"/>
              </a:rPr>
              <a:t/>
            </a:r>
            <a:br>
              <a:rPr lang="en-US" sz="3100" dirty="0" smtClean="0">
                <a:solidFill>
                  <a:schemeClr val="tx1">
                    <a:lumMod val="95000"/>
                  </a:schemeClr>
                </a:solidFill>
                <a:latin typeface="Franklin Gothic Demi Cond" pitchFamily="34" charset="0"/>
              </a:rPr>
            </a:br>
            <a:r>
              <a:rPr lang="en-US" sz="3100" dirty="0" smtClean="0">
                <a:solidFill>
                  <a:schemeClr val="tx1">
                    <a:lumMod val="95000"/>
                  </a:schemeClr>
                </a:solidFill>
                <a:latin typeface="Franklin Gothic Demi Cond" pitchFamily="34" charset="0"/>
              </a:rPr>
              <a:t> </a:t>
            </a:r>
            <a:r>
              <a:rPr lang="sr-Cyrl-RS" sz="3100" dirty="0" smtClean="0">
                <a:solidFill>
                  <a:schemeClr val="tx1">
                    <a:lumMod val="95000"/>
                  </a:schemeClr>
                </a:solidFill>
                <a:latin typeface="Franklin Gothic Demi Cond" pitchFamily="34" charset="0"/>
              </a:rPr>
              <a:t>Краљевина Србија, Краљевина Црна Гора, Руско царство, Француска,Велика Британија, Грчка</a:t>
            </a:r>
            <a:endParaRPr lang="en-US" sz="3100" dirty="0" smtClean="0">
              <a:latin typeface="Franklin Gothic Demi Cond" pitchFamily="34" charset="0"/>
            </a:endParaRPr>
          </a:p>
          <a:p>
            <a:pPr>
              <a:buNone/>
            </a:pPr>
            <a:r>
              <a:rPr lang="sr-Cyrl-RS" sz="3100" dirty="0" smtClean="0">
                <a:latin typeface="Franklin Gothic Demi Cond" pitchFamily="34" charset="0"/>
              </a:rPr>
              <a:t>Централне силе:</a:t>
            </a:r>
            <a:r>
              <a:rPr lang="en-US" sz="3100" dirty="0" smtClean="0">
                <a:latin typeface="Franklin Gothic Demi Cond" pitchFamily="34" charset="0"/>
              </a:rPr>
              <a:t/>
            </a:r>
            <a:br>
              <a:rPr lang="en-US" sz="3100" dirty="0" smtClean="0">
                <a:latin typeface="Franklin Gothic Demi Cond" pitchFamily="34" charset="0"/>
              </a:rPr>
            </a:br>
            <a:r>
              <a:rPr lang="en-US" sz="3100" dirty="0" smtClean="0">
                <a:latin typeface="Franklin Gothic Demi Cond" pitchFamily="34" charset="0"/>
              </a:rPr>
              <a:t> </a:t>
            </a:r>
            <a:r>
              <a:rPr lang="sr-Cyrl-RS" sz="3100" dirty="0" smtClean="0">
                <a:latin typeface="Franklin Gothic Demi Cond" pitchFamily="34" charset="0"/>
              </a:rPr>
              <a:t>Аустроугарска, Немачко царство, Краљевина Бугарска</a:t>
            </a:r>
          </a:p>
          <a:p>
            <a:r>
              <a:rPr lang="sr-Cyrl-RS" sz="3100" b="1" dirty="0" smtClean="0">
                <a:latin typeface="Franklin Gothic Demi Cond" pitchFamily="34" charset="0"/>
              </a:rPr>
              <a:t>Узрок рата: </a:t>
            </a:r>
            <a:r>
              <a:rPr lang="sr-Cyrl-RS" sz="3100" dirty="0" smtClean="0">
                <a:latin typeface="Franklin Gothic Demi Cond" pitchFamily="34" charset="0"/>
              </a:rPr>
              <a:t>Жеља Аустроугарског царства за територијалним проширење</a:t>
            </a:r>
          </a:p>
          <a:p>
            <a:r>
              <a:rPr lang="sr-Cyrl-RS" sz="3100" b="1" dirty="0" smtClean="0">
                <a:latin typeface="Franklin Gothic Demi Cond" pitchFamily="34" charset="0"/>
              </a:rPr>
              <a:t>Директан повод: </a:t>
            </a:r>
            <a:r>
              <a:rPr lang="sr-Cyrl-RS" sz="3100" dirty="0" smtClean="0">
                <a:latin typeface="Franklin Gothic Demi Cond" pitchFamily="34" charset="0"/>
              </a:rPr>
              <a:t>Сарајевски атентат</a:t>
            </a:r>
          </a:p>
          <a:p>
            <a:pPr>
              <a:buNone/>
            </a:pPr>
            <a:endParaRPr lang="sr-Cyrl-RS" sz="3100" dirty="0" smtClean="0">
              <a:latin typeface="Franklin Gothic Demi Cond" pitchFamily="34" charset="0"/>
            </a:endParaRPr>
          </a:p>
          <a:p>
            <a:r>
              <a:rPr lang="sr-Cyrl-RS" sz="3100" dirty="0" smtClean="0">
                <a:latin typeface="Franklin Gothic Demi Cond" pitchFamily="34" charset="0"/>
              </a:rPr>
              <a:t>Последице: Распад и стварање нових европских држава, велики број жртава</a:t>
            </a:r>
            <a:r>
              <a:rPr lang="en-US" dirty="0" smtClean="0">
                <a:latin typeface="Franklin Gothic Demi Cond" pitchFamily="34" charset="0"/>
              </a:rPr>
              <a:t/>
            </a:r>
            <a:br>
              <a:rPr lang="en-US" dirty="0" smtClean="0">
                <a:latin typeface="Franklin Gothic Demi Cond" pitchFamily="34" charset="0"/>
              </a:rPr>
            </a:br>
            <a:r>
              <a:rPr lang="en-US" dirty="0" smtClean="0">
                <a:latin typeface="Franklin Gothic Demi Cond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5400" dirty="0" smtClean="0">
                <a:latin typeface="Franklin Gothic Demi Cond" pitchFamily="34" charset="0"/>
              </a:rPr>
              <a:t>Први светски рат</a:t>
            </a:r>
            <a:endParaRPr lang="sr-Latn-C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5334000" cy="5638800"/>
          </a:xfrm>
        </p:spPr>
        <p:txBody>
          <a:bodyPr>
            <a:normAutofit lnSpcReduction="10000"/>
          </a:bodyPr>
          <a:lstStyle/>
          <a:p>
            <a:r>
              <a:rPr lang="sr-Latn-CS" dirty="0" smtClean="0">
                <a:latin typeface="Franklin Gothic Demi Cond" pitchFamily="34" charset="0"/>
              </a:rPr>
              <a:t>На Видовдан, 28.јуна 1914. године у Сарајеву је убијен аустроугарски надвојвода Франц Фердинанад. Најпре је на престолонаследника омладинац  Недељко Чабриновић бацио бомбу, али се она одбила и експлодирала иза аутомобила. Непун сат касније на Фрању Фердинанда је гимназијалац Гаврило Принцип испалио два хица из револвера и усмртио њега и његову супругу Софију</a:t>
            </a:r>
            <a:r>
              <a:rPr lang="sr-Latn-CS" dirty="0" smtClean="0">
                <a:latin typeface="Franklin Gothic Demi Cond" pitchFamily="34" charset="0"/>
                <a:hlinkClick r:id="rId2" tooltip="Софија Хотек"/>
              </a:rPr>
              <a:t> </a:t>
            </a:r>
            <a:r>
              <a:rPr lang="sr-Latn-CS" dirty="0" smtClean="0">
                <a:latin typeface="Franklin Gothic Demi Cond" pitchFamily="34" charset="0"/>
              </a:rPr>
              <a:t>. Оба атентатора су одмах била ухваћена.</a:t>
            </a:r>
            <a:endParaRPr lang="sr-Latn-CS" dirty="0">
              <a:latin typeface="Franklin Gothic Demi Con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Franklin Gothic Demi Cond" pitchFamily="34" charset="0"/>
              </a:rPr>
              <a:t>Сарајевски атентат</a:t>
            </a:r>
            <a:r>
              <a:rPr lang="en-US" sz="4400" i="1" dirty="0" smtClean="0">
                <a:latin typeface="Franklin Gothic Demi Cond" pitchFamily="34" charset="0"/>
              </a:rPr>
              <a:t> </a:t>
            </a:r>
            <a:r>
              <a:rPr lang="en-US" sz="4400" dirty="0" smtClean="0">
                <a:latin typeface="Franklin Gothic Demi Cond" pitchFamily="34" charset="0"/>
              </a:rPr>
              <a:t/>
            </a:r>
            <a:br>
              <a:rPr lang="en-US" sz="4400" dirty="0" smtClean="0">
                <a:latin typeface="Franklin Gothic Demi Cond" pitchFamily="34" charset="0"/>
              </a:rPr>
            </a:br>
            <a:endParaRPr lang="en-US" sz="4400" dirty="0">
              <a:latin typeface="Franklin Gothic Demi Cond" pitchFamily="34" charset="0"/>
            </a:endParaRPr>
          </a:p>
        </p:txBody>
      </p:sp>
      <p:pic>
        <p:nvPicPr>
          <p:cNvPr id="4" name="Picture 3" descr="https://upload.wikimedia.org/wikipedia/commons/thumb/9/95/Gavrilloprincip2.jpg/150px-Gavrilloprincip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838200"/>
            <a:ext cx="280162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upload.wikimedia.org/wikipedia/commons/thumb/4/4c/Franz_ferdinand.jpg/150px-Franz_ferdinan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505200"/>
            <a:ext cx="2819400" cy="266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248400" y="2743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Franklin Gothic Demi Cond" pitchFamily="34" charset="0"/>
              </a:rPr>
              <a:t>Гаврило Принцип</a:t>
            </a:r>
            <a:endParaRPr lang="en-US" sz="2400" b="1" dirty="0">
              <a:latin typeface="Franklin Gothic Demi Con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5638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Franklin Gothic Demi Cond" pitchFamily="34" charset="0"/>
              </a:rPr>
              <a:t>Франц Фердинанд</a:t>
            </a:r>
            <a:endParaRPr lang="en-US" sz="2400" b="1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762000"/>
            <a:ext cx="4343400" cy="2819400"/>
          </a:xfrm>
        </p:spPr>
        <p:txBody>
          <a:bodyPr>
            <a:normAutofit fontScale="85000" lnSpcReduction="20000"/>
          </a:bodyPr>
          <a:lstStyle/>
          <a:p>
            <a:r>
              <a:rPr lang="sr-Latn-CS" sz="2400" dirty="0" smtClean="0">
                <a:latin typeface="Franklin Gothic Demi Cond" pitchFamily="34" charset="0"/>
              </a:rPr>
              <a:t>Аустроугарски истражни органи су покушавали да повежу атентаторе са српском владом и послали су свог званичника  у Сарајево да прикупи све доказе који повезују атентат и српску владу али је он могао да телеграфише једино то да „ништа не доказује учешће српске владе у атентату</a:t>
            </a:r>
            <a:r>
              <a:rPr lang="sr-Latn-CS" sz="2400" dirty="0" smtClean="0"/>
              <a:t>”. </a:t>
            </a:r>
            <a:r>
              <a:rPr lang="sr-Cyrl-RS" sz="2400" dirty="0" smtClean="0">
                <a:latin typeface="Franklin Gothic Heavy" pitchFamily="34" charset="0"/>
              </a:rPr>
              <a:t>И поред тога, Аустроугарска је желела рат.</a:t>
            </a:r>
            <a:endParaRPr lang="sr-Latn-CS" sz="2400" dirty="0" smtClean="0">
              <a:latin typeface="Franklin Gothic Heavy" pitchFamily="34" charset="0"/>
            </a:endParaRPr>
          </a:p>
          <a:p>
            <a:endParaRPr lang="en-US" dirty="0">
              <a:latin typeface="Franklin Gothic Heavy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sr-Latn-CS" sz="4400" b="1" dirty="0" smtClean="0">
                <a:latin typeface="Franklin Gothic Demi Cond" pitchFamily="34" charset="0"/>
              </a:rPr>
              <a:t>Сарајевс</a:t>
            </a:r>
            <a:r>
              <a:rPr lang="sr-Cyrl-RS" sz="4400" b="1" dirty="0" smtClean="0">
                <a:latin typeface="Franklin Gothic Demi Cond" pitchFamily="34" charset="0"/>
              </a:rPr>
              <a:t>к</a:t>
            </a:r>
            <a:r>
              <a:rPr lang="sr-Latn-CS" sz="4400" b="1" dirty="0" smtClean="0">
                <a:latin typeface="Franklin Gothic Demi Cond" pitchFamily="34" charset="0"/>
              </a:rPr>
              <a:t>и атентат</a:t>
            </a:r>
            <a:endParaRPr lang="sr-Latn-CS" sz="4400" dirty="0"/>
          </a:p>
        </p:txBody>
      </p:sp>
      <p:pic>
        <p:nvPicPr>
          <p:cNvPr id="4" name="Picture 3" descr="https://upload.wikimedia.org/wikipedia/sr/thumb/1/15/Telegram_o_objavi_rata_Srbiji.jpg/220px-Telegram_o_objavi_rata_Srbij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0"/>
            <a:ext cx="317944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4572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Franklin Gothic Heavy" pitchFamily="34" charset="0"/>
              </a:rPr>
              <a:t>Оргинални документ  објаве рата који је Аустругарска послала влади  Србије</a:t>
            </a:r>
            <a:r>
              <a:rPr lang="sr-Cyrl-RS" dirty="0" smtClean="0"/>
              <a:t>.</a:t>
            </a:r>
            <a:endParaRPr lang="en-US" dirty="0"/>
          </a:p>
        </p:txBody>
      </p:sp>
      <p:pic>
        <p:nvPicPr>
          <p:cNvPr id="4097" name="Picture 1" descr="C:\Users\Win7\Desktop\prvi svetski rat\ff-i-njegova-zena-sof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62000"/>
            <a:ext cx="3886200" cy="280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5720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3000" b="1" dirty="0" smtClean="0">
                <a:latin typeface="Franklin Gothic Demi Cond" pitchFamily="34" charset="0"/>
              </a:rPr>
              <a:t>Церска битка</a:t>
            </a:r>
          </a:p>
          <a:p>
            <a:pPr>
              <a:buNone/>
            </a:pPr>
            <a:r>
              <a:rPr lang="ru-RU" dirty="0" smtClean="0">
                <a:latin typeface="Franklin Gothic Demi Cond" pitchFamily="34" charset="0"/>
              </a:rPr>
              <a:t>У ноћи између 15. и 16. августа 1914. године 2. прекобројни пук Комбиноване дивизије  је започео битку која се 16. августа распламсала на падинама Цера, а која се 20. августазавршила потпуним аустроугарским поразом и протеривањем непријатеља из земље. За ову победу генерал Степа Степановић је добио војводски чин. У овим борбама аустроугарска војска је имала 23.000 мртвих и рањених и око 4.000 заробљених официра и војника док је српска војска имала је уједно прва савезничка победа у Првом светском рату.</a:t>
            </a:r>
            <a:endParaRPr lang="ru-RU" dirty="0">
              <a:latin typeface="Franklin Gothic Demi Con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Franklin Gothic Heavy" pitchFamily="34" charset="0"/>
              </a:rPr>
              <a:t>ВЕЛИКЕ БИТКЕ ПРВОГ СВЕТСКОГ РАТА У СРБИЈИ</a:t>
            </a:r>
            <a:endParaRPr lang="en-US" dirty="0">
              <a:latin typeface="Franklin Gothic Heavy" pitchFamily="34" charset="0"/>
            </a:endParaRPr>
          </a:p>
        </p:txBody>
      </p:sp>
      <p:pic>
        <p:nvPicPr>
          <p:cNvPr id="4" name="Picture 3" descr="Резултат слика за slike cerske bitke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Резултат слика за slike cerske bitke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32003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114800" cy="55626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Franklin Gothic Demi Cond" pitchFamily="34" charset="0"/>
              </a:rPr>
              <a:t>Колубарска битка</a:t>
            </a:r>
          </a:p>
          <a:p>
            <a:r>
              <a:rPr lang="ru-RU" sz="1800" dirty="0" smtClean="0">
                <a:latin typeface="Franklin Gothic Demi Cond" pitchFamily="34" charset="0"/>
              </a:rPr>
              <a:t>Колубарска битка је почела 3. децембра и завршила се ослобођењем Београда 15.децембра 1915. године. У њој је српска војска заробила огроман број непријатељских војника и мноштво друге ратне опреме и материјала.</a:t>
            </a:r>
          </a:p>
          <a:p>
            <a:r>
              <a:rPr lang="ru-RU" sz="1800" dirty="0" smtClean="0">
                <a:latin typeface="Franklin Gothic Demi Cond" pitchFamily="34" charset="0"/>
              </a:rPr>
              <a:t>Митраљез Максим МГ 10 Српске Војске</a:t>
            </a:r>
          </a:p>
          <a:p>
            <a:r>
              <a:rPr lang="ru-RU" sz="1800" dirty="0" smtClean="0">
                <a:latin typeface="Franklin Gothic Demi Cond" pitchFamily="34" charset="0"/>
              </a:rPr>
              <a:t>Вести о преокрету на Балканском фронту одјекнуле су широм света. Немачке новине су писале: „.“ Живојин Мишић је унапређен у чин војводе а начин на који је вођена Колубарска битка ушао је у војне уџбенике</a:t>
            </a:r>
          </a:p>
          <a:p>
            <a:endParaRPr lang="en-US" sz="1800" dirty="0">
              <a:latin typeface="Franklin Gothic Demi Con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Franklin Gothic Heavy" pitchFamily="34" charset="0"/>
              </a:rPr>
              <a:t>ВЕЛИКЕ БИТКЕ ПРВОГ СВЕТСКОГ РАТА У СРБИЈИ</a:t>
            </a:r>
            <a:endParaRPr lang="en-US" dirty="0"/>
          </a:p>
        </p:txBody>
      </p:sp>
      <p:pic>
        <p:nvPicPr>
          <p:cNvPr id="4" name="Picture 3" descr="https://upload.wikimedia.org/wikipedia/commons/thumb/8/82/Maxim_%D0%9C.1909_of_Serbian_Royal_Army.jpg/200px-Maxim_%D0%9C.1909_of_Serbian_Royal_Ar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954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800600" y="3962400"/>
            <a:ext cx="4338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Митраљез Максим МГ 10 Српске војске </a:t>
            </a:r>
            <a:endParaRPr lang="en-US" dirty="0"/>
          </a:p>
        </p:txBody>
      </p:sp>
      <p:pic>
        <p:nvPicPr>
          <p:cNvPr id="1026" name="Picture 2" descr="Резултат слика за kolubarska bit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495800"/>
            <a:ext cx="3581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2438400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latin typeface="Franklin Gothic Demi" pitchFamily="34" charset="0"/>
              </a:rPr>
              <a:t>Битка на дрини</a:t>
            </a:r>
          </a:p>
          <a:p>
            <a:r>
              <a:rPr lang="ru-RU" dirty="0" smtClean="0"/>
              <a:t> 8. септембра 1914. аустроугарска 5. армија вршила је нови притисак на Дрини и Сави. Српска Прва армија се због тога морала повући из Срема Али, српска војска није имала снаге да одбаци непријатеља па је дошло до рововске војне која је у историју ушла под именом Дринска битка. Најжешће борбе вођене су на гребену планине Гучево и на Мачковом камену на планини Јагодњи.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Franklin Gothic Heavy" pitchFamily="34" charset="0"/>
              </a:rPr>
              <a:t>ВЕЛИКЕ БИТКЕ ПРВОГ СВЕТСКОГ РАТА У СРБИЈИ</a:t>
            </a:r>
            <a:endParaRPr lang="en-US" dirty="0"/>
          </a:p>
        </p:txBody>
      </p:sp>
      <p:pic>
        <p:nvPicPr>
          <p:cNvPr id="5" name="Picture 4" descr="Резултат слика за bitka na drini slik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576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C:\Users\Win7\Desktop\prvi svetski rat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57600"/>
            <a:ext cx="4213777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Franklin Gothic Demi" pitchFamily="34" charset="0"/>
              </a:rPr>
              <a:t>ПОВЛАЧЕЊЕ ПРЕКО АЛБАНИЈЕ</a:t>
            </a:r>
            <a:endParaRPr lang="en-US" sz="3200" dirty="0">
              <a:latin typeface="Franklin Gothic Demi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59936" cy="5181600"/>
          </a:xfrm>
        </p:spPr>
        <p:txBody>
          <a:bodyPr>
            <a:noAutofit/>
          </a:bodyPr>
          <a:lstStyle/>
          <a:p>
            <a:r>
              <a:rPr lang="sr-Cyrl-RS" sz="1600" dirty="0" smtClean="0">
                <a:latin typeface="Franklin Gothic Demi" pitchFamily="34" charset="0"/>
              </a:rPr>
              <a:t>Крајем 1915. године, Србија је у новој офанзиви била нападнута са три стране- са севера, истока и запада од стране аустроугарске, немачке и бугарске војске, и била је принуђена да се повлачи према југу. У томе јој је помогла Краљевина Црна Гора, која је у </a:t>
            </a:r>
            <a:r>
              <a:rPr lang="sr-Cyrl-RS" sz="1600" b="1" dirty="0" smtClean="0">
                <a:latin typeface="Franklin Gothic Demi" pitchFamily="34" charset="0"/>
              </a:rPr>
              <a:t>Мојковачкој бици</a:t>
            </a:r>
            <a:r>
              <a:rPr lang="sr-Cyrl-RS" sz="1600" dirty="0" smtClean="0">
                <a:latin typeface="Franklin Gothic Demi" pitchFamily="34" charset="0"/>
              </a:rPr>
              <a:t> пружила српској војсци време за одступницу ка Албанији.</a:t>
            </a:r>
          </a:p>
          <a:p>
            <a:r>
              <a:rPr lang="sr-Cyrl-RS" sz="1600" dirty="0" smtClean="0">
                <a:latin typeface="Franklin Gothic Demi" pitchFamily="34" charset="0"/>
              </a:rPr>
              <a:t>Извлачење кроз Албанију остало је у српској традицији запамћено као Голгота Србије. Кроз Албанију су се повлачили Влада Србије, Врховна команда, и један број цивила, већина политичких првака и професора универзитета. Дуж повлачења остало је десетине хиљада мртвих од глади, изнемоглости и арнаутских куршума.</a:t>
            </a:r>
            <a:endParaRPr lang="en-US" sz="1600" dirty="0">
              <a:latin typeface="Franklin Gothic Demi" pitchFamily="34" charset="0"/>
            </a:endParaRPr>
          </a:p>
        </p:txBody>
      </p:sp>
      <p:pic>
        <p:nvPicPr>
          <p:cNvPr id="10" name="Content Placeholder 9" descr="Резултат слика за povlačenje preko albanije&quot;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66800"/>
            <a:ext cx="3810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AutoShape 2" descr="Резултат слика за povlačenje srpske vojske preko albani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1" name="Picture 3" descr="C:\Users\Win7\Desktop\prvi svetski rat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657600"/>
            <a:ext cx="4366707" cy="277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algn="ctr"/>
            <a:r>
              <a:rPr lang="sr-Cyrl-RS" b="1" dirty="0" smtClean="0">
                <a:latin typeface="Franklin Gothic Demi" pitchFamily="34" charset="0"/>
              </a:rPr>
              <a:t>Српска војска на Крфу</a:t>
            </a:r>
            <a:endParaRPr lang="en-US" b="1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59936" cy="548640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>
                <a:latin typeface="Franklin Gothic Demi" pitchFamily="34" charset="0"/>
              </a:rPr>
              <a:t>Маса избеглица налазила се на крају физичких и психичких снага.</a:t>
            </a:r>
            <a:r>
              <a:rPr lang="ru-RU" sz="3400" i="1" dirty="0" smtClean="0">
                <a:latin typeface="Franklin Gothic Demi" pitchFamily="34" charset="0"/>
              </a:rPr>
              <a:t>, “</a:t>
            </a:r>
            <a:r>
              <a:rPr lang="ru-RU" sz="3400" dirty="0" smtClean="0">
                <a:latin typeface="Franklin Gothic Demi" pitchFamily="34" charset="0"/>
              </a:rPr>
              <a:t>. Измучене српске војнике свакодневно је косила смрт. У почетку је било просечно 120 смртних случајева дневно. Болесници су ради изолације и лечења били скупљени на острву Видо које је је међу Србима  постало познато под именом „острво смрти“.  </a:t>
            </a:r>
          </a:p>
          <a:p>
            <a:r>
              <a:rPr lang="ru-RU" sz="3400" dirty="0" smtClean="0">
                <a:latin typeface="Franklin Gothic Demi" pitchFamily="34" charset="0"/>
              </a:rPr>
              <a:t>Пошто убрзо није било довољно места за сахрањивање мртвих, посмртни остаци војника су сахањивани у Јонско море –познату Плаву гробницу.</a:t>
            </a:r>
          </a:p>
          <a:p>
            <a:endParaRPr lang="en-US" dirty="0"/>
          </a:p>
        </p:txBody>
      </p:sp>
      <p:pic>
        <p:nvPicPr>
          <p:cNvPr id="5" name="Content Placeholder 4" descr="Резултат слика за srpska vojska u izbeglištvu na krfu i bizertislike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800"/>
            <a:ext cx="3429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Резултат слика за povlačenje preko albanij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572000"/>
            <a:ext cx="449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468</TotalTime>
  <Words>410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Србија у Првом светском рату</vt:lpstr>
      <vt:lpstr>Први светски рат</vt:lpstr>
      <vt:lpstr>Сарајевски атентат  </vt:lpstr>
      <vt:lpstr>Сарајевски атентат</vt:lpstr>
      <vt:lpstr>ВЕЛИКЕ БИТКЕ ПРВОГ СВЕТСКОГ РАТА У СРБИЈИ</vt:lpstr>
      <vt:lpstr>ВЕЛИКЕ БИТКЕ ПРВОГ СВЕТСКОГ РАТА У СРБИЈИ</vt:lpstr>
      <vt:lpstr>ВЕЛИКЕ БИТКЕ ПРВОГ СВЕТСКОГ РАТА У СРБИЈИ</vt:lpstr>
      <vt:lpstr>ПОВЛАЧЕЊЕ ПРЕКО АЛБАНИЈЕ</vt:lpstr>
      <vt:lpstr>Српска војска на Крфу</vt:lpstr>
      <vt:lpstr>Слике  са Крфа</vt:lpstr>
      <vt:lpstr>Повратак у Србију</vt:lpstr>
      <vt:lpstr>ГОДИНА ПОБЕДЕ (1918.)</vt:lpstr>
      <vt:lpstr>ПРИМИРЈЕ У ПРВОМ СВЕТСКОМ РАТУ</vt:lpstr>
      <vt:lpstr>Последице првог светског рата</vt:lpstr>
      <vt:lpstr>Последице Првог светског рата</vt:lpstr>
      <vt:lpstr>Презентацију припремио   Вук Николић, IV/1 Основна школа “Вук Стефановић Караџић”,  Крагујевац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Србија у Првом светском рату</dc:title>
  <dc:creator>Win7</dc:creator>
  <cp:lastModifiedBy>Win7</cp:lastModifiedBy>
  <cp:revision>72</cp:revision>
  <dcterms:created xsi:type="dcterms:W3CDTF">2006-08-16T00:00:00Z</dcterms:created>
  <dcterms:modified xsi:type="dcterms:W3CDTF">2020-01-26T16:14:56Z</dcterms:modified>
</cp:coreProperties>
</file>