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0" r:id="rId4"/>
    <p:sldId id="267" r:id="rId5"/>
    <p:sldId id="266" r:id="rId6"/>
    <p:sldId id="257" r:id="rId7"/>
    <p:sldId id="259" r:id="rId8"/>
    <p:sldId id="261" r:id="rId9"/>
    <p:sldId id="262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2B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BA1D-6AC8-4A90-AF9A-7A31282AE8E4}" type="datetimeFigureOut">
              <a:rPr lang="en-US" smtClean="0"/>
              <a:pPr/>
              <a:t>4/2/2020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92B4-4BDB-4FEA-8BDB-5CCBBF3992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BA1D-6AC8-4A90-AF9A-7A31282AE8E4}" type="datetimeFigureOut">
              <a:rPr lang="en-US" smtClean="0"/>
              <a:pPr/>
              <a:t>4/2/2020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92B4-4BDB-4FEA-8BDB-5CCBBF3992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BA1D-6AC8-4A90-AF9A-7A31282AE8E4}" type="datetimeFigureOut">
              <a:rPr lang="en-US" smtClean="0"/>
              <a:pPr/>
              <a:t>4/2/2020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92B4-4BDB-4FEA-8BDB-5CCBBF3992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BA1D-6AC8-4A90-AF9A-7A31282AE8E4}" type="datetimeFigureOut">
              <a:rPr lang="en-US" smtClean="0"/>
              <a:pPr/>
              <a:t>4/2/2020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92B4-4BDB-4FEA-8BDB-5CCBBF3992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BA1D-6AC8-4A90-AF9A-7A31282AE8E4}" type="datetimeFigureOut">
              <a:rPr lang="en-US" smtClean="0"/>
              <a:pPr/>
              <a:t>4/2/2020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92B4-4BDB-4FEA-8BDB-5CCBBF3992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BA1D-6AC8-4A90-AF9A-7A31282AE8E4}" type="datetimeFigureOut">
              <a:rPr lang="en-US" smtClean="0"/>
              <a:pPr/>
              <a:t>4/2/2020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92B4-4BDB-4FEA-8BDB-5CCBBF3992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BA1D-6AC8-4A90-AF9A-7A31282AE8E4}" type="datetimeFigureOut">
              <a:rPr lang="en-US" smtClean="0"/>
              <a:pPr/>
              <a:t>4/2/2020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92B4-4BDB-4FEA-8BDB-5CCBBF3992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BA1D-6AC8-4A90-AF9A-7A31282AE8E4}" type="datetimeFigureOut">
              <a:rPr lang="en-US" smtClean="0"/>
              <a:pPr/>
              <a:t>4/2/2020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92B4-4BDB-4FEA-8BDB-5CCBBF3992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BA1D-6AC8-4A90-AF9A-7A31282AE8E4}" type="datetimeFigureOut">
              <a:rPr lang="en-US" smtClean="0"/>
              <a:pPr/>
              <a:t>4/2/2020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92B4-4BDB-4FEA-8BDB-5CCBBF3992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BA1D-6AC8-4A90-AF9A-7A31282AE8E4}" type="datetimeFigureOut">
              <a:rPr lang="en-US" smtClean="0"/>
              <a:pPr/>
              <a:t>4/2/2020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92B4-4BDB-4FEA-8BDB-5CCBBF3992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BA1D-6AC8-4A90-AF9A-7A31282AE8E4}" type="datetimeFigureOut">
              <a:rPr lang="en-US" smtClean="0"/>
              <a:pPr/>
              <a:t>4/2/2020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92B4-4BDB-4FEA-8BDB-5CCBBF3992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BA1D-6AC8-4A90-AF9A-7A31282AE8E4}" type="datetimeFigureOut">
              <a:rPr lang="en-US" smtClean="0"/>
              <a:pPr/>
              <a:t>4/2/2020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292B4-4BDB-4FEA-8BDB-5CCBBF3992E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5500702"/>
            <a:ext cx="6400800" cy="857256"/>
          </a:xfrm>
        </p:spPr>
        <p:txBody>
          <a:bodyPr>
            <a:normAutofit fontScale="70000" lnSpcReduction="20000"/>
          </a:bodyPr>
          <a:lstStyle/>
          <a:p>
            <a:endParaRPr lang="sr-Latn-RS" dirty="0" smtClean="0"/>
          </a:p>
          <a:p>
            <a:r>
              <a:rPr lang="sr-Cyrl-CS" sz="4000" b="1" dirty="0" smtClean="0">
                <a:solidFill>
                  <a:schemeClr val="accent3">
                    <a:lumMod val="50000"/>
                  </a:schemeClr>
                </a:solidFill>
              </a:rPr>
              <a:t>Аутор</a:t>
            </a:r>
            <a:r>
              <a:rPr lang="sr-Cyrl-RS" sz="4000" dirty="0" smtClean="0">
                <a:solidFill>
                  <a:schemeClr val="accent3">
                    <a:lumMod val="50000"/>
                  </a:schemeClr>
                </a:solidFill>
              </a:rPr>
              <a:t>: Саша Чорболоковић</a:t>
            </a:r>
            <a:endParaRPr lang="en-GB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Saleprof\Desktop\Сваштара\ново\slike za časove\Nadja Spasojevic VI-1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785926"/>
            <a:ext cx="5000660" cy="34290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Curved Right Arrow 5"/>
          <p:cNvSpPr/>
          <p:nvPr/>
        </p:nvSpPr>
        <p:spPr>
          <a:xfrm>
            <a:off x="2928926" y="1285860"/>
            <a:ext cx="785818" cy="1285884"/>
          </a:xfrm>
          <a:prstGeom prst="curvedRightArrow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Curved Left Arrow 7"/>
          <p:cNvSpPr/>
          <p:nvPr/>
        </p:nvSpPr>
        <p:spPr>
          <a:xfrm>
            <a:off x="7143768" y="2928934"/>
            <a:ext cx="714380" cy="1071570"/>
          </a:xfrm>
          <a:prstGeom prst="curvedLeftArrow">
            <a:avLst/>
          </a:prstGeom>
          <a:solidFill>
            <a:srgbClr val="00602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00232" y="500042"/>
            <a:ext cx="51567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УПРАВНИ ГОВОР</a:t>
            </a:r>
            <a:endParaRPr lang="en-GB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НЕУПРАВНИ ГОВОР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b="1" dirty="0" smtClean="0"/>
              <a:t>П</a:t>
            </a:r>
            <a:r>
              <a:rPr lang="sr-Cyrl-RS" b="1" dirty="0" smtClean="0"/>
              <a:t>репричане туђе речи. </a:t>
            </a:r>
          </a:p>
          <a:p>
            <a:pPr>
              <a:buNone/>
            </a:pPr>
            <a:endParaRPr lang="sr-Cyrl-RS" dirty="0" smtClean="0"/>
          </a:p>
          <a:p>
            <a:r>
              <a:rPr lang="sr-Cyrl-CS" dirty="0" smtClean="0"/>
              <a:t>С</a:t>
            </a:r>
            <a:r>
              <a:rPr lang="sr-Cyrl-RS" dirty="0" smtClean="0"/>
              <a:t>ара је рекла </a:t>
            </a:r>
            <a:r>
              <a:rPr lang="sr-Cyrl-RS" b="1" dirty="0" smtClean="0"/>
              <a:t>да</a:t>
            </a:r>
            <a:r>
              <a:rPr lang="sr-Cyrl-RS" dirty="0" smtClean="0"/>
              <a:t> је купила књигу.</a:t>
            </a:r>
          </a:p>
          <a:p>
            <a:r>
              <a:rPr lang="sr-Cyrl-RS" dirty="0" smtClean="0"/>
              <a:t>Сара је питала да ли је купила књигу.</a:t>
            </a:r>
          </a:p>
          <a:p>
            <a:r>
              <a:rPr lang="sr-Cyrl-RS" dirty="0" smtClean="0"/>
              <a:t>Сара је замолила </a:t>
            </a:r>
            <a:r>
              <a:rPr lang="sr-Cyrl-RS" b="1" dirty="0" smtClean="0"/>
              <a:t>да</a:t>
            </a:r>
            <a:r>
              <a:rPr lang="sr-Cyrl-RS" dirty="0" smtClean="0"/>
              <a:t> јој купи књигу. </a:t>
            </a:r>
          </a:p>
          <a:p>
            <a:endParaRPr lang="sr-Cyrl-RS" dirty="0" smtClean="0"/>
          </a:p>
          <a:p>
            <a:pPr>
              <a:buNone/>
            </a:pPr>
            <a:r>
              <a:rPr lang="sr-Cyrl-CS" dirty="0" smtClean="0"/>
              <a:t>                                                                                         </a:t>
            </a:r>
            <a:r>
              <a:rPr lang="sr-Cyrl-CS" b="1" dirty="0" smtClean="0"/>
              <a:t>С</a:t>
            </a:r>
            <a:r>
              <a:rPr lang="sr-Cyrl-RS" b="1" dirty="0" smtClean="0"/>
              <a:t>ве ове реченице на крају имају тачку.</a:t>
            </a:r>
          </a:p>
          <a:p>
            <a:pPr>
              <a:buNone/>
            </a:pPr>
            <a:endParaRPr lang="en-GB" b="1" dirty="0"/>
          </a:p>
        </p:txBody>
      </p:sp>
      <p:pic>
        <p:nvPicPr>
          <p:cNvPr id="4" name="Picture 2" descr="Uzvicni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4286256"/>
            <a:ext cx="1857356" cy="107157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928662" y="5715016"/>
            <a:ext cx="10711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ДА</a:t>
            </a:r>
            <a:endParaRPr lang="en-GB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14546" y="6000768"/>
            <a:ext cx="3643338" cy="50006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b="1" dirty="0" smtClean="0"/>
              <a:t>н</a:t>
            </a:r>
            <a:r>
              <a:rPr lang="sr-Cyrl-RS" sz="3200" b="1" dirty="0" smtClean="0"/>
              <a:t>ајчешћи везник</a:t>
            </a:r>
            <a:endParaRPr lang="en-GB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МАЛИ САВЕТНИК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 smtClean="0"/>
          </a:p>
          <a:p>
            <a:pPr>
              <a:buNone/>
            </a:pPr>
            <a:r>
              <a:rPr lang="sr-Cyrl-RS" dirty="0" smtClean="0"/>
              <a:t>    </a:t>
            </a:r>
          </a:p>
          <a:p>
            <a:pPr>
              <a:buNone/>
            </a:pPr>
            <a:r>
              <a:rPr lang="sr-Cyrl-RS" dirty="0" smtClean="0"/>
              <a:t>              </a:t>
            </a:r>
            <a:endParaRPr lang="en-GB" dirty="0"/>
          </a:p>
        </p:txBody>
      </p:sp>
      <p:pic>
        <p:nvPicPr>
          <p:cNvPr id="1026" name="Picture 2" descr="C:\Users\Saleprof\Desktop\Picture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7650" y="1377950"/>
            <a:ext cx="6107113" cy="4102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accent3">
                    <a:lumMod val="50000"/>
                  </a:schemeClr>
                </a:solidFill>
              </a:rPr>
              <a:t>УПРАВНИ ГОВОР У СТРИПУ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757610" cy="4525963"/>
          </a:xfrm>
        </p:spPr>
        <p:txBody>
          <a:bodyPr/>
          <a:lstStyle/>
          <a:p>
            <a:r>
              <a:rPr lang="sr-Cyrl-RS" dirty="0" smtClean="0"/>
              <a:t>Ко учествује у разговору?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81518" cy="4525963"/>
          </a:xfrm>
        </p:spPr>
        <p:txBody>
          <a:bodyPr/>
          <a:lstStyle/>
          <a:p>
            <a:r>
              <a:rPr lang="sr-Cyrl-RS" dirty="0" smtClean="0"/>
              <a:t>Шта изговара наставница, а шта ученица?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928662" y="2786058"/>
            <a:ext cx="3000396" cy="264320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НАСТАВНИЦА</a:t>
            </a:r>
          </a:p>
          <a:p>
            <a:pPr algn="ctr"/>
            <a:r>
              <a:rPr lang="sr-Cyrl-RS" sz="3200" b="1" dirty="0" smtClean="0"/>
              <a:t>УЧЕНИЦА</a:t>
            </a:r>
            <a:endParaRPr lang="en-GB" sz="3200" b="1" dirty="0"/>
          </a:p>
        </p:txBody>
      </p:sp>
      <p:sp>
        <p:nvSpPr>
          <p:cNvPr id="8" name="Double Bracket 7"/>
          <p:cNvSpPr/>
          <p:nvPr/>
        </p:nvSpPr>
        <p:spPr>
          <a:xfrm>
            <a:off x="5143504" y="3071810"/>
            <a:ext cx="2643206" cy="1214446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sr-Cyrl-CS" dirty="0" smtClean="0"/>
              <a:t>Н</a:t>
            </a:r>
            <a:r>
              <a:rPr lang="sr-Cyrl-RS" dirty="0" smtClean="0"/>
              <a:t>аброј неколико прилога?</a:t>
            </a:r>
            <a:endParaRPr lang="en-GB" dirty="0"/>
          </a:p>
        </p:txBody>
      </p:sp>
      <p:sp>
        <p:nvSpPr>
          <p:cNvPr id="9" name="Double Bracket 8"/>
          <p:cNvSpPr/>
          <p:nvPr/>
        </p:nvSpPr>
        <p:spPr>
          <a:xfrm>
            <a:off x="5143504" y="4857760"/>
            <a:ext cx="2643206" cy="1214446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Кечап, мајонез, сенф.</a:t>
            </a:r>
            <a:endParaRPr lang="en-GB" dirty="0"/>
          </a:p>
        </p:txBody>
      </p:sp>
      <p:sp>
        <p:nvSpPr>
          <p:cNvPr id="10" name="Right Arrow 9"/>
          <p:cNvSpPr/>
          <p:nvPr/>
        </p:nvSpPr>
        <p:spPr>
          <a:xfrm>
            <a:off x="5143504" y="4143380"/>
            <a:ext cx="2857520" cy="1000108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 smtClean="0"/>
              <a:t>УПРАВНИ ГОВОР</a:t>
            </a:r>
            <a:endParaRPr lang="en-GB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/>
              <a:t>Р</a:t>
            </a:r>
            <a:r>
              <a:rPr lang="sr-Cyrl-RS" dirty="0" smtClean="0"/>
              <a:t>ЕЧЕНИЦЕ СА УПРАВНИМ ГОВОРОМ</a:t>
            </a:r>
            <a:endParaRPr lang="en-GB" dirty="0"/>
          </a:p>
        </p:txBody>
      </p:sp>
      <p:pic>
        <p:nvPicPr>
          <p:cNvPr id="6" name="Content Placeholder 5" descr="Picture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723" y="1600200"/>
            <a:ext cx="8076554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428760"/>
          </a:xfrm>
        </p:spPr>
        <p:txBody>
          <a:bodyPr>
            <a:noAutofit/>
          </a:bodyPr>
          <a:lstStyle/>
          <a:p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 СЕ ОБЕЛЕЖАВА 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УПРАВНИ ГОВОР?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5307854" y="4128093"/>
            <a:ext cx="3584625" cy="14287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Cyrl-RS" sz="26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Црта (</a:t>
            </a:r>
            <a:r>
              <a:rPr lang="sr-Cyrl-CS" sz="2600" b="1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sr-Cyrl-CS" sz="26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Cyrl-C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6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није исто што и цртица (</a:t>
            </a:r>
            <a:r>
              <a:rPr lang="sr-Cyrl-RS" sz="26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Cyrl-RS" sz="26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endParaRPr lang="sr-Latn-RS" sz="2600" b="1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6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Црта је два пута дужа.</a:t>
            </a:r>
            <a:endParaRPr lang="en-GB" sz="2600" b="1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5572132" y="928670"/>
            <a:ext cx="2828916" cy="3000396"/>
          </a:xfrm>
        </p:spPr>
        <p:txBody>
          <a:bodyPr>
            <a:normAutofit fontScale="25000" lnSpcReduction="20000"/>
          </a:bodyPr>
          <a:lstStyle/>
          <a:p>
            <a:endParaRPr lang="sr-Cyrl-RS" b="1" dirty="0">
              <a:solidFill>
                <a:srgbClr val="92D050"/>
              </a:solidFill>
            </a:endParaRPr>
          </a:p>
          <a:p>
            <a:endParaRPr lang="sr-Cyrl-RS" b="1" dirty="0">
              <a:solidFill>
                <a:srgbClr val="92D050"/>
              </a:solidFill>
            </a:endParaRPr>
          </a:p>
          <a:p>
            <a:pPr>
              <a:buNone/>
            </a:pPr>
            <a:r>
              <a:rPr lang="sr-Cyrl-CS" sz="25800" b="1" dirty="0"/>
              <a:t>  </a:t>
            </a:r>
          </a:p>
          <a:p>
            <a:pPr>
              <a:buNone/>
            </a:pPr>
            <a:r>
              <a:rPr lang="sr-Cyrl-CS" sz="25800" b="1" dirty="0"/>
              <a:t>    </a:t>
            </a:r>
            <a:r>
              <a:rPr lang="sr-Cyrl-CS" sz="25800" b="1" dirty="0" smtClean="0"/>
              <a:t>–</a:t>
            </a:r>
            <a:endParaRPr lang="sr-Cyrl-RS" sz="25800" b="1" dirty="0">
              <a:solidFill>
                <a:srgbClr val="92D050"/>
              </a:solidFill>
            </a:endParaRPr>
          </a:p>
          <a:p>
            <a:endParaRPr lang="sr-Cyrl-RS" b="1" dirty="0">
              <a:solidFill>
                <a:srgbClr val="92D050"/>
              </a:solidFill>
            </a:endParaRPr>
          </a:p>
          <a:p>
            <a:endParaRPr lang="sr-Cyrl-RS" b="1" dirty="0">
              <a:solidFill>
                <a:srgbClr val="92D050"/>
              </a:solidFill>
            </a:endParaRPr>
          </a:p>
          <a:p>
            <a:endParaRPr lang="sr-Cyrl-RS" b="1" dirty="0">
              <a:solidFill>
                <a:srgbClr val="92D050"/>
              </a:solidFill>
            </a:endParaRPr>
          </a:p>
          <a:p>
            <a:pPr>
              <a:buNone/>
            </a:pPr>
            <a:endParaRPr lang="sr-Cyrl-RS" b="1" dirty="0">
              <a:solidFill>
                <a:srgbClr val="92D050"/>
              </a:solidFill>
            </a:endParaRPr>
          </a:p>
          <a:p>
            <a:pPr>
              <a:buNone/>
            </a:pPr>
            <a:r>
              <a:rPr lang="sr-Cyrl-RS" sz="12300" b="1" dirty="0"/>
              <a:t>  </a:t>
            </a:r>
          </a:p>
          <a:p>
            <a:pPr>
              <a:buNone/>
            </a:pPr>
            <a:r>
              <a:rPr lang="sr-Cyrl-RS" sz="12300" b="1" dirty="0">
                <a:solidFill>
                  <a:srgbClr val="92D050"/>
                </a:solidFill>
              </a:rPr>
              <a:t>    </a:t>
            </a:r>
            <a:endParaRPr lang="en-GB" sz="12300" b="1" dirty="0">
              <a:solidFill>
                <a:srgbClr val="92D050"/>
              </a:solidFill>
            </a:endParaRPr>
          </a:p>
        </p:txBody>
      </p:sp>
      <p:pic>
        <p:nvPicPr>
          <p:cNvPr id="4100" name="Picture 4" descr="https://interpunkcija.files.wordpress.com/2016/04/quotation-marks.jpg"/>
          <p:cNvPicPr>
            <a:picLocks noChangeAspect="1" noChangeArrowheads="1"/>
          </p:cNvPicPr>
          <p:nvPr/>
        </p:nvPicPr>
        <p:blipFill>
          <a:blip r:embed="rId2" cstate="print"/>
          <a:srcRect l="50520" t="52831"/>
          <a:stretch>
            <a:fillRect/>
          </a:stretch>
        </p:blipFill>
        <p:spPr bwMode="auto">
          <a:xfrm>
            <a:off x="865209" y="4221088"/>
            <a:ext cx="1872208" cy="1194729"/>
          </a:xfrm>
          <a:prstGeom prst="rect">
            <a:avLst/>
          </a:prstGeom>
          <a:noFill/>
        </p:spPr>
      </p:pic>
      <p:pic>
        <p:nvPicPr>
          <p:cNvPr id="12" name="Picture 4" descr="https://interpunkcija.files.wordpress.com/2016/04/quotation-marks.jpg"/>
          <p:cNvPicPr>
            <a:picLocks noChangeAspect="1" noChangeArrowheads="1"/>
          </p:cNvPicPr>
          <p:nvPr/>
        </p:nvPicPr>
        <p:blipFill>
          <a:blip r:embed="rId3" cstate="print"/>
          <a:srcRect l="50520" t="52831"/>
          <a:stretch>
            <a:fillRect/>
          </a:stretch>
        </p:blipFill>
        <p:spPr bwMode="auto">
          <a:xfrm>
            <a:off x="3227122" y="2773924"/>
            <a:ext cx="1975917" cy="126091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 rot="19841963">
            <a:off x="68392" y="2512395"/>
            <a:ext cx="41434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sr-Cyrl-RS" sz="5400" b="1" cap="none" spc="0" dirty="0">
                <a:ln/>
                <a:solidFill>
                  <a:schemeClr val="accent3"/>
                </a:solidFill>
                <a:effectLst/>
              </a:rPr>
              <a:t>НАВОДНИЦИ</a:t>
            </a:r>
            <a:endParaRPr lang="en-GB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86446" y="1500174"/>
            <a:ext cx="172162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sr-Cyrl-RS" sz="5400" b="1" cap="none" spc="0" dirty="0">
                <a:ln/>
                <a:solidFill>
                  <a:schemeClr val="accent3"/>
                </a:solidFill>
                <a:effectLst/>
              </a:rPr>
              <a:t>ЦРТА</a:t>
            </a:r>
            <a:endParaRPr lang="en-GB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15" name="Picture 2" descr="Uzvicni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2857496"/>
            <a:ext cx="2000264" cy="1071570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457200" y="5873387"/>
            <a:ext cx="754464" cy="80724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8800" dirty="0"/>
              <a:t>!</a:t>
            </a:r>
            <a:endParaRPr lang="en-GB" sz="8800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914400" y="5751962"/>
            <a:ext cx="7978080" cy="928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CS" sz="3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аводници се пишу</a:t>
            </a:r>
            <a:r>
              <a:rPr kumimoji="0" lang="sr-Cyrl-RS" sz="3200" b="1" i="0" u="none" strike="noStrike" kern="1200" cap="none" spc="0" normalizeH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као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две ,,деветке”.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00100" y="4143380"/>
            <a:ext cx="7158030" cy="785818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sr-Cyrl-CS" b="1" dirty="0" smtClean="0"/>
              <a:t> </a:t>
            </a:r>
            <a:r>
              <a:rPr lang="sr-Cyrl-CS" b="1" dirty="0" smtClean="0">
                <a:solidFill>
                  <a:schemeClr val="bg1">
                    <a:lumMod val="95000"/>
                  </a:schemeClr>
                </a:solidFill>
              </a:rPr>
              <a:t>О</a:t>
            </a:r>
            <a:r>
              <a:rPr lang="sr-Cyrl-RS" b="1" dirty="0" smtClean="0">
                <a:solidFill>
                  <a:schemeClr val="bg1">
                    <a:lumMod val="95000"/>
                  </a:schemeClr>
                </a:solidFill>
              </a:rPr>
              <a:t>СНОВНА ПРАВИЛА СА ПРИМЕРИМА</a:t>
            </a:r>
            <a:endParaRPr lang="en-GB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9496" y="1214422"/>
            <a:ext cx="8427346" cy="2882375"/>
          </a:xfrm>
          <a:prstGeom prst="rect">
            <a:avLst/>
          </a:prstGeom>
          <a:noFill/>
          <a:ln>
            <a:solidFill>
              <a:srgbClr val="00602B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8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Три</a:t>
            </a:r>
            <a:r>
              <a:rPr lang="sr-Cyrl-RS" sz="8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модела </a:t>
            </a:r>
          </a:p>
          <a:p>
            <a:pPr algn="ctr"/>
            <a:r>
              <a:rPr lang="sr-Cyrl-RS" sz="8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управног говора</a:t>
            </a:r>
            <a:endParaRPr lang="en-US" sz="8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chemeClr val="accent3">
                    <a:lumMod val="50000"/>
                  </a:schemeClr>
                </a:solidFill>
              </a:rPr>
              <a:t>ПРВИ МОДЕЛ</a:t>
            </a:r>
            <a:endParaRPr lang="en-GB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92D050"/>
                </a:solidFill>
              </a:rPr>
              <a:t>ПИШЧЕВЕ РЕЧИ</a:t>
            </a:r>
            <a:r>
              <a:rPr lang="en-US" b="1" dirty="0" smtClean="0">
                <a:solidFill>
                  <a:srgbClr val="92D050"/>
                </a:solidFill>
              </a:rPr>
              <a:t>         </a:t>
            </a:r>
            <a:r>
              <a:rPr lang="ru-RU" b="1" dirty="0" smtClean="0">
                <a:solidFill>
                  <a:srgbClr val="92D050"/>
                </a:solidFill>
              </a:rPr>
              <a:t>УПРАВНИ ГОВОР</a:t>
            </a:r>
            <a:r>
              <a:rPr lang="en-US" b="1" dirty="0" smtClean="0">
                <a:solidFill>
                  <a:srgbClr val="92D050"/>
                </a:solidFill>
              </a:rPr>
              <a:t> </a:t>
            </a:r>
            <a:endParaRPr lang="en-GB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en-US" b="1" dirty="0" smtClean="0"/>
              <a:t> </a:t>
            </a:r>
            <a:endParaRPr lang="sr-Latn-RS" b="1" dirty="0" smtClean="0"/>
          </a:p>
          <a:p>
            <a:pPr>
              <a:buNone/>
            </a:pPr>
            <a:r>
              <a:rPr lang="ru-RU" dirty="0" smtClean="0"/>
              <a:t>Сара је рекла: „Данас сам купила књигу</a:t>
            </a:r>
            <a:r>
              <a:rPr lang="sr-Latn-RS" dirty="0" smtClean="0"/>
              <a:t>.</a:t>
            </a:r>
            <a:r>
              <a:rPr lang="ru-RU" dirty="0" smtClean="0"/>
              <a:t>”</a:t>
            </a:r>
            <a:endParaRPr lang="en-GB" dirty="0" smtClean="0"/>
          </a:p>
          <a:p>
            <a:pPr>
              <a:buNone/>
            </a:pPr>
            <a:r>
              <a:rPr lang="ru-RU" dirty="0" smtClean="0"/>
              <a:t>Сара је питала:</a:t>
            </a:r>
            <a:r>
              <a:rPr lang="en-US" dirty="0" smtClean="0"/>
              <a:t> </a:t>
            </a:r>
            <a:r>
              <a:rPr lang="ru-RU" dirty="0" smtClean="0"/>
              <a:t>„Да ли си данас купила књигу?” </a:t>
            </a:r>
            <a:endParaRPr lang="en-GB" dirty="0" smtClean="0"/>
          </a:p>
          <a:p>
            <a:pPr>
              <a:buNone/>
            </a:pPr>
            <a:r>
              <a:rPr lang="ru-RU" dirty="0" smtClean="0"/>
              <a:t>Сара је замолила:</a:t>
            </a:r>
            <a:r>
              <a:rPr lang="en-US" dirty="0" smtClean="0"/>
              <a:t> </a:t>
            </a:r>
            <a:r>
              <a:rPr lang="ru-RU" dirty="0" smtClean="0"/>
              <a:t>„Молим те, купи ми књигу!”</a:t>
            </a:r>
            <a:endParaRPr lang="en-GB" dirty="0" smtClean="0"/>
          </a:p>
          <a:p>
            <a:pPr>
              <a:buNone/>
            </a:pPr>
            <a:r>
              <a:rPr lang="sr-Latn-CS" b="1" dirty="0" smtClean="0"/>
              <a:t> </a:t>
            </a:r>
            <a:endParaRPr lang="en-GB" dirty="0" smtClean="0"/>
          </a:p>
          <a:p>
            <a:r>
              <a:rPr lang="ru-RU" b="1" dirty="0" smtClean="0">
                <a:solidFill>
                  <a:srgbClr val="92D050"/>
                </a:solidFill>
              </a:rPr>
              <a:t>ПИШЧЕВЕ РЕЧИ</a:t>
            </a:r>
            <a:r>
              <a:rPr lang="en-US" b="1" dirty="0" smtClean="0">
                <a:solidFill>
                  <a:srgbClr val="92D050"/>
                </a:solidFill>
              </a:rPr>
              <a:t>         </a:t>
            </a:r>
            <a:r>
              <a:rPr lang="ru-RU" b="1" dirty="0" smtClean="0">
                <a:solidFill>
                  <a:srgbClr val="92D050"/>
                </a:solidFill>
              </a:rPr>
              <a:t>УПРАВНИ ГОВОР</a:t>
            </a:r>
            <a:r>
              <a:rPr lang="en-US" b="1" dirty="0" smtClean="0">
                <a:solidFill>
                  <a:srgbClr val="92D050"/>
                </a:solidFill>
              </a:rPr>
              <a:t> </a:t>
            </a:r>
            <a:endParaRPr lang="sr-Latn-RS" b="1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US" b="1" dirty="0" smtClean="0"/>
              <a:t> </a:t>
            </a:r>
            <a:r>
              <a:rPr lang="ru-RU" dirty="0" smtClean="0"/>
              <a:t>Сара је рекла: </a:t>
            </a:r>
            <a:r>
              <a:rPr lang="sr-Cyrl-CS" b="1" dirty="0" smtClean="0"/>
              <a:t>– </a:t>
            </a:r>
            <a:r>
              <a:rPr lang="ru-RU" dirty="0" smtClean="0"/>
              <a:t>Данас сам купила књигу.</a:t>
            </a:r>
            <a:endParaRPr lang="en-GB" dirty="0" smtClean="0"/>
          </a:p>
          <a:p>
            <a:pPr>
              <a:buNone/>
            </a:pPr>
            <a:r>
              <a:rPr lang="ru-RU" dirty="0" smtClean="0"/>
              <a:t> Сара је питала:</a:t>
            </a:r>
            <a:r>
              <a:rPr lang="en-US" dirty="0" smtClean="0"/>
              <a:t>  </a:t>
            </a:r>
            <a:r>
              <a:rPr lang="sr-Cyrl-CS" b="1" dirty="0" smtClean="0"/>
              <a:t>–</a:t>
            </a:r>
            <a:r>
              <a:rPr lang="ru-RU" dirty="0" smtClean="0"/>
              <a:t> Да ли си данас купила књигу?</a:t>
            </a:r>
            <a:endParaRPr lang="en-GB" dirty="0" smtClean="0"/>
          </a:p>
          <a:p>
            <a:pPr>
              <a:buNone/>
            </a:pPr>
            <a:r>
              <a:rPr lang="ru-RU" dirty="0" smtClean="0"/>
              <a:t> Сара је замолила:</a:t>
            </a:r>
            <a:r>
              <a:rPr lang="en-US" dirty="0" smtClean="0"/>
              <a:t>  </a:t>
            </a:r>
            <a:r>
              <a:rPr lang="sr-Cyrl-CS" b="1" dirty="0" smtClean="0"/>
              <a:t>–</a:t>
            </a:r>
            <a:r>
              <a:rPr lang="ru-RU" dirty="0" smtClean="0"/>
              <a:t> Молим те, купи ми књигу</a:t>
            </a:r>
            <a:r>
              <a:rPr lang="sr-Cyrl-CS" dirty="0" smtClean="0"/>
              <a:t>!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Down Arrow 3"/>
          <p:cNvSpPr/>
          <p:nvPr/>
        </p:nvSpPr>
        <p:spPr>
          <a:xfrm>
            <a:off x="1428728" y="2000240"/>
            <a:ext cx="428628" cy="285752"/>
          </a:xfrm>
          <a:prstGeom prst="down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own Arrow 5"/>
          <p:cNvSpPr/>
          <p:nvPr/>
        </p:nvSpPr>
        <p:spPr>
          <a:xfrm>
            <a:off x="4357686" y="2071678"/>
            <a:ext cx="428628" cy="285752"/>
          </a:xfrm>
          <a:prstGeom prst="down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own Arrow 6"/>
          <p:cNvSpPr/>
          <p:nvPr/>
        </p:nvSpPr>
        <p:spPr>
          <a:xfrm>
            <a:off x="1571604" y="4286256"/>
            <a:ext cx="428628" cy="285752"/>
          </a:xfrm>
          <a:prstGeom prst="down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>
            <a:off x="4286248" y="4286256"/>
            <a:ext cx="428628" cy="285752"/>
          </a:xfrm>
          <a:prstGeom prst="down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chemeClr val="accent3">
                    <a:lumMod val="50000"/>
                  </a:schemeClr>
                </a:solidFill>
              </a:rPr>
              <a:t>ДРУГИ МОДЕЛ</a:t>
            </a:r>
            <a:endParaRPr lang="en-GB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92D050"/>
                </a:solidFill>
              </a:rPr>
              <a:t>УПРАВНИ ГОВОР</a:t>
            </a:r>
            <a:r>
              <a:rPr lang="en-US" b="1" dirty="0" smtClean="0">
                <a:solidFill>
                  <a:srgbClr val="92D050"/>
                </a:solidFill>
              </a:rPr>
              <a:t> </a:t>
            </a:r>
            <a:r>
              <a:rPr lang="en-US" dirty="0" smtClean="0">
                <a:solidFill>
                  <a:srgbClr val="92D050"/>
                </a:solidFill>
              </a:rPr>
              <a:t>            </a:t>
            </a:r>
            <a:r>
              <a:rPr lang="ru-RU" b="1" dirty="0" smtClean="0">
                <a:solidFill>
                  <a:srgbClr val="92D050"/>
                </a:solidFill>
              </a:rPr>
              <a:t>ПИШЧЕВЕ РЕЧИ</a:t>
            </a:r>
            <a:endParaRPr lang="en-GB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en-US" b="1" dirty="0" smtClean="0"/>
              <a:t> </a:t>
            </a:r>
            <a:r>
              <a:rPr lang="en-US" dirty="0" smtClean="0"/>
              <a:t>    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„Данас сам купила књигу”, рекла је Сара.</a:t>
            </a:r>
            <a:endParaRPr lang="en-GB" dirty="0" smtClean="0"/>
          </a:p>
          <a:p>
            <a:pPr>
              <a:buNone/>
            </a:pPr>
            <a:r>
              <a:rPr lang="sr-Latn-RS" dirty="0" smtClean="0"/>
              <a:t>    </a:t>
            </a:r>
            <a:r>
              <a:rPr lang="ru-RU" dirty="0" smtClean="0"/>
              <a:t>„Да ли си данас купила књигу?”,</a:t>
            </a:r>
            <a:r>
              <a:rPr lang="en-US" dirty="0" smtClean="0"/>
              <a:t> </a:t>
            </a:r>
            <a:r>
              <a:rPr lang="ru-RU" dirty="0" smtClean="0"/>
              <a:t>питала је Сара.</a:t>
            </a:r>
            <a:r>
              <a:rPr lang="en-US" dirty="0" smtClean="0"/>
              <a:t>  </a:t>
            </a:r>
            <a:endParaRPr lang="en-GB" dirty="0" smtClean="0"/>
          </a:p>
          <a:p>
            <a:pPr>
              <a:buNone/>
            </a:pPr>
            <a:r>
              <a:rPr lang="sr-Latn-RS" dirty="0" smtClean="0"/>
              <a:t>    </a:t>
            </a:r>
            <a:r>
              <a:rPr lang="ru-RU" dirty="0" smtClean="0"/>
              <a:t>„Молим те, купи ми књигу!”, замолила је Сара</a:t>
            </a:r>
            <a:r>
              <a:rPr lang="sr-Cyrl-CS" dirty="0" smtClean="0"/>
              <a:t>.</a:t>
            </a:r>
            <a:endParaRPr lang="en-GB" dirty="0" smtClean="0"/>
          </a:p>
          <a:p>
            <a:pPr>
              <a:buNone/>
            </a:pPr>
            <a:r>
              <a:rPr lang="ru-RU" dirty="0" smtClean="0"/>
              <a:t> </a:t>
            </a:r>
            <a:endParaRPr lang="en-GB" dirty="0" smtClean="0"/>
          </a:p>
          <a:p>
            <a:r>
              <a:rPr lang="sr-Cyrl-CS" b="1" dirty="0" smtClean="0"/>
              <a:t>   </a:t>
            </a:r>
            <a:r>
              <a:rPr lang="ru-RU" b="1" dirty="0" smtClean="0">
                <a:solidFill>
                  <a:srgbClr val="92D050"/>
                </a:solidFill>
              </a:rPr>
              <a:t>УПРАВНИ ГОВОР</a:t>
            </a:r>
            <a:r>
              <a:rPr lang="en-US" b="1" dirty="0" smtClean="0">
                <a:solidFill>
                  <a:srgbClr val="92D050"/>
                </a:solidFill>
              </a:rPr>
              <a:t> </a:t>
            </a:r>
            <a:r>
              <a:rPr lang="en-US" dirty="0" smtClean="0">
                <a:solidFill>
                  <a:srgbClr val="92D050"/>
                </a:solidFill>
              </a:rPr>
              <a:t>           </a:t>
            </a:r>
            <a:r>
              <a:rPr lang="ru-RU" b="1" dirty="0" smtClean="0">
                <a:solidFill>
                  <a:srgbClr val="92D050"/>
                </a:solidFill>
              </a:rPr>
              <a:t>ПИШЧЕВЕ РЕЧИ</a:t>
            </a:r>
            <a:r>
              <a:rPr lang="en-US" b="1" dirty="0" smtClean="0">
                <a:solidFill>
                  <a:srgbClr val="92D050"/>
                </a:solidFill>
              </a:rPr>
              <a:t> </a:t>
            </a:r>
            <a:r>
              <a:rPr lang="en-US" dirty="0" smtClean="0"/>
              <a:t>    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sr-Cyrl-CS" b="1" dirty="0" smtClean="0"/>
              <a:t>–</a:t>
            </a:r>
            <a:r>
              <a:rPr lang="ru-RU" dirty="0" smtClean="0"/>
              <a:t> Данас сам купила књигу </a:t>
            </a:r>
            <a:r>
              <a:rPr lang="sr-Cyrl-CS" b="1" dirty="0" smtClean="0"/>
              <a:t>–</a:t>
            </a:r>
            <a:r>
              <a:rPr lang="sr-Cyrl-CS" dirty="0" smtClean="0"/>
              <a:t> </a:t>
            </a:r>
            <a:r>
              <a:rPr lang="ru-RU" dirty="0" smtClean="0"/>
              <a:t>рекла је Сара.</a:t>
            </a:r>
            <a:endParaRPr lang="en-GB" dirty="0" smtClean="0"/>
          </a:p>
          <a:p>
            <a:pPr>
              <a:buNone/>
            </a:pPr>
            <a:r>
              <a:rPr lang="sr-Latn-RS" b="1" dirty="0" smtClean="0"/>
              <a:t>     </a:t>
            </a:r>
            <a:r>
              <a:rPr lang="sr-Cyrl-CS" b="1" dirty="0" smtClean="0"/>
              <a:t>–</a:t>
            </a:r>
            <a:r>
              <a:rPr lang="ru-RU" dirty="0" smtClean="0"/>
              <a:t> Да ли си данас купила књигу? </a:t>
            </a:r>
            <a:r>
              <a:rPr lang="sr-Cyrl-CS" b="1" dirty="0" smtClean="0"/>
              <a:t>–</a:t>
            </a:r>
            <a:r>
              <a:rPr lang="sr-Cyrl-CS" dirty="0" smtClean="0"/>
              <a:t> </a:t>
            </a:r>
            <a:r>
              <a:rPr lang="ru-RU" dirty="0" smtClean="0"/>
              <a:t>питала је Сара.</a:t>
            </a:r>
            <a:r>
              <a:rPr lang="en-US" dirty="0" smtClean="0"/>
              <a:t>  </a:t>
            </a:r>
            <a:endParaRPr lang="en-GB" dirty="0" smtClean="0"/>
          </a:p>
          <a:p>
            <a:pPr>
              <a:buNone/>
            </a:pPr>
            <a:r>
              <a:rPr lang="sr-Latn-RS" b="1" dirty="0" smtClean="0"/>
              <a:t>     </a:t>
            </a:r>
            <a:r>
              <a:rPr lang="sr-Cyrl-CS" b="1" dirty="0" smtClean="0"/>
              <a:t>–</a:t>
            </a:r>
            <a:r>
              <a:rPr lang="sr-Cyrl-CS" dirty="0" smtClean="0"/>
              <a:t> </a:t>
            </a:r>
            <a:r>
              <a:rPr lang="ru-RU" dirty="0" smtClean="0"/>
              <a:t>Молим те, купи ми књигу! </a:t>
            </a:r>
            <a:r>
              <a:rPr lang="sr-Cyrl-CS" b="1" dirty="0" smtClean="0"/>
              <a:t>–</a:t>
            </a:r>
            <a:r>
              <a:rPr lang="ru-RU" dirty="0" smtClean="0"/>
              <a:t> замолила је Сара</a:t>
            </a:r>
            <a:r>
              <a:rPr lang="sr-Cyrl-CS" dirty="0" smtClean="0"/>
              <a:t>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Down Arrow 3"/>
          <p:cNvSpPr/>
          <p:nvPr/>
        </p:nvSpPr>
        <p:spPr>
          <a:xfrm>
            <a:off x="1428728" y="2000240"/>
            <a:ext cx="428628" cy="285752"/>
          </a:xfrm>
          <a:prstGeom prst="down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Down Arrow 4"/>
          <p:cNvSpPr/>
          <p:nvPr/>
        </p:nvSpPr>
        <p:spPr>
          <a:xfrm>
            <a:off x="5214942" y="2000240"/>
            <a:ext cx="428628" cy="285752"/>
          </a:xfrm>
          <a:prstGeom prst="down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own Arrow 5"/>
          <p:cNvSpPr/>
          <p:nvPr/>
        </p:nvSpPr>
        <p:spPr>
          <a:xfrm>
            <a:off x="1928794" y="4429132"/>
            <a:ext cx="428628" cy="285752"/>
          </a:xfrm>
          <a:prstGeom prst="down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own Arrow 6"/>
          <p:cNvSpPr/>
          <p:nvPr/>
        </p:nvSpPr>
        <p:spPr>
          <a:xfrm>
            <a:off x="5429256" y="4429132"/>
            <a:ext cx="428628" cy="285752"/>
          </a:xfrm>
          <a:prstGeom prst="down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chemeClr val="accent3">
                    <a:lumMod val="50000"/>
                  </a:schemeClr>
                </a:solidFill>
              </a:rPr>
              <a:t>ТРЕЋИ МОДЕЛ</a:t>
            </a:r>
            <a:endParaRPr lang="en-GB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92D050"/>
                </a:solidFill>
              </a:rPr>
              <a:t>УПРАВНИ ГОВОР</a:t>
            </a:r>
            <a:r>
              <a:rPr lang="en-US" dirty="0" smtClean="0">
                <a:solidFill>
                  <a:srgbClr val="92D050"/>
                </a:solidFill>
              </a:rPr>
              <a:t>    </a:t>
            </a:r>
            <a:r>
              <a:rPr lang="ru-RU" b="1" dirty="0" smtClean="0">
                <a:solidFill>
                  <a:srgbClr val="92D050"/>
                </a:solidFill>
              </a:rPr>
              <a:t>ПИШЧЕВЕ РЕЧИ</a:t>
            </a:r>
            <a:r>
              <a:rPr lang="en-US" dirty="0" smtClean="0">
                <a:solidFill>
                  <a:srgbClr val="92D050"/>
                </a:solidFill>
              </a:rPr>
              <a:t>    </a:t>
            </a:r>
            <a:r>
              <a:rPr lang="ru-RU" b="1" dirty="0" smtClean="0">
                <a:solidFill>
                  <a:srgbClr val="92D050"/>
                </a:solidFill>
              </a:rPr>
              <a:t>УПРАВНИ ГОВОР</a:t>
            </a:r>
            <a:r>
              <a:rPr lang="en-US" b="1" dirty="0" smtClean="0"/>
              <a:t> </a:t>
            </a:r>
            <a:endParaRPr lang="sr-Latn-RS" b="1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en-GB" dirty="0" smtClean="0"/>
          </a:p>
          <a:p>
            <a:pPr>
              <a:buNone/>
            </a:pPr>
            <a:r>
              <a:rPr lang="sr-Latn-RS" dirty="0" smtClean="0"/>
              <a:t>   </a:t>
            </a:r>
            <a:r>
              <a:rPr lang="ru-RU" dirty="0" smtClean="0"/>
              <a:t>„Данас сам”, рекла је Сара,</a:t>
            </a:r>
            <a:r>
              <a:rPr lang="en-US" dirty="0" smtClean="0"/>
              <a:t> </a:t>
            </a:r>
            <a:r>
              <a:rPr lang="ru-RU" dirty="0" smtClean="0"/>
              <a:t>„</a:t>
            </a:r>
            <a:r>
              <a:rPr lang="ru-RU" dirty="0" smtClean="0">
                <a:solidFill>
                  <a:srgbClr val="FF0000"/>
                </a:solidFill>
              </a:rPr>
              <a:t>к</a:t>
            </a:r>
            <a:r>
              <a:rPr lang="ru-RU" dirty="0" smtClean="0"/>
              <a:t>упила књигу</a:t>
            </a:r>
            <a:r>
              <a:rPr lang="sr-Latn-RS" dirty="0" smtClean="0"/>
              <a:t>.</a:t>
            </a:r>
            <a:r>
              <a:rPr lang="ru-RU" dirty="0" smtClean="0"/>
              <a:t>”</a:t>
            </a:r>
            <a:endParaRPr lang="en-GB" dirty="0" smtClean="0"/>
          </a:p>
          <a:p>
            <a:pPr>
              <a:buNone/>
            </a:pPr>
            <a:r>
              <a:rPr lang="sr-Latn-CS" dirty="0" smtClean="0"/>
              <a:t>   </a:t>
            </a:r>
            <a:r>
              <a:rPr lang="ru-RU" dirty="0" smtClean="0"/>
              <a:t>„Да ли си данас</a:t>
            </a:r>
            <a:r>
              <a:rPr lang="sr-Cyrl-CS" dirty="0" smtClean="0"/>
              <a:t>’’</a:t>
            </a:r>
            <a:r>
              <a:rPr lang="ru-RU" dirty="0" smtClean="0"/>
              <a:t>, питала је Сара,</a:t>
            </a:r>
            <a:r>
              <a:rPr lang="en-US" dirty="0" smtClean="0"/>
              <a:t> </a:t>
            </a:r>
            <a:r>
              <a:rPr lang="ru-RU" dirty="0" smtClean="0"/>
              <a:t>„</a:t>
            </a:r>
            <a:r>
              <a:rPr lang="ru-RU" dirty="0" smtClean="0">
                <a:solidFill>
                  <a:srgbClr val="FF0000"/>
                </a:solidFill>
              </a:rPr>
              <a:t>к</a:t>
            </a:r>
            <a:r>
              <a:rPr lang="ru-RU" dirty="0" smtClean="0"/>
              <a:t>упила књигу?</a:t>
            </a:r>
            <a:r>
              <a:rPr lang="sr-Cyrl-CS" dirty="0" smtClean="0"/>
              <a:t>’’</a:t>
            </a:r>
            <a:endParaRPr lang="en-GB" dirty="0" smtClean="0"/>
          </a:p>
          <a:p>
            <a:pPr>
              <a:buNone/>
            </a:pPr>
            <a:r>
              <a:rPr lang="sr-Latn-CS" dirty="0" smtClean="0"/>
              <a:t>  </a:t>
            </a:r>
            <a:r>
              <a:rPr lang="ru-RU" dirty="0" smtClean="0"/>
              <a:t>„Молим те</a:t>
            </a:r>
            <a:r>
              <a:rPr lang="sr-Cyrl-CS" dirty="0" smtClean="0"/>
              <a:t>’’</a:t>
            </a:r>
            <a:r>
              <a:rPr lang="ru-RU" dirty="0" smtClean="0"/>
              <a:t>, замолила је Сара,</a:t>
            </a:r>
            <a:r>
              <a:rPr lang="en-US" dirty="0" smtClean="0"/>
              <a:t> </a:t>
            </a:r>
            <a:r>
              <a:rPr lang="ru-RU" dirty="0" smtClean="0"/>
              <a:t>„</a:t>
            </a:r>
            <a:r>
              <a:rPr lang="ru-RU" dirty="0" smtClean="0">
                <a:solidFill>
                  <a:srgbClr val="FF0000"/>
                </a:solidFill>
              </a:rPr>
              <a:t>к</a:t>
            </a:r>
            <a:r>
              <a:rPr lang="ru-RU" dirty="0" smtClean="0"/>
              <a:t>упи ми књигу!</a:t>
            </a:r>
            <a:r>
              <a:rPr lang="sr-Cyrl-CS" dirty="0" smtClean="0"/>
              <a:t>’’</a:t>
            </a:r>
            <a:endParaRPr lang="en-GB" dirty="0" smtClean="0"/>
          </a:p>
          <a:p>
            <a:pPr>
              <a:buNone/>
            </a:pPr>
            <a:r>
              <a:rPr lang="sr-Cyrl-CS" dirty="0" smtClean="0"/>
              <a:t> </a:t>
            </a:r>
            <a:endParaRPr lang="en-GB" dirty="0" smtClean="0">
              <a:solidFill>
                <a:srgbClr val="92D050"/>
              </a:solidFill>
            </a:endParaRPr>
          </a:p>
          <a:p>
            <a:r>
              <a:rPr lang="ru-RU" b="1" dirty="0" smtClean="0">
                <a:solidFill>
                  <a:srgbClr val="92D050"/>
                </a:solidFill>
              </a:rPr>
              <a:t>УПРАВНИ ГОВОР</a:t>
            </a:r>
            <a:r>
              <a:rPr lang="en-US" dirty="0" smtClean="0">
                <a:solidFill>
                  <a:srgbClr val="92D050"/>
                </a:solidFill>
              </a:rPr>
              <a:t>   </a:t>
            </a:r>
            <a:r>
              <a:rPr lang="ru-RU" b="1" dirty="0" smtClean="0">
                <a:solidFill>
                  <a:srgbClr val="92D050"/>
                </a:solidFill>
              </a:rPr>
              <a:t>ПИШЧЕВЕ РЕЧИ</a:t>
            </a:r>
            <a:r>
              <a:rPr lang="en-US" dirty="0" smtClean="0">
                <a:solidFill>
                  <a:srgbClr val="92D050"/>
                </a:solidFill>
              </a:rPr>
              <a:t>    </a:t>
            </a:r>
            <a:r>
              <a:rPr lang="ru-RU" b="1" dirty="0" smtClean="0">
                <a:solidFill>
                  <a:srgbClr val="92D050"/>
                </a:solidFill>
              </a:rPr>
              <a:t>УПРАВНИ ГОВОР</a:t>
            </a:r>
            <a:r>
              <a:rPr lang="en-US" b="1" dirty="0" smtClean="0">
                <a:solidFill>
                  <a:srgbClr val="FFFF00"/>
                </a:solidFill>
              </a:rPr>
              <a:t> </a:t>
            </a:r>
            <a:endParaRPr lang="en-GB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sr-Latn-CS" dirty="0" smtClean="0"/>
              <a:t>     </a:t>
            </a:r>
            <a:r>
              <a:rPr lang="sr-Cyrl-CS" b="1" dirty="0" smtClean="0"/>
              <a:t>–</a:t>
            </a:r>
            <a:r>
              <a:rPr lang="ru-RU" dirty="0" smtClean="0"/>
              <a:t> Данас сам </a:t>
            </a:r>
            <a:r>
              <a:rPr lang="sr-Cyrl-CS" b="1" dirty="0" smtClean="0"/>
              <a:t>–</a:t>
            </a:r>
            <a:r>
              <a:rPr lang="ru-RU" dirty="0" smtClean="0"/>
              <a:t> рекла је Сара </a:t>
            </a:r>
            <a:r>
              <a:rPr lang="sr-Cyrl-CS" b="1" dirty="0" smtClean="0"/>
              <a:t>–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к</a:t>
            </a:r>
            <a:r>
              <a:rPr lang="ru-RU" dirty="0" smtClean="0"/>
              <a:t>упила књигу</a:t>
            </a:r>
            <a:r>
              <a:rPr lang="sr-Cyrl-CS" dirty="0" smtClean="0"/>
              <a:t>.</a:t>
            </a:r>
            <a:endParaRPr lang="en-GB" dirty="0" smtClean="0"/>
          </a:p>
          <a:p>
            <a:pPr>
              <a:buNone/>
            </a:pPr>
            <a:r>
              <a:rPr lang="sr-Latn-CS" b="1" dirty="0" smtClean="0"/>
              <a:t>         </a:t>
            </a:r>
            <a:r>
              <a:rPr lang="sr-Cyrl-CS" b="1" dirty="0" smtClean="0"/>
              <a:t>–</a:t>
            </a:r>
            <a:r>
              <a:rPr lang="ru-RU" dirty="0" smtClean="0"/>
              <a:t> Да ли си данас </a:t>
            </a:r>
            <a:r>
              <a:rPr lang="sr-Cyrl-CS" b="1" dirty="0" smtClean="0"/>
              <a:t>–</a:t>
            </a:r>
            <a:r>
              <a:rPr lang="ru-RU" dirty="0" smtClean="0"/>
              <a:t> питала је Сара </a:t>
            </a:r>
            <a:r>
              <a:rPr lang="sr-Cyrl-CS" b="1" dirty="0" smtClean="0"/>
              <a:t>–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к</a:t>
            </a:r>
            <a:r>
              <a:rPr lang="ru-RU" dirty="0" smtClean="0"/>
              <a:t>упила књигу?</a:t>
            </a:r>
            <a:endParaRPr lang="en-GB" dirty="0" smtClean="0"/>
          </a:p>
          <a:p>
            <a:pPr lvl="0">
              <a:buNone/>
            </a:pPr>
            <a:r>
              <a:rPr lang="sr-Latn-RS" dirty="0" smtClean="0"/>
              <a:t>         </a:t>
            </a:r>
            <a:r>
              <a:rPr lang="sr-Cyrl-CS" b="1" dirty="0" smtClean="0"/>
              <a:t>– </a:t>
            </a:r>
            <a:r>
              <a:rPr lang="ru-RU" dirty="0" smtClean="0"/>
              <a:t>Молим те </a:t>
            </a:r>
            <a:r>
              <a:rPr lang="sr-Cyrl-CS" b="1" dirty="0" smtClean="0"/>
              <a:t>–</a:t>
            </a:r>
            <a:r>
              <a:rPr lang="ru-RU" dirty="0" smtClean="0"/>
              <a:t> замолила је Сара </a:t>
            </a:r>
            <a:r>
              <a:rPr lang="sr-Cyrl-CS" b="1" dirty="0" smtClean="0"/>
              <a:t>–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к</a:t>
            </a:r>
            <a:r>
              <a:rPr lang="ru-RU" dirty="0" smtClean="0"/>
              <a:t>упи ми књигу!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Down Arrow 3"/>
          <p:cNvSpPr/>
          <p:nvPr/>
        </p:nvSpPr>
        <p:spPr>
          <a:xfrm>
            <a:off x="1428728" y="2000240"/>
            <a:ext cx="428628" cy="285752"/>
          </a:xfrm>
          <a:prstGeom prst="down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Down Arrow 4"/>
          <p:cNvSpPr/>
          <p:nvPr/>
        </p:nvSpPr>
        <p:spPr>
          <a:xfrm>
            <a:off x="3357554" y="2000240"/>
            <a:ext cx="428628" cy="285752"/>
          </a:xfrm>
          <a:prstGeom prst="down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own Arrow 5"/>
          <p:cNvSpPr/>
          <p:nvPr/>
        </p:nvSpPr>
        <p:spPr>
          <a:xfrm>
            <a:off x="5786446" y="2071678"/>
            <a:ext cx="428628" cy="285752"/>
          </a:xfrm>
          <a:prstGeom prst="down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own Arrow 6"/>
          <p:cNvSpPr/>
          <p:nvPr/>
        </p:nvSpPr>
        <p:spPr>
          <a:xfrm>
            <a:off x="1857356" y="4286256"/>
            <a:ext cx="428628" cy="285752"/>
          </a:xfrm>
          <a:prstGeom prst="down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>
            <a:off x="4000496" y="4286256"/>
            <a:ext cx="428628" cy="285752"/>
          </a:xfrm>
          <a:prstGeom prst="down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own Arrow 8"/>
          <p:cNvSpPr/>
          <p:nvPr/>
        </p:nvSpPr>
        <p:spPr>
          <a:xfrm>
            <a:off x="6286512" y="4214818"/>
            <a:ext cx="428628" cy="285752"/>
          </a:xfrm>
          <a:prstGeom prst="down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229600" cy="1143000"/>
          </a:xfrm>
        </p:spPr>
        <p:txBody>
          <a:bodyPr/>
          <a:lstStyle/>
          <a:p>
            <a:r>
              <a:rPr lang="sr-Cyrl-RS" dirty="0" smtClean="0">
                <a:solidFill>
                  <a:schemeClr val="accent3">
                    <a:lumMod val="50000"/>
                  </a:schemeClr>
                </a:solidFill>
              </a:rPr>
              <a:t>УПРАВНИ ГОВОР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84" y="1600200"/>
            <a:ext cx="6400816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„Данас сам купила књигу</a:t>
            </a:r>
            <a:r>
              <a:rPr lang="sr-Latn-RS" dirty="0" smtClean="0"/>
              <a:t>.</a:t>
            </a:r>
            <a:r>
              <a:rPr lang="ru-RU" dirty="0" smtClean="0"/>
              <a:t>”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 </a:t>
            </a:r>
            <a:r>
              <a:rPr lang="sr-Cyrl-RS" dirty="0" smtClean="0"/>
              <a:t>       </a:t>
            </a:r>
            <a:r>
              <a:rPr lang="ru-RU" dirty="0" smtClean="0"/>
              <a:t>„Да ли си данас купила књигу?” 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 </a:t>
            </a:r>
            <a:r>
              <a:rPr lang="sr-Cyrl-RS" dirty="0" smtClean="0"/>
              <a:t>       </a:t>
            </a:r>
            <a:r>
              <a:rPr lang="ru-RU" dirty="0" smtClean="0"/>
              <a:t>„Молим те, купи ми књигу!”</a:t>
            </a:r>
          </a:p>
          <a:p>
            <a:pPr>
              <a:buNone/>
            </a:pPr>
            <a:endParaRPr lang="en-GB" dirty="0" smtClean="0"/>
          </a:p>
          <a:p>
            <a:pPr algn="ctr">
              <a:buNone/>
            </a:pPr>
            <a:r>
              <a:rPr lang="sr-Cyrl-CS" b="1" dirty="0" smtClean="0"/>
              <a:t>Уколико</a:t>
            </a:r>
            <a:r>
              <a:rPr lang="sr-Cyrl-RS" b="1" dirty="0" smtClean="0"/>
              <a:t> се нагласи да је реченица у управном говору, онда је употреба наводника неопходна.</a:t>
            </a:r>
          </a:p>
        </p:txBody>
      </p:sp>
      <p:sp>
        <p:nvSpPr>
          <p:cNvPr id="5" name="Rectangle 4"/>
          <p:cNvSpPr/>
          <p:nvPr/>
        </p:nvSpPr>
        <p:spPr>
          <a:xfrm rot="19238800">
            <a:off x="139045" y="2840604"/>
            <a:ext cx="29754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Примери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6" name="Picture 2" descr="Uzvicni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929198"/>
            <a:ext cx="1857356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162</Words>
  <Application>Microsoft Office PowerPoint</Application>
  <PresentationFormat>On-screen Show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УПРАВНИ ГОВОР У СТРИПУ</vt:lpstr>
      <vt:lpstr>РЕЧЕНИЦЕ СА УПРАВНИМ ГОВОРОМ</vt:lpstr>
      <vt:lpstr>КАКО СЕ ОБЕЛЕЖАВА  УПРАВНИ ГОВОР?</vt:lpstr>
      <vt:lpstr>Slide 5</vt:lpstr>
      <vt:lpstr>ПРВИ МОДЕЛ</vt:lpstr>
      <vt:lpstr>ДРУГИ МОДЕЛ</vt:lpstr>
      <vt:lpstr>ТРЕЋИ МОДЕЛ</vt:lpstr>
      <vt:lpstr>УПРАВНИ ГОВОР</vt:lpstr>
      <vt:lpstr>НЕУПРАВНИ ГОВОР</vt:lpstr>
      <vt:lpstr>МАЛИ САВЕТНИК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УПРАВНИ ГОВОР</dc:title>
  <dc:creator>Saleprof</dc:creator>
  <cp:lastModifiedBy>Saleprof</cp:lastModifiedBy>
  <cp:revision>24</cp:revision>
  <dcterms:created xsi:type="dcterms:W3CDTF">2020-04-01T11:28:58Z</dcterms:created>
  <dcterms:modified xsi:type="dcterms:W3CDTF">2020-04-02T18:12:24Z</dcterms:modified>
</cp:coreProperties>
</file>