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73" r:id="rId4"/>
    <p:sldId id="276" r:id="rId5"/>
    <p:sldId id="274" r:id="rId6"/>
    <p:sldId id="275" r:id="rId7"/>
    <p:sldId id="269" r:id="rId8"/>
    <p:sldId id="268" r:id="rId9"/>
    <p:sldId id="262" r:id="rId10"/>
    <p:sldId id="266" r:id="rId11"/>
    <p:sldId id="271" r:id="rId12"/>
    <p:sldId id="277" r:id="rId13"/>
    <p:sldId id="267" r:id="rId14"/>
    <p:sldId id="270" r:id="rId15"/>
    <p:sldId id="272" r:id="rId16"/>
    <p:sldId id="261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62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12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1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7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3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4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7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2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9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6FAC-0C91-4179-82D5-0D951B9EF94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ACCF3-E8E6-4752-94ED-F4DCDD241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57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1" b="784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679950" y="377896"/>
            <a:ext cx="2832100" cy="1565211"/>
            <a:chOff x="3113829" y="3908349"/>
            <a:chExt cx="2832100" cy="1119910"/>
          </a:xfrm>
          <a:solidFill>
            <a:schemeClr val="bg1"/>
          </a:solidFill>
        </p:grpSpPr>
        <p:sp>
          <p:nvSpPr>
            <p:cNvPr id="8" name="Oval Callout 7"/>
            <p:cNvSpPr/>
            <p:nvPr/>
          </p:nvSpPr>
          <p:spPr>
            <a:xfrm>
              <a:off x="3113829" y="3908349"/>
              <a:ext cx="2832100" cy="1119910"/>
            </a:xfrm>
            <a:prstGeom prst="wedgeEllipseCallout">
              <a:avLst>
                <a:gd name="adj1" fmla="val 448"/>
                <a:gd name="adj2" fmla="val 7628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37543" y="4136578"/>
              <a:ext cx="2381624" cy="660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Данас ћемо да </a:t>
              </a:r>
            </a:p>
            <a:p>
              <a:r>
                <a:rPr lang="sr-Cyrl-R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sr-Cyrl-R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ежбамо сабирање и одузимање до 100...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0" t="24106" r="21754" b="20179"/>
          <a:stretch/>
        </p:blipFill>
        <p:spPr>
          <a:xfrm rot="20537317">
            <a:off x="3602690" y="2567399"/>
            <a:ext cx="2500478" cy="19591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Group 10"/>
          <p:cNvGrpSpPr/>
          <p:nvPr/>
        </p:nvGrpSpPr>
        <p:grpSpPr>
          <a:xfrm>
            <a:off x="983023" y="1007782"/>
            <a:ext cx="2612304" cy="1503816"/>
            <a:chOff x="2545946" y="2200734"/>
            <a:chExt cx="1830471" cy="875852"/>
          </a:xfrm>
          <a:solidFill>
            <a:schemeClr val="bg1"/>
          </a:solidFill>
        </p:grpSpPr>
        <p:sp>
          <p:nvSpPr>
            <p:cNvPr id="12" name="Oval Callout 11"/>
            <p:cNvSpPr/>
            <p:nvPr/>
          </p:nvSpPr>
          <p:spPr>
            <a:xfrm>
              <a:off x="2545946" y="2200734"/>
              <a:ext cx="1830471" cy="875852"/>
            </a:xfrm>
            <a:prstGeom prst="wedgeEllipseCallout">
              <a:avLst>
                <a:gd name="adj1" fmla="val 27882"/>
                <a:gd name="adj2" fmla="val 74200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74396" y="2342889"/>
              <a:ext cx="1573570" cy="591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Добар дан, децо! </a:t>
              </a:r>
              <a:endPara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sr-Cyrl-R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Добро дошли </a:t>
              </a:r>
              <a:endPara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sr-Cyrl-R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час</a:t>
              </a:r>
              <a:r>
                <a:rPr lang="sr-Latn-R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sr-Cyrl-R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математике!</a:t>
              </a:r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57503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12785">
        <p15:prstTrans prst="curtains"/>
      </p:transition>
    </mc:Choice>
    <mc:Fallback xmlns="">
      <p:transition spd="slow" advTm="1278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9650" y="1955800"/>
            <a:ext cx="7632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У парку је било 46 стабала дрвећа. На јесен је посађено још 25 стабала. Колико стабала укупно има у парку?</a:t>
            </a:r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916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4114">
        <p15:prstTrans prst="crush"/>
      </p:transition>
    </mc:Choice>
    <mc:Fallback xmlns="">
      <p:transition spd="slow" advTm="1411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9650" y="1955800"/>
            <a:ext cx="7632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Мама је дала Лени 45 динара, а Стефану 16 динара мање. Колико динара има Стефан? Колико динара имају Лена и Стефан?</a:t>
            </a:r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439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2737">
        <p:dissolve/>
      </p:transition>
    </mc:Choice>
    <mc:Fallback xmlns="">
      <p:transition spd="slow" advTm="22737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8050" y="1930400"/>
            <a:ext cx="76327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Једна кифла у пекари кошта 18 динара. Бурек је за 25 динара скупљи од кифле. Пита са сиром скупља је за 15 динара од бурека. Колико кошта пита са сиром?  </a:t>
            </a:r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78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8040">
        <p15:prstTrans prst="drape"/>
      </p:transition>
    </mc:Choice>
    <mc:Fallback xmlns="">
      <p:transition spd="slow" advTm="1804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9650" y="1955800"/>
            <a:ext cx="7632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Немања чита књигу која има 72 стране. У суботу је прочитао 26, а у недељу 18 страна. Колико још страница има да прочита?</a:t>
            </a:r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57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7823">
        <p15:prstTrans prst="drape"/>
      </p:transition>
    </mc:Choice>
    <mc:Fallback xmlns="">
      <p:transition spd="slow" advTm="178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4850" y="1772920"/>
            <a:ext cx="85407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У једном вагону је било </a:t>
            </a:r>
            <a:r>
              <a:rPr lang="sr-Latn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путника, а у другом за 13 путника више него у првом, а у трећем за 20 мање него у другом. Колико је укупно било путника у сва три вагона?</a:t>
            </a:r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7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7490">
        <p14:flip dir="r"/>
      </p:transition>
    </mc:Choice>
    <mc:Fallback xmlns="">
      <p:transition spd="slow" advTm="2749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6275" y="1843950"/>
            <a:ext cx="82994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Сок, чоколада и кекс коштају 90 динара. Цена сока и чоколаде је 71 динар, а чоколаде и кекса 65 динара. Израчунај цену сока, чоколаде и кекса. </a:t>
            </a:r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1069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102">
        <p15:prstTrans prst="pageCurlDouble"/>
      </p:transition>
    </mc:Choice>
    <mc:Fallback xmlns="">
      <p:transition spd="slow" advTm="301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897230" y="514589"/>
            <a:ext cx="2276894" cy="1712153"/>
            <a:chOff x="9435978" y="536907"/>
            <a:chExt cx="1838285" cy="1076311"/>
          </a:xfrm>
        </p:grpSpPr>
        <p:sp>
          <p:nvSpPr>
            <p:cNvPr id="11" name="Oval Callout 10"/>
            <p:cNvSpPr/>
            <p:nvPr/>
          </p:nvSpPr>
          <p:spPr>
            <a:xfrm>
              <a:off x="9435978" y="536907"/>
              <a:ext cx="1838285" cy="1076311"/>
            </a:xfrm>
            <a:prstGeom prst="wedgeEllipseCallout">
              <a:avLst>
                <a:gd name="adj1" fmla="val -27868"/>
                <a:gd name="adj2" fmla="val 71142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647580" y="751088"/>
              <a:ext cx="1621562" cy="6384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r-Cyrl-RS" sz="2000" dirty="0" smtClean="0"/>
                <a:t> </a:t>
              </a:r>
              <a:r>
                <a:rPr lang="sr-Cyrl-R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 је било све за данас, били сте одлични.</a:t>
              </a:r>
              <a:endParaRPr lang="en-GB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0" t="24106" r="21754" b="20179"/>
          <a:stretch/>
        </p:blipFill>
        <p:spPr>
          <a:xfrm rot="20622156">
            <a:off x="3506812" y="2594483"/>
            <a:ext cx="2619129" cy="18327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852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0521">
        <p14:glitter pattern="hexagon"/>
      </p:transition>
    </mc:Choice>
    <mc:Fallback xmlns="">
      <p:transition spd="slow" advTm="105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</p:spPr>
      </p:pic>
      <p:grpSp>
        <p:nvGrpSpPr>
          <p:cNvPr id="6" name="Group 5"/>
          <p:cNvGrpSpPr/>
          <p:nvPr/>
        </p:nvGrpSpPr>
        <p:grpSpPr>
          <a:xfrm>
            <a:off x="4020671" y="2827608"/>
            <a:ext cx="2192012" cy="1202783"/>
            <a:chOff x="9435978" y="857112"/>
            <a:chExt cx="1769754" cy="756106"/>
          </a:xfrm>
        </p:grpSpPr>
        <p:sp>
          <p:nvSpPr>
            <p:cNvPr id="7" name="Oval Callout 6"/>
            <p:cNvSpPr/>
            <p:nvPr/>
          </p:nvSpPr>
          <p:spPr>
            <a:xfrm>
              <a:off x="9435978" y="857112"/>
              <a:ext cx="1602417" cy="756106"/>
            </a:xfrm>
            <a:prstGeom prst="wedgeEllipseCallout">
              <a:avLst>
                <a:gd name="adj1" fmla="val -39463"/>
                <a:gd name="adj2" fmla="val 64745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584170" y="1063019"/>
              <a:ext cx="1621562" cy="251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ДОВИЂЕЊА</a:t>
              </a:r>
              <a:r>
                <a:rPr lang="sr-Cyrl-RS" sz="2000" dirty="0" smtClean="0"/>
                <a:t>!</a:t>
              </a:r>
              <a:endParaRPr lang="en-GB" sz="2000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0" t="24106" r="21754" b="20179"/>
          <a:stretch/>
        </p:blipFill>
        <p:spPr>
          <a:xfrm rot="18495441">
            <a:off x="3582270" y="4663364"/>
            <a:ext cx="471211" cy="447352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9376458" y="5726163"/>
            <a:ext cx="2091823" cy="68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учитељица Наташа</a:t>
            </a:r>
          </a:p>
          <a:p>
            <a:endParaRPr lang="en-GB" sz="2000" u="sng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409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373">
        <p15:prstTrans prst="curtains"/>
      </p:transition>
    </mc:Choice>
    <mc:Fallback xmlns="">
      <p:transition spd="slow" advTm="537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153"/>
            <a:ext cx="12192001" cy="6859153"/>
          </a:xfrm>
        </p:spPr>
      </p:pic>
      <p:grpSp>
        <p:nvGrpSpPr>
          <p:cNvPr id="12" name="Group 11"/>
          <p:cNvGrpSpPr/>
          <p:nvPr/>
        </p:nvGrpSpPr>
        <p:grpSpPr>
          <a:xfrm rot="1649577">
            <a:off x="8117087" y="634842"/>
            <a:ext cx="2810933" cy="1799751"/>
            <a:chOff x="2340007" y="3281457"/>
            <a:chExt cx="1799256" cy="1108269"/>
          </a:xfrm>
          <a:solidFill>
            <a:schemeClr val="bg1"/>
          </a:solidFill>
        </p:grpSpPr>
        <p:sp>
          <p:nvSpPr>
            <p:cNvPr id="13" name="Oval Callout 12"/>
            <p:cNvSpPr/>
            <p:nvPr/>
          </p:nvSpPr>
          <p:spPr>
            <a:xfrm>
              <a:off x="2340007" y="3281457"/>
              <a:ext cx="1799256" cy="869149"/>
            </a:xfrm>
            <a:prstGeom prst="wedgeEllipseCallout">
              <a:avLst>
                <a:gd name="adj1" fmla="val -31123"/>
                <a:gd name="adj2" fmla="val 84682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52849" y="3504380"/>
              <a:ext cx="1573570" cy="885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Припремила сам вам занимљиве задатке...</a:t>
              </a:r>
            </a:p>
            <a:p>
              <a:endParaRPr lang="en-GB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17892" y="274797"/>
            <a:ext cx="2278108" cy="1340605"/>
            <a:chOff x="2545946" y="2200734"/>
            <a:chExt cx="1856066" cy="931940"/>
          </a:xfrm>
          <a:solidFill>
            <a:schemeClr val="bg1"/>
          </a:solidFill>
        </p:grpSpPr>
        <p:sp>
          <p:nvSpPr>
            <p:cNvPr id="16" name="Oval Callout 15"/>
            <p:cNvSpPr/>
            <p:nvPr/>
          </p:nvSpPr>
          <p:spPr>
            <a:xfrm>
              <a:off x="2545946" y="2200734"/>
              <a:ext cx="1830471" cy="875852"/>
            </a:xfrm>
            <a:prstGeom prst="wedgeEllipseCallout">
              <a:avLst>
                <a:gd name="adj1" fmla="val 55422"/>
                <a:gd name="adj2" fmla="val 73345"/>
              </a:avLst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28442" y="2234062"/>
              <a:ext cx="1573570" cy="898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Дате задатке препиши и уради их...</a:t>
              </a:r>
            </a:p>
            <a:p>
              <a:endParaRPr lang="en-GB" dirty="0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0" t="24106" r="21754" b="20179"/>
          <a:stretch/>
        </p:blipFill>
        <p:spPr>
          <a:xfrm rot="1043891">
            <a:off x="6409072" y="1827950"/>
            <a:ext cx="1343665" cy="8828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946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9465">
        <p14:honeycomb/>
      </p:transition>
    </mc:Choice>
    <mc:Fallback xmlns="">
      <p:transition spd="slow" advTm="946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46400" y="1643977"/>
            <a:ext cx="7239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Израчунај:</a:t>
            </a:r>
            <a:endParaRPr lang="sr-Cyrl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+ 43 =_______________________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–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=_______________________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=_______________________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 =_______________________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=_______________________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 =_______________________</a:t>
            </a:r>
            <a:endParaRPr lang="en-GB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807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2428">
        <p14:vortex dir="r"/>
      </p:transition>
    </mc:Choice>
    <mc:Fallback xmlns="">
      <p:transition spd="slow" advTm="224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4878" y="1742435"/>
            <a:ext cx="80275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 квадратић упиши &gt;, &lt; или = тако да записи буду тачни.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61746" y="3459553"/>
            <a:ext cx="4191114" cy="1754326"/>
            <a:chOff x="3124200" y="1899418"/>
            <a:chExt cx="2346722" cy="1754326"/>
          </a:xfrm>
        </p:grpSpPr>
        <p:sp>
          <p:nvSpPr>
            <p:cNvPr id="8" name="TextBox 7"/>
            <p:cNvSpPr txBox="1"/>
            <p:nvPr/>
          </p:nvSpPr>
          <p:spPr>
            <a:xfrm>
              <a:off x="3124200" y="1899418"/>
              <a:ext cx="234672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3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47 + 27 ___ 74 - 56</a:t>
              </a:r>
              <a:endPara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sr-Cyrl-R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sr-Cyrl-RS" sz="3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43 + 38        100 - 16</a:t>
              </a:r>
              <a:endPara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034368" y="1965581"/>
              <a:ext cx="365759" cy="50830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34367" y="3080895"/>
              <a:ext cx="365760" cy="473867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91301" y="3453972"/>
            <a:ext cx="4140200" cy="1754326"/>
            <a:chOff x="7473277" y="1636080"/>
            <a:chExt cx="2372552" cy="1754326"/>
          </a:xfrm>
        </p:grpSpPr>
        <p:sp>
          <p:nvSpPr>
            <p:cNvPr id="16" name="TextBox 15"/>
            <p:cNvSpPr txBox="1"/>
            <p:nvPr/>
          </p:nvSpPr>
          <p:spPr>
            <a:xfrm>
              <a:off x="7473277" y="1636080"/>
              <a:ext cx="237255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3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70 - 54          86 - 68</a:t>
              </a:r>
              <a:endParaRPr lang="en-GB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sr-Cyrl-R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sr-Cyrl-RS" sz="3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52 + 48 </a:t>
              </a:r>
              <a:r>
                <a:rPr lang="en-GB" sz="3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sr-Cyrl-RS" sz="3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sz="3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sr-Cyrl-RS" sz="3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100 - 52</a:t>
              </a:r>
              <a:endPara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393327" y="2728708"/>
              <a:ext cx="339004" cy="513539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393327" y="1789477"/>
              <a:ext cx="339004" cy="523092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8788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0828">
        <p14:shred/>
      </p:transition>
    </mc:Choice>
    <mc:Fallback xmlns="">
      <p:transition spd="slow" advTm="208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834477"/>
            <a:ext cx="723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Израчунај:</a:t>
            </a:r>
          </a:p>
          <a:p>
            <a:pPr algn="ctr"/>
            <a:endParaRPr lang="sr-Cyrl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збир бројева 66 и 19.</a:t>
            </a:r>
            <a:endParaRPr lang="sr-Cyrl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разлику бројева 93 и 54.</a:t>
            </a:r>
            <a:endParaRPr lang="en-GB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7498636"/>
      </p:ext>
    </p:extLst>
  </p:cSld>
  <p:clrMapOvr>
    <a:masterClrMapping/>
  </p:clrMapOvr>
  <p:transition spd="slow" advTm="17811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0475" y="2177377"/>
            <a:ext cx="69437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Збиру бројева 33 и 19 додај њихову разлику и израчунај.</a:t>
            </a:r>
            <a:endParaRPr lang="en-GB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974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2567">
        <p14:doors dir="vert"/>
      </p:transition>
    </mc:Choice>
    <mc:Fallback xmlns="">
      <p:transition spd="slow" advTm="1256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9650" y="2247900"/>
            <a:ext cx="7632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Најмањем броју 4. десетице додај број 29 и израчунај.</a:t>
            </a:r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187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9296">
        <p14:prism/>
      </p:transition>
    </mc:Choice>
    <mc:Fallback xmlns="">
      <p:transition spd="slow" advTm="192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9650" y="1955800"/>
            <a:ext cx="7632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Најмањи број 8. десетице умањи за следбеник броја 37 и израчунај.</a:t>
            </a:r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642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7900">
        <p15:prstTrans prst="airplane"/>
      </p:transition>
    </mc:Choice>
    <mc:Fallback xmlns="">
      <p:transition spd="slow" advTm="179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9650" y="1955800"/>
            <a:ext cx="7632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На једној страни улице налази се 47 кућа, а на другој 26 кућа мање. Колико укупно кућа има у тој улици?</a:t>
            </a:r>
            <a:endParaRPr lang="en-GB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194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4795">
        <p15:prstTrans prst="fracture"/>
      </p:transition>
    </mc:Choice>
    <mc:Fallback xmlns="">
      <p:transition spd="slow" advTm="147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.3|2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5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8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399</Words>
  <Application>Microsoft Office PowerPoint</Application>
  <PresentationFormat>Widescreen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Наташа Мадић</dc:creator>
  <cp:lastModifiedBy>Aleksandra Sakic</cp:lastModifiedBy>
  <cp:revision>31</cp:revision>
  <dcterms:created xsi:type="dcterms:W3CDTF">2020-09-18T12:12:58Z</dcterms:created>
  <dcterms:modified xsi:type="dcterms:W3CDTF">2020-09-25T10:09:54Z</dcterms:modified>
</cp:coreProperties>
</file>