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0" r:id="rId4"/>
    <p:sldId id="278" r:id="rId5"/>
    <p:sldId id="256" r:id="rId6"/>
    <p:sldId id="264" r:id="rId7"/>
    <p:sldId id="279" r:id="rId8"/>
    <p:sldId id="258" r:id="rId9"/>
    <p:sldId id="265" r:id="rId10"/>
    <p:sldId id="280" r:id="rId11"/>
    <p:sldId id="281" r:id="rId12"/>
    <p:sldId id="266" r:id="rId13"/>
    <p:sldId id="272" r:id="rId14"/>
    <p:sldId id="273" r:id="rId15"/>
    <p:sldId id="282" r:id="rId16"/>
    <p:sldId id="257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2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1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32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2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04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7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1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7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3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672F-3870-43CB-81E3-00CCCD57ABB9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5A77-F528-4A3F-A659-B8B4D89EE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3" b="33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66" y="1085625"/>
            <a:ext cx="2643468" cy="56110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77796" y="431800"/>
            <a:ext cx="2612304" cy="1503816"/>
            <a:chOff x="2545946" y="2200734"/>
            <a:chExt cx="1830471" cy="875852"/>
          </a:xfrm>
          <a:solidFill>
            <a:schemeClr val="bg1"/>
          </a:solidFill>
        </p:grpSpPr>
        <p:sp>
          <p:nvSpPr>
            <p:cNvPr id="10" name="Oval Callout 9"/>
            <p:cNvSpPr/>
            <p:nvPr/>
          </p:nvSpPr>
          <p:spPr>
            <a:xfrm>
              <a:off x="2545946" y="2200734"/>
              <a:ext cx="1830471" cy="875852"/>
            </a:xfrm>
            <a:prstGeom prst="wedgeEllipseCallout">
              <a:avLst>
                <a:gd name="adj1" fmla="val -53593"/>
                <a:gd name="adj2" fmla="val 49758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4396" y="2342889"/>
              <a:ext cx="1573570" cy="591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Добар дан, децо! </a:t>
              </a:r>
              <a:endPara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 дошли </a:t>
              </a:r>
              <a:endPara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час</a:t>
              </a:r>
              <a:r>
                <a:rPr lang="sr-Latn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математике!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154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54">
        <p15:prstTrans prst="fracture"/>
      </p:transition>
    </mc:Choice>
    <mc:Fallback xmlns="">
      <p:transition spd="slow" advTm="5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096491" y="1651000"/>
            <a:ext cx="6111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Претходник броја 79 умањи за највећи једноцифрени број и израчунај.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86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283">
        <p15:prstTrans prst="peelOff"/>
      </p:transition>
    </mc:Choice>
    <mc:Fallback xmlns="">
      <p:transition spd="slow" advTm="162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040495" y="1173018"/>
            <a:ext cx="6111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Тата </a:t>
            </a:r>
            <a:r>
              <a:rPr lang="sr-Cyrl-C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42 године, а мама је 7 година млађа од њега. Колико година има мама?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0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173">
        <p15:prstTrans prst="crush"/>
      </p:transition>
    </mc:Choice>
    <mc:Fallback xmlns="">
      <p:transition spd="slow" advTm="201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340100" y="1803400"/>
            <a:ext cx="589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Дарко жели да купи сладолед који кошта 72 динара, а има 8 динара. Колико му новца недостаје?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402353"/>
      </p:ext>
    </p:extLst>
  </p:cSld>
  <p:clrMapOvr>
    <a:masterClrMapping/>
  </p:clrMapOvr>
  <p:transition spd="slow" advTm="1936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324225" y="1435100"/>
            <a:ext cx="5543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Хелена има 41 сличицу, а њена сестра за 6 мање. Колико сличица има њена сестра?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3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343">
        <p14:doors dir="vert"/>
      </p:transition>
    </mc:Choice>
    <mc:Fallback xmlns="">
      <p:transition spd="slow" advTm="22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184236" y="1715654"/>
            <a:ext cx="619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Петар је имао 34 бомбоне, Вуку је дао 5, а Вељку 4.  </a:t>
            </a:r>
          </a:p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бомбона сада има Петар?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4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0220">
        <p14:glitter pattern="hexagon"/>
      </p:transition>
    </mc:Choice>
    <mc:Fallback xmlns="">
      <p:transition spd="slow" advTm="20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371272" y="1412617"/>
            <a:ext cx="619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Тадија је сакупио 34 кликера, а Алекса 9 кликера мање. Колико кликера има Алекса, а колико кликера имају заједно?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8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736">
        <p:blinds dir="vert"/>
      </p:transition>
    </mc:Choice>
    <mc:Fallback xmlns="">
      <p:transition spd="slow" advTm="2873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34412"/>
          <a:stretch/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68" y="1075765"/>
            <a:ext cx="2530064" cy="565314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36952" y="419649"/>
            <a:ext cx="2276894" cy="1712153"/>
            <a:chOff x="9435978" y="536907"/>
            <a:chExt cx="1838285" cy="1076311"/>
          </a:xfrm>
        </p:grpSpPr>
        <p:sp>
          <p:nvSpPr>
            <p:cNvPr id="11" name="Oval Callout 10"/>
            <p:cNvSpPr/>
            <p:nvPr/>
          </p:nvSpPr>
          <p:spPr>
            <a:xfrm>
              <a:off x="9435978" y="536907"/>
              <a:ext cx="1838285" cy="1076311"/>
            </a:xfrm>
            <a:prstGeom prst="wedgeEllipseCallout">
              <a:avLst>
                <a:gd name="adj1" fmla="val -55757"/>
                <a:gd name="adj2" fmla="val 5185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47580" y="751088"/>
              <a:ext cx="1621562" cy="63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 </a:t>
              </a:r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 је било све за данас, били сте одлични.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88033" y="418906"/>
            <a:ext cx="2958195" cy="1698570"/>
            <a:chOff x="9293440" y="515144"/>
            <a:chExt cx="2481943" cy="1622758"/>
          </a:xfrm>
        </p:grpSpPr>
        <p:sp>
          <p:nvSpPr>
            <p:cNvPr id="8" name="Oval Callout 7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43080"/>
                <a:gd name="adj2" fmla="val 5498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11542" y="730634"/>
              <a:ext cx="2000845" cy="126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Ако желите више,  у опису видеа налази се материјал за вежбање…</a:t>
              </a:r>
              <a:endParaRPr lang="en-GB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214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422">
        <p15:prstTrans prst="curtains"/>
      </p:transition>
    </mc:Choice>
    <mc:Fallback xmlns="">
      <p:transition spd="slow" advTm="12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34412"/>
          <a:stretch/>
        </p:blipFill>
        <p:spPr>
          <a:xfrm>
            <a:off x="0" y="0"/>
            <a:ext cx="12192000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84" y="966261"/>
            <a:ext cx="2786232" cy="57841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34893" y="744247"/>
            <a:ext cx="2192012" cy="1202783"/>
            <a:chOff x="9435978" y="857112"/>
            <a:chExt cx="1769754" cy="756106"/>
          </a:xfrm>
        </p:grpSpPr>
        <p:sp>
          <p:nvSpPr>
            <p:cNvPr id="8" name="Oval Callout 7"/>
            <p:cNvSpPr/>
            <p:nvPr/>
          </p:nvSpPr>
          <p:spPr>
            <a:xfrm>
              <a:off x="9435978" y="857112"/>
              <a:ext cx="1602417" cy="756106"/>
            </a:xfrm>
            <a:prstGeom prst="wedgeEllipseCallout">
              <a:avLst>
                <a:gd name="adj1" fmla="val 41162"/>
                <a:gd name="adj2" fmla="val 8058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84170" y="1063019"/>
              <a:ext cx="1621562" cy="25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ДОВИЂЕЊА</a:t>
              </a:r>
              <a:r>
                <a:rPr lang="sr-Cyrl-RS" sz="2000" dirty="0" smtClean="0"/>
                <a:t>!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3299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749">
        <p15:prstTrans prst="pageCurlDouble"/>
      </p:transition>
    </mc:Choice>
    <mc:Fallback xmlns="">
      <p:transition spd="slow" advTm="6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3" b="33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18" y="1085625"/>
            <a:ext cx="2740062" cy="567105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13413" y="241373"/>
            <a:ext cx="4233458" cy="1764951"/>
            <a:chOff x="2545946" y="2200734"/>
            <a:chExt cx="1830471" cy="894649"/>
          </a:xfrm>
          <a:solidFill>
            <a:schemeClr val="bg1"/>
          </a:solidFill>
        </p:grpSpPr>
        <p:sp>
          <p:nvSpPr>
            <p:cNvPr id="10" name="Oval Callout 9"/>
            <p:cNvSpPr/>
            <p:nvPr/>
          </p:nvSpPr>
          <p:spPr>
            <a:xfrm>
              <a:off x="2545946" y="2200734"/>
              <a:ext cx="1830471" cy="875852"/>
            </a:xfrm>
            <a:prstGeom prst="wedgeEllipseCallout">
              <a:avLst>
                <a:gd name="adj1" fmla="val -55255"/>
                <a:gd name="adj2" fmla="val 61470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4396" y="2284125"/>
              <a:ext cx="1573570" cy="81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Данас ћемо научити да одузимамо једноцифрене бројеве од двоцифрених са прелазом преко десетице.</a:t>
              </a:r>
            </a:p>
            <a:p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11764" y="508073"/>
            <a:ext cx="4233458" cy="1764951"/>
            <a:chOff x="2545946" y="2200734"/>
            <a:chExt cx="1830471" cy="894649"/>
          </a:xfrm>
          <a:solidFill>
            <a:schemeClr val="bg1"/>
          </a:solidFill>
        </p:grpSpPr>
        <p:sp>
          <p:nvSpPr>
            <p:cNvPr id="8" name="Oval Callout 7"/>
            <p:cNvSpPr/>
            <p:nvPr/>
          </p:nvSpPr>
          <p:spPr>
            <a:xfrm>
              <a:off x="2545946" y="2200734"/>
              <a:ext cx="1830471" cy="875852"/>
            </a:xfrm>
            <a:prstGeom prst="wedgeEllipseCallout">
              <a:avLst>
                <a:gd name="adj1" fmla="val 51242"/>
                <a:gd name="adj2" fmla="val 48240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74396" y="2284125"/>
              <a:ext cx="1573570" cy="81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Научили смо да одузимамо једноцифрене бројеве од двоцифрених бројева без прелаза преко десетице. </a:t>
              </a:r>
            </a:p>
            <a:p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177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871">
        <p15:prstTrans prst="curtains"/>
      </p:transition>
    </mc:Choice>
    <mc:Fallback xmlns="">
      <p:transition spd="slow" advTm="12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2" name="TextBox 1"/>
          <p:cNvSpPr txBox="1"/>
          <p:nvPr/>
        </p:nvSpPr>
        <p:spPr>
          <a:xfrm>
            <a:off x="2108956" y="2118978"/>
            <a:ext cx="158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45 - 8 =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84" y="1387135"/>
            <a:ext cx="2530064" cy="565314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079335" y="172908"/>
            <a:ext cx="2874559" cy="1472598"/>
            <a:chOff x="2545946" y="2200734"/>
            <a:chExt cx="1830471" cy="1262628"/>
          </a:xfrm>
          <a:solidFill>
            <a:schemeClr val="bg1"/>
          </a:solidFill>
        </p:grpSpPr>
        <p:sp>
          <p:nvSpPr>
            <p:cNvPr id="14" name="Oval Callout 13"/>
            <p:cNvSpPr/>
            <p:nvPr/>
          </p:nvSpPr>
          <p:spPr>
            <a:xfrm>
              <a:off x="2545946" y="2200734"/>
              <a:ext cx="1830471" cy="1190870"/>
            </a:xfrm>
            <a:prstGeom prst="wedgeEllipseCallout">
              <a:avLst>
                <a:gd name="adj1" fmla="val 10449"/>
                <a:gd name="adj2" fmla="val 74421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74396" y="2355014"/>
              <a:ext cx="1573570" cy="110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Разлику бројева </a:t>
              </a:r>
            </a:p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45 - 8 рачунаш </a:t>
              </a:r>
            </a:p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 што…</a:t>
              </a:r>
            </a:p>
            <a:p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02053" y="2730941"/>
            <a:ext cx="503042" cy="334572"/>
            <a:chOff x="4381500" y="2461901"/>
            <a:chExt cx="503042" cy="33457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4381500" y="2461901"/>
              <a:ext cx="266700" cy="3345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648200" y="2461901"/>
              <a:ext cx="236342" cy="33457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5213" y="-7646"/>
            <a:ext cx="4665852" cy="1842263"/>
            <a:chOff x="2592084" y="2181864"/>
            <a:chExt cx="1830471" cy="1319082"/>
          </a:xfrm>
          <a:solidFill>
            <a:schemeClr val="bg1"/>
          </a:solidFill>
        </p:grpSpPr>
        <p:sp>
          <p:nvSpPr>
            <p:cNvPr id="17" name="Oval Callout 16"/>
            <p:cNvSpPr/>
            <p:nvPr/>
          </p:nvSpPr>
          <p:spPr>
            <a:xfrm>
              <a:off x="2592084" y="2181864"/>
              <a:ext cx="1830471" cy="1190870"/>
            </a:xfrm>
            <a:prstGeom prst="wedgeEllipseCallout">
              <a:avLst>
                <a:gd name="adj1" fmla="val -23574"/>
                <a:gd name="adj2" fmla="val 88345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4396" y="2355014"/>
              <a:ext cx="1573570" cy="1145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...умањилац растављаш на сабирке од којих је један једнак броју јединица умањеника да би се олакшало даље рачунање.</a:t>
              </a:r>
            </a:p>
            <a:p>
              <a:endParaRPr lang="en-GB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641564" y="3054775"/>
            <a:ext cx="109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</a:rPr>
              <a:t>5</a:t>
            </a:r>
            <a:r>
              <a:rPr lang="sr-Cyrl-RS" sz="2400" b="1" dirty="0" smtClean="0"/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+ </a:t>
            </a:r>
            <a:r>
              <a:rPr lang="sr-Cyrl-RS" sz="2400" b="1" dirty="0" smtClean="0">
                <a:solidFill>
                  <a:srgbClr val="FF0000"/>
                </a:solidFill>
              </a:rPr>
              <a:t>3</a:t>
            </a:r>
            <a:r>
              <a:rPr lang="sr-Cyrl-RS" sz="2400" b="1" dirty="0" smtClean="0"/>
              <a:t> </a:t>
            </a:r>
            <a:endParaRPr lang="en-GB" sz="24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9054121" y="118077"/>
            <a:ext cx="2874559" cy="1472598"/>
            <a:chOff x="2545946" y="2200734"/>
            <a:chExt cx="1830471" cy="1262628"/>
          </a:xfrm>
          <a:solidFill>
            <a:schemeClr val="bg1"/>
          </a:solidFill>
        </p:grpSpPr>
        <p:sp>
          <p:nvSpPr>
            <p:cNvPr id="30" name="Oval Callout 29"/>
            <p:cNvSpPr/>
            <p:nvPr/>
          </p:nvSpPr>
          <p:spPr>
            <a:xfrm>
              <a:off x="2545946" y="2200734"/>
              <a:ext cx="1830471" cy="1190870"/>
            </a:xfrm>
            <a:prstGeom prst="wedgeEllipseCallout">
              <a:avLst>
                <a:gd name="adj1" fmla="val 8682"/>
                <a:gd name="adj2" fmla="val 86308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74396" y="2355014"/>
              <a:ext cx="1573570" cy="110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...од добијеног броја одузимаш преостале јединице броја 40 - 3</a:t>
              </a:r>
            </a:p>
            <a:p>
              <a:endParaRPr lang="en-GB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86663" y="2103578"/>
            <a:ext cx="250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(45 - 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58220" y="2101238"/>
            <a:ext cx="214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40 - 3 = 37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005938" y="118078"/>
            <a:ext cx="2874559" cy="1388907"/>
            <a:chOff x="2545946" y="2200734"/>
            <a:chExt cx="1830471" cy="1190870"/>
          </a:xfrm>
          <a:solidFill>
            <a:schemeClr val="bg1"/>
          </a:solidFill>
        </p:grpSpPr>
        <p:sp>
          <p:nvSpPr>
            <p:cNvPr id="36" name="Oval Callout 35"/>
            <p:cNvSpPr/>
            <p:nvPr/>
          </p:nvSpPr>
          <p:spPr>
            <a:xfrm>
              <a:off x="2545946" y="2200734"/>
              <a:ext cx="1830471" cy="1190870"/>
            </a:xfrm>
            <a:prstGeom prst="wedgeEllipseCallout">
              <a:avLst>
                <a:gd name="adj1" fmla="val 9124"/>
                <a:gd name="adj2" fmla="val 99109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81857" y="2409820"/>
              <a:ext cx="1573570" cy="84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...израчунаш колико је 45 - 5</a:t>
              </a:r>
            </a:p>
            <a:p>
              <a:endParaRPr lang="en-GB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57112" y="2118977"/>
            <a:ext cx="250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(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996449" y="133827"/>
            <a:ext cx="2874559" cy="1472598"/>
            <a:chOff x="2545946" y="2200734"/>
            <a:chExt cx="1830471" cy="1262628"/>
          </a:xfrm>
          <a:solidFill>
            <a:schemeClr val="bg1"/>
          </a:solidFill>
        </p:grpSpPr>
        <p:sp>
          <p:nvSpPr>
            <p:cNvPr id="40" name="Oval Callout 39"/>
            <p:cNvSpPr/>
            <p:nvPr/>
          </p:nvSpPr>
          <p:spPr>
            <a:xfrm>
              <a:off x="2545946" y="2200734"/>
              <a:ext cx="1830471" cy="1190870"/>
            </a:xfrm>
            <a:prstGeom prst="wedgeEllipseCallout">
              <a:avLst>
                <a:gd name="adj1" fmla="val 9124"/>
                <a:gd name="adj2" fmla="val 89965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74396" y="2355014"/>
              <a:ext cx="1573570" cy="1108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Отворите ваше свеске и запишите наслов...</a:t>
              </a:r>
            </a:p>
            <a:p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08293" y="289346"/>
            <a:ext cx="2365107" cy="1321195"/>
            <a:chOff x="8949967" y="158474"/>
            <a:chExt cx="2874559" cy="1388907"/>
          </a:xfrm>
        </p:grpSpPr>
        <p:grpSp>
          <p:nvGrpSpPr>
            <p:cNvPr id="26" name="Group 25"/>
            <p:cNvGrpSpPr/>
            <p:nvPr/>
          </p:nvGrpSpPr>
          <p:grpSpPr>
            <a:xfrm>
              <a:off x="8949967" y="158474"/>
              <a:ext cx="2874559" cy="1388907"/>
              <a:chOff x="2545946" y="2200734"/>
              <a:chExt cx="1830471" cy="1190870"/>
            </a:xfrm>
            <a:solidFill>
              <a:schemeClr val="bg1"/>
            </a:solidFill>
          </p:grpSpPr>
          <p:sp>
            <p:nvSpPr>
              <p:cNvPr id="27" name="Oval Callout 26"/>
              <p:cNvSpPr/>
              <p:nvPr/>
            </p:nvSpPr>
            <p:spPr>
              <a:xfrm>
                <a:off x="2545946" y="2200734"/>
                <a:ext cx="1830471" cy="1190870"/>
              </a:xfrm>
              <a:prstGeom prst="wedgeEllipseCallout">
                <a:avLst>
                  <a:gd name="adj1" fmla="val 15309"/>
                  <a:gd name="adj2" fmla="val 80822"/>
                </a:avLst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74396" y="2355014"/>
                <a:ext cx="1573570" cy="316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255557" y="252764"/>
              <a:ext cx="2324369" cy="1261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sr-Cyrl-R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једноцифрени број 8 раставиш на збир </a:t>
              </a:r>
              <a:r>
                <a:rPr lang="sr-Cyrl-R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бројева</a:t>
              </a:r>
            </a:p>
            <a:p>
              <a:pPr algn="ctr"/>
              <a:r>
                <a:rPr lang="sr-Cyrl-R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r-Cyrl-R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и 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776770" y="1343237"/>
            <a:ext cx="676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ОДУЗИМАЊЕ 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ЈЕДНОЦИФРЕНОГ БРОЈА ОД ДВОЦИФРЕНОГ </a:t>
            </a:r>
          </a:p>
          <a:p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(45 -8)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056832" y="103556"/>
            <a:ext cx="2874559" cy="1388907"/>
            <a:chOff x="2545946" y="2200734"/>
            <a:chExt cx="1830471" cy="1190870"/>
          </a:xfrm>
          <a:solidFill>
            <a:schemeClr val="bg1"/>
          </a:solidFill>
        </p:grpSpPr>
        <p:sp>
          <p:nvSpPr>
            <p:cNvPr id="44" name="Oval Callout 43"/>
            <p:cNvSpPr/>
            <p:nvPr/>
          </p:nvSpPr>
          <p:spPr>
            <a:xfrm>
              <a:off x="2545946" y="2200734"/>
              <a:ext cx="1830471" cy="1190870"/>
            </a:xfrm>
            <a:prstGeom prst="wedgeEllipseCallout">
              <a:avLst>
                <a:gd name="adj1" fmla="val 21052"/>
                <a:gd name="adj2" fmla="val 57962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01856" y="2373940"/>
              <a:ext cx="1680066" cy="84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Дакле, разлика бројева 45 и 8 јесте 37</a:t>
              </a:r>
            </a:p>
            <a:p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724" y="118077"/>
            <a:ext cx="4233458" cy="2072727"/>
            <a:chOff x="2545946" y="2200734"/>
            <a:chExt cx="1830471" cy="1050660"/>
          </a:xfrm>
          <a:solidFill>
            <a:schemeClr val="bg1"/>
          </a:solidFill>
        </p:grpSpPr>
        <p:sp>
          <p:nvSpPr>
            <p:cNvPr id="47" name="Oval Callout 46"/>
            <p:cNvSpPr/>
            <p:nvPr/>
          </p:nvSpPr>
          <p:spPr>
            <a:xfrm>
              <a:off x="2545946" y="2200734"/>
              <a:ext cx="1830471" cy="875852"/>
            </a:xfrm>
            <a:prstGeom prst="wedgeEllipseCallout">
              <a:avLst>
                <a:gd name="adj1" fmla="val -22453"/>
                <a:gd name="adj2" fmla="val 107058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74396" y="2284125"/>
              <a:ext cx="1573570" cy="967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ТРЕБА ДА ЗНАШ...</a:t>
              </a:r>
            </a:p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...да одузимаш бројеве облика 45 – 8 када је број јединица умањеника мањи од умањиоца...</a:t>
              </a:r>
            </a:p>
            <a:p>
              <a:endParaRPr lang="en-GB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68" y="2765036"/>
            <a:ext cx="4123120" cy="4123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44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3194">
        <p15:prstTrans prst="airplane"/>
      </p:transition>
    </mc:Choice>
    <mc:Fallback xmlns="">
      <p:transition spd="slow" advTm="631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2" grpId="0"/>
      <p:bldP spid="34" grpId="0"/>
      <p:bldP spid="38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57717"/>
              </p:ext>
            </p:extLst>
          </p:nvPr>
        </p:nvGraphicFramePr>
        <p:xfrm>
          <a:off x="5073275" y="1086521"/>
          <a:ext cx="833120" cy="2080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37695455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1001408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7717257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537699972"/>
                    </a:ext>
                  </a:extLst>
                </a:gridCol>
              </a:tblGrid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182785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572788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5280804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5092077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358807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212122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002507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974413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171852"/>
                  </a:ext>
                </a:extLst>
              </a:tr>
              <a:tr h="20802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744007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82394"/>
              </p:ext>
            </p:extLst>
          </p:nvPr>
        </p:nvGraphicFramePr>
        <p:xfrm>
          <a:off x="6116122" y="2173926"/>
          <a:ext cx="208280" cy="99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037516767"/>
                    </a:ext>
                  </a:extLst>
                </a:gridCol>
              </a:tblGrid>
              <a:tr h="19856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0503143"/>
                  </a:ext>
                </a:extLst>
              </a:tr>
              <a:tr h="19856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74408"/>
                  </a:ext>
                </a:extLst>
              </a:tr>
              <a:tr h="19856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554408"/>
                  </a:ext>
                </a:extLst>
              </a:tr>
              <a:tr h="19856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5368269"/>
                  </a:ext>
                </a:extLst>
              </a:tr>
              <a:tr h="198561">
                <a:tc>
                  <a:txBody>
                    <a:bodyPr/>
                    <a:lstStyle/>
                    <a:p>
                      <a:endParaRPr lang="en-GB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131394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847480" y="3300065"/>
            <a:ext cx="859290" cy="402643"/>
            <a:chOff x="4847480" y="3300065"/>
            <a:chExt cx="859290" cy="402643"/>
          </a:xfrm>
        </p:grpSpPr>
        <p:sp>
          <p:nvSpPr>
            <p:cNvPr id="13" name="TextBox 12"/>
            <p:cNvSpPr txBox="1"/>
            <p:nvPr/>
          </p:nvSpPr>
          <p:spPr>
            <a:xfrm>
              <a:off x="4847480" y="3300065"/>
              <a:ext cx="53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 smtClean="0">
                  <a:solidFill>
                    <a:schemeClr val="bg1"/>
                  </a:solidFill>
                </a:rPr>
                <a:t>4</a:t>
              </a:r>
              <a:r>
                <a:rPr lang="sr-Cyrl-RS" sz="2000" b="1" dirty="0" smtClean="0">
                  <a:solidFill>
                    <a:schemeClr val="bg1"/>
                  </a:solidFill>
                </a:rPr>
                <a:t>Д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6293" y="3302598"/>
              <a:ext cx="450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 smtClean="0">
                  <a:solidFill>
                    <a:srgbClr val="00B0F0"/>
                  </a:solidFill>
                </a:rPr>
                <a:t>5</a:t>
              </a:r>
              <a:r>
                <a:rPr lang="sr-Cyrl-RS" sz="2000" b="1" dirty="0" smtClean="0">
                  <a:solidFill>
                    <a:srgbClr val="00B0F0"/>
                  </a:solidFill>
                </a:rPr>
                <a:t>Ј</a:t>
              </a:r>
              <a:endParaRPr lang="en-GB" sz="2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56771" y="3302598"/>
            <a:ext cx="34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chemeClr val="bg1"/>
                </a:solidFill>
              </a:rPr>
              <a:t>-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36" y="3318260"/>
            <a:ext cx="53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00B0F0"/>
                </a:solidFill>
              </a:rPr>
              <a:t>8</a:t>
            </a:r>
            <a:r>
              <a:rPr lang="sr-Cyrl-RS" sz="2000" b="1" dirty="0" smtClean="0">
                <a:solidFill>
                  <a:srgbClr val="00B0F0"/>
                </a:solidFill>
              </a:rPr>
              <a:t>Ј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6380" y="3302598"/>
            <a:ext cx="537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 </a:t>
            </a:r>
            <a:r>
              <a:rPr lang="sr-Cyrl-RS" sz="2000" b="1" dirty="0" smtClean="0">
                <a:solidFill>
                  <a:schemeClr val="bg1"/>
                </a:solidFill>
              </a:rPr>
              <a:t>=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91430" y="3302598"/>
            <a:ext cx="936764" cy="400110"/>
            <a:chOff x="6191430" y="3302598"/>
            <a:chExt cx="936764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6191430" y="3302598"/>
              <a:ext cx="53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 smtClean="0">
                  <a:solidFill>
                    <a:schemeClr val="bg1"/>
                  </a:solidFill>
                </a:rPr>
                <a:t>3</a:t>
              </a:r>
              <a:r>
                <a:rPr lang="sr-Cyrl-RS" sz="2000" b="1" dirty="0" smtClean="0">
                  <a:solidFill>
                    <a:schemeClr val="bg1"/>
                  </a:solidFill>
                </a:rPr>
                <a:t>Д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90310" y="3302598"/>
              <a:ext cx="537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dirty="0" smtClean="0">
                  <a:solidFill>
                    <a:srgbClr val="00B0F0"/>
                  </a:solidFill>
                </a:rPr>
                <a:t>7</a:t>
              </a:r>
              <a:r>
                <a:rPr lang="sr-Cyrl-RS" sz="2000" b="1" dirty="0" smtClean="0">
                  <a:solidFill>
                    <a:srgbClr val="00B0F0"/>
                  </a:solidFill>
                </a:rPr>
                <a:t>Ј</a:t>
              </a:r>
              <a:endParaRPr lang="en-GB" sz="2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6880" y="25088"/>
            <a:ext cx="2874559" cy="1388907"/>
            <a:chOff x="2545946" y="2200734"/>
            <a:chExt cx="1830471" cy="1190870"/>
          </a:xfrm>
          <a:solidFill>
            <a:schemeClr val="bg1"/>
          </a:solidFill>
        </p:grpSpPr>
        <p:sp>
          <p:nvSpPr>
            <p:cNvPr id="22" name="Oval Callout 21"/>
            <p:cNvSpPr/>
            <p:nvPr/>
          </p:nvSpPr>
          <p:spPr>
            <a:xfrm>
              <a:off x="2545946" y="2200734"/>
              <a:ext cx="1830471" cy="1190870"/>
            </a:xfrm>
            <a:prstGeom prst="wedgeEllipseCallout">
              <a:avLst>
                <a:gd name="adj1" fmla="val -17827"/>
                <a:gd name="adj2" fmla="val 114655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8267" y="2493806"/>
              <a:ext cx="1573570" cy="84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...може се приказати и цртежом...</a:t>
              </a:r>
            </a:p>
            <a:p>
              <a:endParaRPr lang="en-GB" dirty="0"/>
            </a:p>
          </p:txBody>
        </p:sp>
      </p:grpSp>
      <p:sp>
        <p:nvSpPr>
          <p:cNvPr id="3" name="Multiply 2"/>
          <p:cNvSpPr/>
          <p:nvPr/>
        </p:nvSpPr>
        <p:spPr>
          <a:xfrm>
            <a:off x="6116122" y="2971800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y 23"/>
          <p:cNvSpPr/>
          <p:nvPr/>
        </p:nvSpPr>
        <p:spPr>
          <a:xfrm>
            <a:off x="6116122" y="2776869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6113882" y="2572862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6111642" y="2373393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6113999" y="2169386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5678745" y="1086521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5682848" y="1286286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5686146" y="1514784"/>
            <a:ext cx="208280" cy="1949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5" y="2364316"/>
            <a:ext cx="2970943" cy="44936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6940">
        <p14:glitter pattern="hexagon"/>
      </p:transition>
    </mc:Choice>
    <mc:Fallback xmlns="">
      <p:transition spd="slow" advTm="26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3" b="33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982311" y="314004"/>
            <a:ext cx="2278108" cy="1340605"/>
            <a:chOff x="2545946" y="2200734"/>
            <a:chExt cx="1856066" cy="931940"/>
          </a:xfrm>
          <a:solidFill>
            <a:schemeClr val="bg1"/>
          </a:solidFill>
        </p:grpSpPr>
        <p:sp>
          <p:nvSpPr>
            <p:cNvPr id="13" name="Oval Callout 12"/>
            <p:cNvSpPr/>
            <p:nvPr/>
          </p:nvSpPr>
          <p:spPr>
            <a:xfrm>
              <a:off x="2545946" y="2200734"/>
              <a:ext cx="1830471" cy="875852"/>
            </a:xfrm>
            <a:prstGeom prst="wedgeEllipseCallout">
              <a:avLst>
                <a:gd name="adj1" fmla="val -51980"/>
                <a:gd name="adj2" fmla="val 92497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28442" y="2234062"/>
              <a:ext cx="1573570" cy="89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Дате задатке препиши и уради их...</a:t>
              </a:r>
            </a:p>
            <a:p>
              <a:endParaRPr lang="en-GB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18" y="1085625"/>
            <a:ext cx="2740062" cy="567105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783013" y="487681"/>
            <a:ext cx="2472604" cy="1486577"/>
            <a:chOff x="2545946" y="2200734"/>
            <a:chExt cx="1830471" cy="1018159"/>
          </a:xfrm>
          <a:solidFill>
            <a:schemeClr val="bg1"/>
          </a:solidFill>
        </p:grpSpPr>
        <p:sp>
          <p:nvSpPr>
            <p:cNvPr id="18" name="Oval Callout 17"/>
            <p:cNvSpPr/>
            <p:nvPr/>
          </p:nvSpPr>
          <p:spPr>
            <a:xfrm>
              <a:off x="2545946" y="2200734"/>
              <a:ext cx="1830471" cy="875852"/>
            </a:xfrm>
            <a:prstGeom prst="wedgeEllipseCallout">
              <a:avLst>
                <a:gd name="adj1" fmla="val 48157"/>
                <a:gd name="adj2" fmla="val 66598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02847" y="2333547"/>
              <a:ext cx="1573570" cy="885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Припремила сам вам занимљиве задатке...</a:t>
              </a:r>
            </a:p>
            <a:p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29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371">
        <p15:prstTrans prst="fallOver"/>
      </p:transition>
    </mc:Choice>
    <mc:Fallback xmlns="">
      <p:transition spd="slow" advTm="9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587750" y="1358900"/>
            <a:ext cx="501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Израчунај:</a:t>
            </a:r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– 8 =________________________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– 6 =________________________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–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=________________________</a:t>
            </a:r>
          </a:p>
          <a:p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=________________________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6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6032">
        <p14:honeycomb/>
      </p:transition>
    </mc:Choice>
    <mc:Fallback xmlns="">
      <p:transition spd="slow" advTm="16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-23468" y="7180"/>
            <a:ext cx="12192000" cy="6949440"/>
          </a:xfrm>
          <a:prstGeom prst="rect">
            <a:avLst/>
          </a:prstGeom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82562" y="932660"/>
            <a:ext cx="47160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sr-Cyrl-C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Израчунај </a:t>
            </a:r>
            <a:r>
              <a:rPr lang="sr-Cyrl-C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попуни </a:t>
            </a:r>
            <a:r>
              <a:rPr lang="sr-Cyrl-CS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квадратиће: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909789" y="1495313"/>
            <a:ext cx="2325485" cy="2094191"/>
            <a:chOff x="1315" y="913"/>
            <a:chExt cx="3039" cy="2812"/>
          </a:xfrm>
          <a:solidFill>
            <a:srgbClr val="FFFF00"/>
          </a:solidFill>
        </p:grpSpPr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1315" y="913"/>
              <a:ext cx="3039" cy="2812"/>
              <a:chOff x="1315" y="913"/>
              <a:chExt cx="3039" cy="2812"/>
            </a:xfrm>
            <a:grpFill/>
          </p:grpSpPr>
          <p:grpSp>
            <p:nvGrpSpPr>
              <p:cNvPr id="22535" name="Group 7"/>
              <p:cNvGrpSpPr>
                <a:grpSpLocks/>
              </p:cNvGrpSpPr>
              <p:nvPr/>
            </p:nvGrpSpPr>
            <p:grpSpPr bwMode="auto">
              <a:xfrm>
                <a:off x="1315" y="913"/>
                <a:ext cx="3039" cy="2812"/>
                <a:chOff x="1315" y="913"/>
                <a:chExt cx="3039" cy="2812"/>
              </a:xfrm>
              <a:grpFill/>
            </p:grpSpPr>
            <p:sp>
              <p:nvSpPr>
                <p:cNvPr id="22536" name="AutoShape 8"/>
                <p:cNvSpPr>
                  <a:spLocks noChangeArrowheads="1"/>
                </p:cNvSpPr>
                <p:nvPr/>
              </p:nvSpPr>
              <p:spPr bwMode="auto">
                <a:xfrm>
                  <a:off x="2744" y="913"/>
                  <a:ext cx="205" cy="1157"/>
                </a:xfrm>
                <a:prstGeom prst="upArrow">
                  <a:avLst>
                    <a:gd name="adj1" fmla="val 50000"/>
                    <a:gd name="adj2" fmla="val 141098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37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3616" y="1673"/>
                  <a:ext cx="205" cy="1270"/>
                </a:xfrm>
                <a:prstGeom prst="upArrow">
                  <a:avLst>
                    <a:gd name="adj1" fmla="val 50000"/>
                    <a:gd name="adj2" fmla="val 154878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38" name="AutoShape 10"/>
                <p:cNvSpPr>
                  <a:spLocks noChangeArrowheads="1"/>
                </p:cNvSpPr>
                <p:nvPr/>
              </p:nvSpPr>
              <p:spPr bwMode="auto">
                <a:xfrm rot="10800000">
                  <a:off x="2744" y="2546"/>
                  <a:ext cx="205" cy="1179"/>
                </a:xfrm>
                <a:prstGeom prst="upArrow">
                  <a:avLst>
                    <a:gd name="adj1" fmla="val 50000"/>
                    <a:gd name="adj2" fmla="val 14378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39" name="AutoShape 11"/>
                <p:cNvSpPr>
                  <a:spLocks noChangeArrowheads="1"/>
                </p:cNvSpPr>
                <p:nvPr/>
              </p:nvSpPr>
              <p:spPr bwMode="auto">
                <a:xfrm rot="16200000">
                  <a:off x="1870" y="1650"/>
                  <a:ext cx="205" cy="1316"/>
                </a:xfrm>
                <a:prstGeom prst="upArrow">
                  <a:avLst>
                    <a:gd name="adj1" fmla="val 50000"/>
                    <a:gd name="adj2" fmla="val 160488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40" name="AutoShape 12"/>
                <p:cNvSpPr>
                  <a:spLocks noChangeArrowheads="1"/>
                </p:cNvSpPr>
                <p:nvPr/>
              </p:nvSpPr>
              <p:spPr bwMode="auto">
                <a:xfrm rot="3012314">
                  <a:off x="3412" y="1105"/>
                  <a:ext cx="205" cy="1270"/>
                </a:xfrm>
                <a:prstGeom prst="upArrow">
                  <a:avLst>
                    <a:gd name="adj1" fmla="val 50000"/>
                    <a:gd name="adj2" fmla="val 154878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41" name="AutoShape 13"/>
                <p:cNvSpPr>
                  <a:spLocks noChangeArrowheads="1"/>
                </p:cNvSpPr>
                <p:nvPr/>
              </p:nvSpPr>
              <p:spPr bwMode="auto">
                <a:xfrm rot="8412314">
                  <a:off x="3334" y="2342"/>
                  <a:ext cx="205" cy="1270"/>
                </a:xfrm>
                <a:prstGeom prst="upArrow">
                  <a:avLst>
                    <a:gd name="adj1" fmla="val 50000"/>
                    <a:gd name="adj2" fmla="val 154878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42" name="AutoShape 14"/>
                <p:cNvSpPr>
                  <a:spLocks noChangeArrowheads="1"/>
                </p:cNvSpPr>
                <p:nvPr/>
              </p:nvSpPr>
              <p:spPr bwMode="auto">
                <a:xfrm rot="13812314">
                  <a:off x="2097" y="2263"/>
                  <a:ext cx="205" cy="1270"/>
                </a:xfrm>
                <a:prstGeom prst="upArrow">
                  <a:avLst>
                    <a:gd name="adj1" fmla="val 50000"/>
                    <a:gd name="adj2" fmla="val 154878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43" name="AutoShape 15"/>
                <p:cNvSpPr>
                  <a:spLocks noChangeArrowheads="1"/>
                </p:cNvSpPr>
                <p:nvPr/>
              </p:nvSpPr>
              <p:spPr bwMode="auto">
                <a:xfrm rot="19212314">
                  <a:off x="2176" y="1002"/>
                  <a:ext cx="205" cy="1270"/>
                </a:xfrm>
                <a:prstGeom prst="upArrow">
                  <a:avLst>
                    <a:gd name="adj1" fmla="val 50000"/>
                    <a:gd name="adj2" fmla="val 154878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GB"/>
                </a:p>
              </p:txBody>
            </p:sp>
            <p:sp>
              <p:nvSpPr>
                <p:cNvPr id="22544" name="Oval 16"/>
                <p:cNvSpPr>
                  <a:spLocks noChangeArrowheads="1"/>
                </p:cNvSpPr>
                <p:nvPr/>
              </p:nvSpPr>
              <p:spPr bwMode="auto">
                <a:xfrm>
                  <a:off x="2491" y="1981"/>
                  <a:ext cx="628" cy="6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sr-Cyrl-RS" b="1" dirty="0" smtClean="0"/>
                    <a:t>81</a:t>
                  </a:r>
                  <a:endParaRPr lang="en-GB" b="1" dirty="0"/>
                </a:p>
              </p:txBody>
            </p:sp>
          </p:grp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1813" y="2115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sr-Cyrl-CS" altLang="en-US"/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2109" y="1457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2653" y="1253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356" y="1548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539" y="2115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243" y="2772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sr-Cyrl-CS" altLang="en-US"/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2653" y="2931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2063" y="2682"/>
                <a:ext cx="363" cy="363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2588" y="1198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-5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2584" y="2877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-2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3298" y="1486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-8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1985" y="2642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-3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auto">
            <a:xfrm>
              <a:off x="2033" y="1402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-7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60" name="Text Box 32"/>
            <p:cNvSpPr txBox="1">
              <a:spLocks noChangeArrowheads="1"/>
            </p:cNvSpPr>
            <p:nvPr/>
          </p:nvSpPr>
          <p:spPr bwMode="auto">
            <a:xfrm>
              <a:off x="3173" y="2719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-9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1738" y="2067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-4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3468" y="2067"/>
              <a:ext cx="465" cy="4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altLang="en-US" sz="1600" b="1" dirty="0" smtClean="0">
                  <a:latin typeface="Times New Roman" panose="02020603050405020304" pitchFamily="18" charset="0"/>
                </a:rPr>
                <a:t>-</a:t>
              </a:r>
              <a:r>
                <a:rPr lang="sr-Cyrl-CS" altLang="en-US" sz="1600" b="1" dirty="0" smtClean="0">
                  <a:latin typeface="Times New Roman" panose="02020603050405020304" pitchFamily="18" charset="0"/>
                </a:rPr>
                <a:t>6</a:t>
              </a:r>
              <a:endParaRPr lang="en-US" altLang="en-US" sz="16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916045" y="1138092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982731" y="1529495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235860" y="2319805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867394" y="3257387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929716" y="3555697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898442" y="3117659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9756" y="2314951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46128" y="1480307"/>
            <a:ext cx="295373" cy="33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40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8930">
        <p15:prstTrans prst="origami" invX="1"/>
      </p:transition>
    </mc:Choice>
    <mc:Fallback xmlns="">
      <p:transition spd="slow" advTm="289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5" name="TextBox 4"/>
          <p:cNvSpPr txBox="1"/>
          <p:nvPr/>
        </p:nvSpPr>
        <p:spPr>
          <a:xfrm>
            <a:off x="3409950" y="1739900"/>
            <a:ext cx="537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Умањеник је 52, а умањилац 8. Израчунај разлику.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3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2271">
        <p14:switch dir="r"/>
      </p:transition>
    </mc:Choice>
    <mc:Fallback xmlns="">
      <p:transition spd="slow" advTm="222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7" b="19660"/>
          <a:stretch/>
        </p:blipFill>
        <p:spPr>
          <a:xfrm>
            <a:off x="0" y="0"/>
            <a:ext cx="12192000" cy="6949440"/>
          </a:xfrm>
        </p:spPr>
      </p:pic>
      <p:sp>
        <p:nvSpPr>
          <p:cNvPr id="3" name="TextBox 2"/>
          <p:cNvSpPr txBox="1"/>
          <p:nvPr/>
        </p:nvSpPr>
        <p:spPr>
          <a:xfrm>
            <a:off x="3096491" y="1651000"/>
            <a:ext cx="611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Разлику бројева 75 и 23 умањи за 9.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869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23">
        <p15:prstTrans prst="pageCurlDouble"/>
      </p:transition>
    </mc:Choice>
    <mc:Fallback xmlns="">
      <p:transition spd="slow" advTm="150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3.8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6|0.7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0.8|4.2|1.7|6.5|1.3|3.8|0.9|1.7|4.2|0.9|1|1.4|7.2|1|1.7|3.6|0.9|2.7|3.9|1.3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5|1.5|1.5|1.2|1.1|1|1.4|0.9|0.8|0.7|0.7|0.8|1|0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|1|1|0.9|0.8|0.6|0.6|0.7|0.7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405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Aleksandra Sakic</cp:lastModifiedBy>
  <cp:revision>87</cp:revision>
  <dcterms:created xsi:type="dcterms:W3CDTF">2020-09-03T16:46:15Z</dcterms:created>
  <dcterms:modified xsi:type="dcterms:W3CDTF">2020-10-01T09:00:10Z</dcterms:modified>
</cp:coreProperties>
</file>