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9" r:id="rId3"/>
    <p:sldId id="301" r:id="rId4"/>
    <p:sldId id="268" r:id="rId5"/>
    <p:sldId id="303" r:id="rId6"/>
    <p:sldId id="265" r:id="rId7"/>
    <p:sldId id="269" r:id="rId8"/>
    <p:sldId id="304" r:id="rId9"/>
    <p:sldId id="272" r:id="rId10"/>
    <p:sldId id="305" r:id="rId11"/>
    <p:sldId id="274" r:id="rId12"/>
    <p:sldId id="306" r:id="rId13"/>
    <p:sldId id="307" r:id="rId14"/>
    <p:sldId id="308" r:id="rId15"/>
    <p:sldId id="302" r:id="rId16"/>
    <p:sldId id="309" r:id="rId17"/>
    <p:sldId id="280" r:id="rId18"/>
    <p:sldId id="310" r:id="rId19"/>
    <p:sldId id="289" r:id="rId20"/>
    <p:sldId id="311" r:id="rId21"/>
    <p:sldId id="312" r:id="rId22"/>
    <p:sldId id="313" r:id="rId23"/>
    <p:sldId id="314" r:id="rId24"/>
    <p:sldId id="315" r:id="rId25"/>
    <p:sldId id="277" r:id="rId26"/>
    <p:sldId id="316" r:id="rId27"/>
    <p:sldId id="318" r:id="rId28"/>
    <p:sldId id="319" r:id="rId29"/>
    <p:sldId id="317" r:id="rId30"/>
    <p:sldId id="320" r:id="rId31"/>
    <p:sldId id="324" r:id="rId32"/>
    <p:sldId id="322" r:id="rId33"/>
    <p:sldId id="32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0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99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656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0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5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0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65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34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7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4181-D450-45CC-A0CC-3149D06E1722}" type="datetimeFigureOut">
              <a:rPr lang="en-GB" smtClean="0"/>
              <a:t>08/10/2020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CB2AA-53D4-4969-9801-AD4F03DFD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63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pic>
          <p:nvPicPr>
            <p:cNvPr id="2" name="Content Placeholder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2192000" cy="6857999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1491449" y="4527612"/>
              <a:ext cx="1251751" cy="754602"/>
            </a:xfrm>
            <a:prstGeom prst="roundRect">
              <a:avLst/>
            </a:prstGeom>
            <a:solidFill>
              <a:srgbClr val="E7BDA7"/>
            </a:solidFill>
            <a:ln>
              <a:solidFill>
                <a:srgbClr val="A86C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Основна школа</a:t>
              </a:r>
            </a:p>
            <a:p>
              <a:pPr algn="ctr"/>
              <a:r>
                <a:rPr lang="sr-Cyrl-RS" sz="1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„Цар Константин“</a:t>
              </a:r>
              <a:endParaRPr lang="en-US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763163" y="2937509"/>
              <a:ext cx="1127222" cy="169735"/>
            </a:xfrm>
            <a:prstGeom prst="roundRect">
              <a:avLst/>
            </a:prstGeom>
            <a:solidFill>
              <a:srgbClr val="FBF0BD"/>
            </a:solidFill>
            <a:ln>
              <a:solidFill>
                <a:srgbClr val="D19F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sz="9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„Цар Константин“</a:t>
              </a:r>
              <a:endPara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" name="Picture 2" descr="OŠ Car Konstanti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703" y="2281868"/>
              <a:ext cx="317598" cy="317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718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89">
        <p:split orient="vert"/>
      </p:transition>
    </mc:Choice>
    <mc:Fallback xmlns="">
      <p:transition spd="slow" advTm="168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111975" y="1181100"/>
            <a:ext cx="2599325" cy="1924430"/>
            <a:chOff x="2648816" y="2350741"/>
            <a:chExt cx="2720052" cy="1157319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5645" y="2450329"/>
              <a:ext cx="2255300" cy="1057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Одлично. Какве су улице, да ли има саобраћаја на њима?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52">
        <p:split orient="vert"/>
      </p:transition>
    </mc:Choice>
    <mc:Fallback xmlns="">
      <p:transition spd="slow" advTm="455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983460" y="736600"/>
            <a:ext cx="2398540" cy="1662419"/>
            <a:chOff x="9293440" y="515144"/>
            <a:chExt cx="2481943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-53584"/>
                <a:gd name="adj2" fmla="val 5898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89355" y="680589"/>
              <a:ext cx="1869398" cy="1291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Улице су широке, има аутомобила и пешака.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864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458">
        <p:split orient="vert"/>
      </p:transition>
    </mc:Choice>
    <mc:Fallback xmlns="">
      <p:transition spd="slow" advTm="54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1166240"/>
            <a:ext cx="2599325" cy="1206960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362" y="2533456"/>
              <a:ext cx="2255300" cy="51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Браво. Који објекти су у том насељу?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290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06">
        <p:split orient="vert"/>
      </p:transition>
    </mc:Choice>
    <mc:Fallback xmlns="">
      <p:transition spd="slow" advTm="460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95343" y="627031"/>
            <a:ext cx="2276894" cy="1267986"/>
            <a:chOff x="9435978" y="536907"/>
            <a:chExt cx="1838285" cy="1076311"/>
          </a:xfrm>
        </p:grpSpPr>
        <p:sp>
          <p:nvSpPr>
            <p:cNvPr id="12" name="Oval Callout 11"/>
            <p:cNvSpPr/>
            <p:nvPr/>
          </p:nvSpPr>
          <p:spPr>
            <a:xfrm>
              <a:off x="9435978" y="536907"/>
              <a:ext cx="1838285" cy="1076311"/>
            </a:xfrm>
            <a:prstGeom prst="wedgeEllipseCallout">
              <a:avLst>
                <a:gd name="adj1" fmla="val -63834"/>
                <a:gd name="adj2" fmla="val 1235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90211" y="774623"/>
              <a:ext cx="1445263" cy="600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 ...парк, бутик, пекара...</a:t>
              </a:r>
              <a:endParaRPr lang="en-GB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8445" y="1373749"/>
            <a:ext cx="2376849" cy="1750423"/>
            <a:chOff x="9293440" y="515144"/>
            <a:chExt cx="2532343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77870"/>
                <a:gd name="adj2" fmla="val 5309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453270" y="960113"/>
              <a:ext cx="2372513" cy="65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У граду су: школа, болница...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11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82">
        <p:split orient="vert"/>
      </p:transition>
    </mc:Choice>
    <mc:Fallback xmlns="">
      <p:transition spd="slow" advTm="69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1166239"/>
            <a:ext cx="2599325" cy="1418870"/>
            <a:chOff x="2648816" y="2350741"/>
            <a:chExt cx="2720052" cy="853284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362" y="2389622"/>
              <a:ext cx="2255300" cy="81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Одлично сте видели... Сада отворите ваше свеске и запишите наслов...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558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54">
        <p:split orient="vert"/>
      </p:transition>
    </mc:Choice>
    <mc:Fallback xmlns="">
      <p:transition spd="slow" advTm="695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12" y="2276923"/>
            <a:ext cx="2213729" cy="44274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975" y="1591163"/>
            <a:ext cx="2158513" cy="1043124"/>
            <a:chOff x="2648816" y="2350741"/>
            <a:chExt cx="2720052" cy="814747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62786" y="2492387"/>
              <a:ext cx="2255299" cy="6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Да се вратимо на слику...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051" y="1572458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rgbClr val="FF0000"/>
                </a:solidFill>
              </a:rPr>
              <a:t>Сналажење у простору</a:t>
            </a:r>
            <a:endParaRPr lang="en-GB" sz="2000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7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08">
        <p14:reveal/>
      </p:transition>
    </mc:Choice>
    <mc:Fallback xmlns="">
      <p:transition spd="slow" advTm="64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1166239"/>
            <a:ext cx="2599325" cy="1206960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3568" y="2516882"/>
              <a:ext cx="2255300" cy="51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Које је боје школска зграда?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890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65">
        <p14:reveal/>
      </p:transition>
    </mc:Choice>
    <mc:Fallback xmlns="">
      <p:transition spd="slow" advTm="4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46607" y="1070648"/>
            <a:ext cx="2736393" cy="1254033"/>
            <a:chOff x="9293440" y="515144"/>
            <a:chExt cx="2481943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-26589"/>
                <a:gd name="adj2" fmla="val 7649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646669" y="868509"/>
              <a:ext cx="1775484" cy="916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Школска зграда је жуте боје.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745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">
        <p:split orient="vert"/>
      </p:transition>
    </mc:Choice>
    <mc:Fallback xmlns="">
      <p:transition spd="slow" advTm="316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1166239"/>
            <a:ext cx="2599325" cy="1206960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3568" y="2516882"/>
              <a:ext cx="2255300" cy="518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/>
                <a:t>И</a:t>
              </a:r>
              <a:r>
                <a:rPr lang="sr-Cyrl-RS" sz="1600" dirty="0" smtClean="0"/>
                <a:t>змеђу којих објеката се налази школа?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00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82">
        <p:split orient="vert"/>
      </p:transition>
    </mc:Choice>
    <mc:Fallback xmlns="">
      <p:transition spd="slow" advTm="46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483598" y="774700"/>
            <a:ext cx="2781518" cy="1526284"/>
            <a:chOff x="9406913" y="592323"/>
            <a:chExt cx="1838285" cy="1076311"/>
          </a:xfrm>
        </p:grpSpPr>
        <p:sp>
          <p:nvSpPr>
            <p:cNvPr id="12" name="Oval Callout 11"/>
            <p:cNvSpPr/>
            <p:nvPr/>
          </p:nvSpPr>
          <p:spPr>
            <a:xfrm>
              <a:off x="9406913" y="592323"/>
              <a:ext cx="1838285" cy="1076311"/>
            </a:xfrm>
            <a:prstGeom prst="wedgeEllipseCallout">
              <a:avLst>
                <a:gd name="adj1" fmla="val -26510"/>
                <a:gd name="adj2" fmla="val 10831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23636" y="770880"/>
              <a:ext cx="1621562" cy="71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 Школа се налази између болнице и пекаре.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51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310">
        <p:split orient="vert"/>
      </p:transition>
    </mc:Choice>
    <mc:Fallback xmlns="">
      <p:transition spd="slow" advTm="431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2081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36">
        <p:split orient="vert"/>
      </p:transition>
    </mc:Choice>
    <mc:Fallback xmlns="">
      <p:transition spd="slow" advTm="193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3"/>
            <a:ext cx="12192000" cy="7028303"/>
          </a:xfrm>
        </p:spPr>
      </p:pic>
      <p:grpSp>
        <p:nvGrpSpPr>
          <p:cNvPr id="6" name="Group 5"/>
          <p:cNvGrpSpPr/>
          <p:nvPr/>
        </p:nvGrpSpPr>
        <p:grpSpPr>
          <a:xfrm>
            <a:off x="77843" y="1166238"/>
            <a:ext cx="2599325" cy="1384261"/>
            <a:chOff x="2648816" y="2350741"/>
            <a:chExt cx="2720052" cy="832471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3568" y="2516882"/>
              <a:ext cx="2255300" cy="6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Свака част. Шта видите преко пута пекаре?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39" y="2063297"/>
            <a:ext cx="2374302" cy="4748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6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86">
        <p:split orient="vert"/>
      </p:transition>
    </mc:Choice>
    <mc:Fallback xmlns="">
      <p:transition spd="slow" advTm="578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39640" y="1382483"/>
            <a:ext cx="3041059" cy="1589318"/>
            <a:chOff x="9293440" y="515144"/>
            <a:chExt cx="2481943" cy="1210505"/>
          </a:xfrm>
        </p:grpSpPr>
        <p:sp>
          <p:nvSpPr>
            <p:cNvPr id="9" name="Oval Callout 8"/>
            <p:cNvSpPr/>
            <p:nvPr/>
          </p:nvSpPr>
          <p:spPr>
            <a:xfrm>
              <a:off x="9293440" y="515144"/>
              <a:ext cx="2481943" cy="1210505"/>
            </a:xfrm>
            <a:prstGeom prst="wedgeEllipseCallout">
              <a:avLst>
                <a:gd name="adj1" fmla="val -51079"/>
                <a:gd name="adj2" fmla="val 6879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05941" y="800373"/>
              <a:ext cx="1982959" cy="539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Преко пута пекаре налази се парк.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907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64">
        <p:split orient="vert"/>
      </p:transition>
    </mc:Choice>
    <mc:Fallback xmlns="">
      <p:transition spd="slow" advTm="50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57" y="2124303"/>
            <a:ext cx="2286332" cy="457266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442881">
            <a:off x="8759455" y="398791"/>
            <a:ext cx="2929075" cy="1502370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15" name="Oval Callout 14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-4058"/>
                <a:gd name="adj2" fmla="val 98222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103" y="2529852"/>
              <a:ext cx="2255300" cy="4163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Да запишемо какви објекти могу бити...</a:t>
              </a:r>
              <a:endParaRPr lang="en-GB" sz="1600" dirty="0" smtClean="0"/>
            </a:p>
            <a:p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90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3597">
        <p14:reveal/>
      </p:transition>
    </mc:Choice>
    <mc:Fallback xmlns="">
      <p:transition spd="slow" advTm="135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051" y="1572458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rgbClr val="FF0000"/>
                </a:solidFill>
              </a:rPr>
              <a:t>Сналажење у простору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5150" y="2120355"/>
            <a:ext cx="4464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/>
              <a:t>Објекти могу бити: школа, болница, пошта, црква, пекара, споменик, позориште, библиотека и многи други.</a:t>
            </a:r>
            <a:endParaRPr lang="en-GB" sz="2000" dirty="0"/>
          </a:p>
        </p:txBody>
      </p:sp>
      <p:grpSp>
        <p:nvGrpSpPr>
          <p:cNvPr id="12" name="Group 11"/>
          <p:cNvGrpSpPr/>
          <p:nvPr/>
        </p:nvGrpSpPr>
        <p:grpSpPr>
          <a:xfrm rot="20395835">
            <a:off x="160828" y="1451006"/>
            <a:ext cx="2158513" cy="1043124"/>
            <a:chOff x="2648816" y="2350741"/>
            <a:chExt cx="2720052" cy="814747"/>
          </a:xfrm>
          <a:solidFill>
            <a:schemeClr val="bg1"/>
          </a:solidFill>
        </p:grpSpPr>
        <p:sp>
          <p:nvSpPr>
            <p:cNvPr id="13" name="Oval Callout 12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 rot="204432">
              <a:off x="2962786" y="2492387"/>
              <a:ext cx="2255300" cy="67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Да се вратимо на слику...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66" y="1580976"/>
            <a:ext cx="2745929" cy="5491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9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1237">
        <p14:reveal/>
      </p:transition>
    </mc:Choice>
    <mc:Fallback xmlns="">
      <p:transition spd="slow" advTm="212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1166238"/>
            <a:ext cx="2599325" cy="1288713"/>
            <a:chOff x="2648816" y="2350741"/>
            <a:chExt cx="2720052" cy="775010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3958" y="2459421"/>
              <a:ext cx="2255300" cy="66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На коју страну скреће црвени ауто, а где скреће плави ауто?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34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7270">
        <p14:reveal/>
      </p:transition>
    </mc:Choice>
    <mc:Fallback xmlns="">
      <p:transition spd="slow" advTm="72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95340" y="627031"/>
            <a:ext cx="2326119" cy="1267986"/>
            <a:chOff x="9435978" y="536907"/>
            <a:chExt cx="1878028" cy="1076311"/>
          </a:xfrm>
        </p:grpSpPr>
        <p:sp>
          <p:nvSpPr>
            <p:cNvPr id="12" name="Oval Callout 11"/>
            <p:cNvSpPr/>
            <p:nvPr/>
          </p:nvSpPr>
          <p:spPr>
            <a:xfrm>
              <a:off x="9435978" y="536907"/>
              <a:ext cx="1838285" cy="1076311"/>
            </a:xfrm>
            <a:prstGeom prst="wedgeEllipseCallout">
              <a:avLst>
                <a:gd name="adj1" fmla="val -63834"/>
                <a:gd name="adj2" fmla="val 1235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82406" y="774622"/>
              <a:ext cx="1831600" cy="600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 Плави ауто скреће надесно...</a:t>
              </a:r>
              <a:endParaRPr lang="en-GB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68445" y="1373749"/>
            <a:ext cx="2424312" cy="1750423"/>
            <a:chOff x="9293440" y="515144"/>
            <a:chExt cx="2582911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77870"/>
                <a:gd name="adj2" fmla="val 53092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79975" y="918609"/>
              <a:ext cx="2296376" cy="65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Црвени ауто скреће налево...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65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94">
        <p:split orient="vert"/>
      </p:transition>
    </mc:Choice>
    <mc:Fallback xmlns="">
      <p:transition spd="slow" advTm="709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800100"/>
            <a:ext cx="2474857" cy="1901072"/>
            <a:chOff x="2648816" y="2350741"/>
            <a:chExt cx="2720052" cy="923083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3958" y="2459421"/>
              <a:ext cx="2255300" cy="814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Браво! У ком смеру иде бака на степеништу, а у ком мајка са дететом?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59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822">
        <p:split orient="vert"/>
      </p:transition>
    </mc:Choice>
    <mc:Fallback xmlns="">
      <p:transition spd="slow" advTm="582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743137" y="627031"/>
            <a:ext cx="2276894" cy="1267986"/>
            <a:chOff x="9435978" y="536907"/>
            <a:chExt cx="1838285" cy="1076311"/>
          </a:xfrm>
        </p:grpSpPr>
        <p:sp>
          <p:nvSpPr>
            <p:cNvPr id="12" name="Oval Callout 11"/>
            <p:cNvSpPr/>
            <p:nvPr/>
          </p:nvSpPr>
          <p:spPr>
            <a:xfrm>
              <a:off x="9435978" y="536907"/>
              <a:ext cx="1838285" cy="1076311"/>
            </a:xfrm>
            <a:prstGeom prst="wedgeEllipseCallout">
              <a:avLst>
                <a:gd name="adj1" fmla="val -63834"/>
                <a:gd name="adj2" fmla="val 12358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514574" y="755806"/>
              <a:ext cx="1717500" cy="600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 Мајка са дететом иде надоле...</a:t>
              </a:r>
              <a:endParaRPr lang="en-GB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931228" y="585866"/>
            <a:ext cx="2329544" cy="1750423"/>
            <a:chOff x="9293440" y="515144"/>
            <a:chExt cx="2481943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48431"/>
                <a:gd name="adj2" fmla="val 8936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06938" y="1077708"/>
              <a:ext cx="2268445" cy="370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Бака иде нагоре...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20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179">
        <p:split orient="vert"/>
      </p:transition>
    </mc:Choice>
    <mc:Fallback xmlns="">
      <p:transition spd="slow" advTm="717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77843" y="800099"/>
            <a:ext cx="2474857" cy="1578042"/>
            <a:chOff x="2648816" y="2350741"/>
            <a:chExt cx="2720052" cy="766233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3959" y="2459421"/>
              <a:ext cx="2255300" cy="657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Тако је. Куда је кренуо моториста, а куда дете на тротинету? 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6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264">
        <p:split orient="vert"/>
      </p:transition>
    </mc:Choice>
    <mc:Fallback xmlns="">
      <p:transition spd="slow" advTm="82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470607" y="584201"/>
            <a:ext cx="3358693" cy="1569779"/>
            <a:chOff x="9293440" y="515144"/>
            <a:chExt cx="2481943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-26589"/>
                <a:gd name="adj2" fmla="val 76499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12964" y="835503"/>
              <a:ext cx="2062419" cy="1049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Моториста и дете на тротинету кренули су напред.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89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461">
        <p:split orient="vert"/>
      </p:transition>
    </mc:Choice>
    <mc:Fallback xmlns="">
      <p:transition spd="slow" advTm="746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6" y="2057400"/>
            <a:ext cx="2315151" cy="46302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975" y="1591162"/>
            <a:ext cx="2270488" cy="929302"/>
            <a:chOff x="2648816" y="2350741"/>
            <a:chExt cx="2861158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4675" y="2477049"/>
              <a:ext cx="2255299" cy="473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дан,</a:t>
              </a:r>
            </a:p>
            <a:p>
              <a:r>
                <a:rPr lang="sr-Cyrl-RS" sz="1600" dirty="0" smtClean="0"/>
                <a:t> децо! 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476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2953">
        <p14:reveal/>
      </p:transition>
    </mc:Choice>
    <mc:Fallback xmlns="">
      <p:transition spd="slow" advTm="29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6858000"/>
          </a:xfrm>
        </p:spPr>
      </p:pic>
      <p:grpSp>
        <p:nvGrpSpPr>
          <p:cNvPr id="6" name="Group 5"/>
          <p:cNvGrpSpPr/>
          <p:nvPr/>
        </p:nvGrpSpPr>
        <p:grpSpPr>
          <a:xfrm>
            <a:off x="77843" y="1333500"/>
            <a:ext cx="2043057" cy="961464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25971" y="2597641"/>
              <a:ext cx="2255300" cy="164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Браво за вас!</a:t>
              </a:r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460" y="1738097"/>
            <a:ext cx="2445400" cy="4890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727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590">
        <p14:reveal/>
      </p:transition>
    </mc:Choice>
    <mc:Fallback xmlns="">
      <p:transition spd="slow" advTm="45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051" y="1572458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rgbClr val="FF0000"/>
                </a:solidFill>
              </a:rPr>
              <a:t>Сналажење у простору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2978" y="609597"/>
            <a:ext cx="2550088" cy="1222031"/>
            <a:chOff x="2648816" y="2350741"/>
            <a:chExt cx="2738327" cy="725845"/>
          </a:xfrm>
          <a:solidFill>
            <a:schemeClr val="bg1"/>
          </a:solidFill>
        </p:grpSpPr>
        <p:sp>
          <p:nvSpPr>
            <p:cNvPr id="28" name="Oval Callout 27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31843" y="2608386"/>
              <a:ext cx="2255300" cy="36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Сада запиши...</a:t>
              </a:r>
              <a:endParaRPr lang="en-GB" sz="1600" dirty="0" smtClean="0"/>
            </a:p>
            <a:p>
              <a:endParaRPr lang="en-GB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034826" y="2221659"/>
            <a:ext cx="47916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Речи које нам помажу да ближе одредимо положај предмета или објекта су:</a:t>
            </a:r>
          </a:p>
          <a:p>
            <a:endParaRPr lang="en-GB" sz="2000" u="sng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4825" y="2947803"/>
            <a:ext cx="479167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/>
              <a:t>напред – назад;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лево – десно;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изнад – испод;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нагоре – надоле;</a:t>
            </a:r>
          </a:p>
          <a:p>
            <a:pPr marL="285750" indent="-285750">
              <a:buFontTx/>
              <a:buChar char="-"/>
            </a:pPr>
            <a:r>
              <a:rPr lang="sr-Cyrl-RS" dirty="0" smtClean="0"/>
              <a:t>налево – надесно.</a:t>
            </a:r>
          </a:p>
          <a:p>
            <a:endParaRPr lang="en-GB" sz="2000" u="sng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239" y="1432673"/>
            <a:ext cx="2745929" cy="54918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9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1513">
        <p14:reveal/>
      </p:transition>
    </mc:Choice>
    <mc:Fallback xmlns="">
      <p:transition spd="slow" advTm="415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3" y="1863575"/>
            <a:ext cx="2565718" cy="51314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051" y="1572458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rgbClr val="FF0000"/>
                </a:solidFill>
              </a:rPr>
              <a:t>Сналажење у простору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35651" y="630727"/>
            <a:ext cx="2533069" cy="1222031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21" name="Oval Callout 20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8362" y="2570659"/>
              <a:ext cx="2255300" cy="365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Ваш задатак је...</a:t>
              </a:r>
              <a:endParaRPr lang="en-GB" sz="1600" dirty="0" smtClean="0"/>
            </a:p>
            <a:p>
              <a:endParaRPr lang="en-GB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04902" y="2173991"/>
            <a:ext cx="4531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Нацртај своју улицу са више детаља, радњи, објеката, људи, саобраћаја.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95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7648">
        <p14:reveal/>
      </p:transition>
    </mc:Choice>
    <mc:Fallback xmlns="">
      <p:transition spd="slow" advTm="176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229106" y="1155700"/>
            <a:ext cx="2196401" cy="893824"/>
            <a:chOff x="2648816" y="2350741"/>
            <a:chExt cx="2798490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92006" y="2574220"/>
              <a:ext cx="2255300" cy="421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ДОВИЂЕЊА!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86051" y="1572458"/>
            <a:ext cx="2891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 smtClean="0">
                <a:solidFill>
                  <a:srgbClr val="FF0000"/>
                </a:solidFill>
              </a:rPr>
              <a:t>Сналажење у простору</a:t>
            </a:r>
            <a:endParaRPr lang="en-GB" sz="2000" u="sng" dirty="0">
              <a:solidFill>
                <a:srgbClr val="FF000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15" y="1893079"/>
            <a:ext cx="2443053" cy="488610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83877" y="3808008"/>
            <a:ext cx="2091823" cy="682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учитељица Наташа</a:t>
            </a:r>
          </a:p>
          <a:p>
            <a:endParaRPr lang="en-GB" sz="2000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4847">
        <p14:reveal/>
      </p:transition>
    </mc:Choice>
    <mc:Fallback xmlns="">
      <p:transition spd="slow" advTm="48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1014511"/>
            <a:ext cx="1574800" cy="1293988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-1963"/>
                <a:gd name="adj2" fmla="val 98368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12807" y="2562248"/>
              <a:ext cx="2255299" cy="345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дан! </a:t>
              </a:r>
              <a:endParaRPr lang="en-GB" sz="1600" dirty="0" smtClean="0"/>
            </a:p>
            <a:p>
              <a:endParaRPr lang="en-GB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62457" y="1130299"/>
            <a:ext cx="1685017" cy="1119833"/>
            <a:chOff x="2648816" y="2350741"/>
            <a:chExt cx="2752784" cy="725845"/>
          </a:xfrm>
          <a:solidFill>
            <a:schemeClr val="bg1"/>
          </a:solidFill>
        </p:grpSpPr>
        <p:sp>
          <p:nvSpPr>
            <p:cNvPr id="10" name="Oval Callout 9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15195"/>
                <a:gd name="adj2" fmla="val 99163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6300" y="2584523"/>
              <a:ext cx="2255300" cy="398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дан! </a:t>
              </a:r>
              <a:endParaRPr lang="en-GB" sz="1600" dirty="0" smtClean="0"/>
            </a:p>
            <a:p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65638" y="1014511"/>
            <a:ext cx="1647041" cy="1177256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13" name="Oval Callout 12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9724"/>
                <a:gd name="adj2" fmla="val 100191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29057" y="2588558"/>
              <a:ext cx="2255300" cy="379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дан! </a:t>
              </a:r>
              <a:endParaRPr lang="en-GB" sz="1600" dirty="0" smtClean="0"/>
            </a:p>
            <a:p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9895" y="1991269"/>
            <a:ext cx="1613995" cy="1216484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16" name="Oval Callout 15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5479"/>
                <a:gd name="adj2" fmla="val 62721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7151" y="2551638"/>
              <a:ext cx="2255299" cy="367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дан! </a:t>
              </a:r>
              <a:endParaRPr lang="en-GB" sz="1600" dirty="0" smtClean="0"/>
            </a:p>
            <a:p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59719" y="1416217"/>
            <a:ext cx="1658919" cy="1142821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19" name="Oval Callout 18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25579"/>
                <a:gd name="adj2" fmla="val 95052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59464" y="2593704"/>
              <a:ext cx="2255300" cy="390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дан! </a:t>
              </a:r>
              <a:endParaRPr lang="en-GB" sz="1600" dirty="0" smtClean="0"/>
            </a:p>
            <a:p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340117" y="2055813"/>
            <a:ext cx="1646854" cy="1065903"/>
            <a:chOff x="2648816" y="2350741"/>
            <a:chExt cx="2720052" cy="725845"/>
          </a:xfrm>
          <a:solidFill>
            <a:schemeClr val="bg1"/>
          </a:solidFill>
        </p:grpSpPr>
        <p:sp>
          <p:nvSpPr>
            <p:cNvPr id="22" name="Oval Callout 21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-5411"/>
                <a:gd name="adj2" fmla="val 97108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909" y="2594864"/>
              <a:ext cx="2255300" cy="41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Добар дан! </a:t>
              </a:r>
              <a:endParaRPr lang="en-GB" sz="1600" dirty="0" smtClean="0"/>
            </a:p>
            <a:p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03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873">
        <p:split orient="vert"/>
      </p:transition>
    </mc:Choice>
    <mc:Fallback xmlns="">
      <p:transition spd="slow" advTm="387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935" y="1935392"/>
            <a:ext cx="2429949" cy="48598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248167" y="42663"/>
            <a:ext cx="3198801" cy="1674650"/>
            <a:chOff x="9293440" y="515145"/>
            <a:chExt cx="2481943" cy="1122362"/>
          </a:xfrm>
        </p:grpSpPr>
        <p:sp>
          <p:nvSpPr>
            <p:cNvPr id="14" name="Oval Callout 13"/>
            <p:cNvSpPr/>
            <p:nvPr/>
          </p:nvSpPr>
          <p:spPr>
            <a:xfrm>
              <a:off x="9293440" y="515145"/>
              <a:ext cx="2481943" cy="1122362"/>
            </a:xfrm>
            <a:prstGeom prst="wedgeEllipseCallout">
              <a:avLst>
                <a:gd name="adj1" fmla="val -20391"/>
                <a:gd name="adj2" fmla="val 86141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98373" y="637606"/>
              <a:ext cx="2073527" cy="886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Данас ћемо причати </a:t>
              </a:r>
            </a:p>
            <a:p>
              <a:r>
                <a:rPr lang="sr-Cyrl-RS" sz="2000" dirty="0" smtClean="0"/>
                <a:t>о томе на који начин се можемо снаћи у простору...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020183"/>
      </p:ext>
    </p:extLst>
  </p:cSld>
  <p:clrMapOvr>
    <a:masterClrMapping/>
  </p:clrMapOvr>
  <p:transition spd="slow" advTm="1162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76" y="2396417"/>
            <a:ext cx="2230792" cy="4461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11975" y="1057269"/>
            <a:ext cx="2532466" cy="1344209"/>
            <a:chOff x="2231353" y="1955052"/>
            <a:chExt cx="3191290" cy="1049914"/>
          </a:xfrm>
          <a:solidFill>
            <a:schemeClr val="bg1"/>
          </a:solidFill>
        </p:grpSpPr>
        <p:sp>
          <p:nvSpPr>
            <p:cNvPr id="12" name="Oval Callout 11"/>
            <p:cNvSpPr/>
            <p:nvPr/>
          </p:nvSpPr>
          <p:spPr>
            <a:xfrm>
              <a:off x="2231353" y="1955052"/>
              <a:ext cx="3191290" cy="95315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69248" y="2139550"/>
              <a:ext cx="2255299" cy="86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Какво насеље је представљено овом сликом?</a:t>
              </a:r>
              <a:endParaRPr lang="en-GB" sz="1600" dirty="0" smtClean="0"/>
            </a:p>
            <a:p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06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756">
        <p14:reveal/>
      </p:transition>
    </mc:Choice>
    <mc:Fallback xmlns="">
      <p:transition spd="slow" advTm="117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359900" y="1131815"/>
            <a:ext cx="2276894" cy="1267986"/>
            <a:chOff x="9305224" y="536907"/>
            <a:chExt cx="1838285" cy="1076311"/>
          </a:xfrm>
        </p:grpSpPr>
        <p:sp>
          <p:nvSpPr>
            <p:cNvPr id="25" name="Oval Callout 24"/>
            <p:cNvSpPr/>
            <p:nvPr/>
          </p:nvSpPr>
          <p:spPr>
            <a:xfrm>
              <a:off x="9305224" y="536907"/>
              <a:ext cx="1838285" cy="1076311"/>
            </a:xfrm>
            <a:prstGeom prst="wedgeEllipseCallout">
              <a:avLst>
                <a:gd name="adj1" fmla="val -60270"/>
                <a:gd name="adj2" fmla="val 9093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578815" y="774624"/>
              <a:ext cx="1291104" cy="600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 Видимо на слици град.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12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17">
        <p:split orient="vert"/>
      </p:transition>
    </mc:Choice>
    <mc:Fallback xmlns="">
      <p:transition spd="slow" advTm="40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302"/>
            <a:ext cx="12192000" cy="7028302"/>
          </a:xfrm>
        </p:spPr>
      </p:pic>
      <p:grpSp>
        <p:nvGrpSpPr>
          <p:cNvPr id="6" name="Group 5"/>
          <p:cNvGrpSpPr/>
          <p:nvPr/>
        </p:nvGrpSpPr>
        <p:grpSpPr>
          <a:xfrm>
            <a:off x="111975" y="1333499"/>
            <a:ext cx="2364525" cy="1458460"/>
            <a:chOff x="2648816" y="2350741"/>
            <a:chExt cx="2720052" cy="927055"/>
          </a:xfrm>
          <a:solidFill>
            <a:schemeClr val="bg1"/>
          </a:solidFill>
        </p:grpSpPr>
        <p:sp>
          <p:nvSpPr>
            <p:cNvPr id="7" name="Oval Callout 6"/>
            <p:cNvSpPr/>
            <p:nvPr/>
          </p:nvSpPr>
          <p:spPr>
            <a:xfrm>
              <a:off x="2648816" y="2350741"/>
              <a:ext cx="2720052" cy="725845"/>
            </a:xfrm>
            <a:prstGeom prst="wedgeEllipseCallout">
              <a:avLst>
                <a:gd name="adj1" fmla="val 36006"/>
                <a:gd name="adj2" fmla="val 99274"/>
              </a:avLst>
            </a:prstGeom>
            <a:grp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113569" y="2412380"/>
              <a:ext cx="2255299" cy="865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1600" dirty="0" smtClean="0"/>
                <a:t>Тако је. Чега има више: кућа или зграда?</a:t>
              </a:r>
              <a:endParaRPr lang="en-GB" sz="1600" dirty="0" smtClean="0"/>
            </a:p>
            <a:p>
              <a:endParaRPr lang="en-GB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3080" r="2344" b="1537"/>
          <a:stretch/>
        </p:blipFill>
        <p:spPr>
          <a:xfrm>
            <a:off x="3549500" y="1480248"/>
            <a:ext cx="5454128" cy="301040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041" y="1527657"/>
            <a:ext cx="5283045" cy="28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48" y="2111216"/>
            <a:ext cx="2288241" cy="4576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81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88">
        <p:split orient="vert"/>
      </p:transition>
    </mc:Choice>
    <mc:Fallback xmlns="">
      <p:transition spd="slow" advTm="48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0"/>
            <a:ext cx="5664200" cy="6858000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16126"/>
          <a:stretch/>
        </p:blipFill>
        <p:spPr>
          <a:xfrm>
            <a:off x="0" y="0"/>
            <a:ext cx="65278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597115" y="1237129"/>
            <a:ext cx="2158687" cy="1309176"/>
            <a:chOff x="9293440" y="515144"/>
            <a:chExt cx="2481943" cy="1622758"/>
          </a:xfrm>
        </p:grpSpPr>
        <p:sp>
          <p:nvSpPr>
            <p:cNvPr id="15" name="Oval Callout 14"/>
            <p:cNvSpPr/>
            <p:nvPr/>
          </p:nvSpPr>
          <p:spPr>
            <a:xfrm>
              <a:off x="9293440" y="515144"/>
              <a:ext cx="2481943" cy="1622758"/>
            </a:xfrm>
            <a:prstGeom prst="wedgeEllipseCallout">
              <a:avLst>
                <a:gd name="adj1" fmla="val 49569"/>
                <a:gd name="adj2" fmla="val 87155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854608" y="697052"/>
              <a:ext cx="1601756" cy="1258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Cyrl-RS" sz="2000" dirty="0" smtClean="0"/>
                <a:t>У граду има више зграда.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847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17">
        <p:split orient="vert"/>
      </p:transition>
    </mc:Choice>
    <mc:Fallback xmlns="">
      <p:transition spd="slow" advTm="47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6|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8.2|7|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7|2.8|5.2|2.8|3.7|2.8|2.4|2.5|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2.3|3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5|5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.4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376</Words>
  <Application>Microsoft Office PowerPoint</Application>
  <PresentationFormat>Widescreen</PresentationFormat>
  <Paragraphs>58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Aleksandra Sakic</cp:lastModifiedBy>
  <cp:revision>68</cp:revision>
  <dcterms:created xsi:type="dcterms:W3CDTF">2020-04-27T20:16:17Z</dcterms:created>
  <dcterms:modified xsi:type="dcterms:W3CDTF">2020-10-08T11:12:47Z</dcterms:modified>
</cp:coreProperties>
</file>