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60" r:id="rId4"/>
    <p:sldId id="283" r:id="rId5"/>
    <p:sldId id="256" r:id="rId6"/>
    <p:sldId id="284" r:id="rId7"/>
    <p:sldId id="285" r:id="rId8"/>
    <p:sldId id="288" r:id="rId9"/>
    <p:sldId id="286" r:id="rId10"/>
    <p:sldId id="287" r:id="rId11"/>
    <p:sldId id="289" r:id="rId12"/>
    <p:sldId id="290" r:id="rId13"/>
    <p:sldId id="291" r:id="rId14"/>
    <p:sldId id="292" r:id="rId15"/>
    <p:sldId id="293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0C9C0-DE74-45AB-97D8-05AF694702B7}" type="datetimeFigureOut">
              <a:rPr lang="sr-Latn-RS" smtClean="0"/>
              <a:t>4.11.2020.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23426-7F24-41F5-9642-8B5151742CEE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49957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B9324C-4D2E-42D4-B212-05E26F04D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4E515E0-12BB-4E8C-8CD0-864A491FF9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AA956E56-FB28-41F4-A44D-3BDBB1411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B498A-0F03-4760-B7D1-A82EF5D180E5}" type="datetime1">
              <a:rPr lang="fr-FR" smtClean="0"/>
              <a:t>04/11/2020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2106CA1E-4BFF-4D6C-A4B6-323FCB0E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A0A1FC28-C82A-4446-80D6-20EF55067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511E-852D-41EC-9F81-5B49874908D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30322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D5E11F-EAB2-45ED-8AB8-38F0E370D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70E9BB83-EF2F-496B-A2F1-A85C1EC1A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4B3FC36A-98FC-4C0F-8A8B-A0B22B5B0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73C3-2B65-41E1-81FF-F26E438D1B62}" type="datetime1">
              <a:rPr lang="fr-FR" smtClean="0"/>
              <a:t>04/11/2020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B4132E9A-CBFE-4EDC-B1C0-46F4FAB0A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01FCC6F4-E10A-418C-B470-03F5E007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511E-852D-41EC-9F81-5B49874908D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238028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AB5DD0D2-DD88-4D4C-BBCC-D8B475683C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980861A8-1D34-4850-ABC5-9E5C5F538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7CDF1385-BFF0-40A1-B80C-51329E110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92E8-5985-400E-B259-D04A835BF3A8}" type="datetime1">
              <a:rPr lang="fr-FR" smtClean="0"/>
              <a:t>04/11/2020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F6CAC342-B1AA-424D-B5A1-1F50F18D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EE5318B0-7262-4A6F-88AB-A081D6294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511E-852D-41EC-9F81-5B49874908D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40447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D90730-E47B-4DC0-A565-94A83FB8E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EAC10EE-9601-4C0F-B273-1DDE254B5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22BD5FB-A373-48A6-8176-8D5DD780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939C3-0D64-4C70-9B4E-AC0F2E591E26}" type="datetime1">
              <a:rPr lang="fr-FR" smtClean="0"/>
              <a:t>04/11/2020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EDF5304-C08B-4A09-B2F6-B6D0EAAF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4C58CA5-72A5-4636-B33B-527B41BD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29919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3C05D2-549F-4BE9-996D-6320594C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A753C3F0-50AB-49B9-BBFF-1855C718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45CAF7B-5962-4E0C-B4F0-B8AE788A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7CA4-1C3D-4960-8AF7-49BC18A640CC}" type="datetime1">
              <a:rPr lang="fr-FR" smtClean="0"/>
              <a:t>04/11/2020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371530B-1FCB-45CC-92EF-C53B3BC3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A80C9BF-7F24-4354-9122-DD2B246C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06119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CD0DD7-A967-45D2-894B-78BD65E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274B42DD-45FA-4F90-8781-6C5CC4FBC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3A53177-E54D-448D-ADAC-1BE99480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1B8C-1334-4713-8060-BB28AE5D4844}" type="datetime1">
              <a:rPr lang="fr-FR" smtClean="0"/>
              <a:t>04/11/2020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A3D3AC3E-1BE0-4E83-960F-A17ECE53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B16D246-EE0E-40C1-AA76-B7F15D4B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39972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147C44-B3F1-4CE1-BDA8-20C6F943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81C98DE6-62BD-4981-8E1B-9394E6160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CC4FF85-245B-4524-BAAF-EFBC01223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F8826617-E275-4747-824E-9BDC13F8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95C11-0F3A-4DE8-9BF0-54A7926F1F46}" type="datetime1">
              <a:rPr lang="fr-FR" smtClean="0"/>
              <a:t>04/11/2020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B137F4F6-9BB0-48AC-8BFE-0F9B31D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B842BD13-3B82-4D6D-8CFD-D6FB28B0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967479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214E74-2A83-4921-81C9-FF74CD43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FE300BC-43C8-4AD1-804D-E38E479E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17166B1E-27BF-49F0-B29F-67D632F26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012FF744-CCEE-4491-B717-369EAD864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B52B5C41-C4AD-4872-87EB-D4D06A2C2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8505B8C6-3C6B-43AE-B27E-97149DFA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BEB7-6B23-4BF5-99D3-F680B0A7AC3B}" type="datetime1">
              <a:rPr lang="fr-FR" smtClean="0"/>
              <a:t>04/11/2020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E1CEBB07-D871-4525-B060-BF34988B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C0B78D9B-C172-4DF4-9D85-6015FB2F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023778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A5D8D-A26B-4F10-B78B-5A3940FC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0EA58EA4-1F52-429C-BFBD-1BD958D4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1BFF5-A8C0-4060-92A5-1404E18B0076}" type="datetime1">
              <a:rPr lang="fr-FR" smtClean="0"/>
              <a:t>04/11/2020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8B359E6F-4844-4A45-9641-8B5020EF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557BCF3E-6816-4CA2-B568-3E612454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30580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3BBCE9DE-65B0-4DD9-9572-CB623C0F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49CC-DC32-4806-9C24-366D22982150}" type="datetime1">
              <a:rPr lang="fr-FR" smtClean="0"/>
              <a:t>04/11/2020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8ACCC042-16E9-4408-B4E5-31FF6A32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9A25BF5D-8C74-4D2D-A825-AC5DDEE4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75420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65939D-72EB-4CF6-9463-7ACC4060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ED5634DD-81D8-45A7-A6A6-7048C7A1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CCCA86A3-C6E2-4D8A-8DD4-338C6B19B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AA4873FA-33F6-468C-8D07-E0B26D11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827E4-43F4-42CA-B528-DF96C7A3C449}" type="datetime1">
              <a:rPr lang="fr-FR" smtClean="0"/>
              <a:t>04/11/2020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42ABB2B-23E6-46AD-925D-45C6F58F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E1DFAA04-7B31-4326-A18E-AD9E41BB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57760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54D90F-AD88-4ECA-B9FA-53A9F1134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D54F0C12-825A-47EB-B982-8B817A139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1C2C560D-AE71-44A6-994F-94687198F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7ABE2-D9E0-4497-8B06-7F3036468F49}" type="datetime1">
              <a:rPr lang="fr-FR" smtClean="0"/>
              <a:t>04/11/2020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657D213-5510-4592-8722-1CCB160D0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7844DDE-4B8D-4D3A-AC97-FB3535382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511E-852D-41EC-9F81-5B49874908D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39560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574ADA-A94C-44EF-926C-0CCDBFB8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C577A0EC-98E4-4CBF-BEBB-4758C2236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E2E8EE91-0277-43C9-9E45-19DE33240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6FF60F00-CC38-4E92-9F26-245B5112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241A-5AC0-434F-9D86-19DC6F8E895F}" type="datetime1">
              <a:rPr lang="fr-FR" smtClean="0"/>
              <a:t>04/11/2020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78D89D4-2506-4619-AABF-2B46382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43044DAC-DD61-442C-9A28-C8B60931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19356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53220C-6F8A-4C16-B988-227F14E7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3F35403A-8EF5-4B3D-966C-C96D0528D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5A9A510-85AD-4E07-A20F-6DC5B10F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85386-05F6-4B70-9E48-33B607030477}" type="datetime1">
              <a:rPr lang="fr-FR" smtClean="0"/>
              <a:t>04/11/2020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BF6777D-F950-4FAC-8B52-FC72221F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AFDA0A1-9C06-4DFB-978B-65D1826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49056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B5333ACA-029C-4A7C-9A41-76C2D1E9B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4A7028ED-75E6-4C1A-BEA5-3ECCB0BEF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8E46874-D365-4BCE-A752-A1F1665D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433AB-B83F-44B9-882E-26E0B890ABCC}" type="datetime1">
              <a:rPr lang="fr-FR" smtClean="0"/>
              <a:t>04/11/2020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EBFB292A-3C5F-45B3-A8AD-3CFA72EE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DF3E31B-84CF-4F3E-9571-3D616D17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67342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C6EE-29C7-4CCF-A7F7-E1ED36CE02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E122B7-33E9-4296-9206-F7B69B520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A2AF5-3A17-4115-B6FB-D0EF739BF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4303-83D5-477E-9F37-D654BD994BDC}" type="datetime1">
              <a:rPr lang="fr-FR" smtClean="0"/>
              <a:t>04/11/2020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91E-94CC-4021-ABB5-4FF4CAF6F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F87AD-3FFB-4999-B4D6-CD286FA52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F95-197C-4EA6-A3E4-EDD9966D32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97897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9276-141D-48C2-AA73-79F939D3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8CFA2-6532-494D-BAA1-58B7B9845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9875F-FAC2-43B4-AAF9-2F9384F7B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D7BE5-5D4F-4654-9DDD-FEBF1524CF2E}" type="datetime1">
              <a:rPr lang="fr-FR" smtClean="0"/>
              <a:t>04/11/2020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E1EB3-F24A-46C3-B468-58A01592A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22C22-4521-459C-A437-E9CF81ED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F95-197C-4EA6-A3E4-EDD9966D32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90796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2193A-89F1-48DE-BB35-BF9A4522F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C85FC-5847-480C-B100-F26CAB5CE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BE505-1B06-4355-A92C-0F0217A49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FA9B-CFF3-4349-816F-387B77ECA175}" type="datetime1">
              <a:rPr lang="fr-FR" smtClean="0"/>
              <a:t>04/11/2020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BB418-1028-477A-9A07-256A91E4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6964F-F3E2-46C7-93B5-02BE3C05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F95-197C-4EA6-A3E4-EDD9966D32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70361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D4F97-3393-4DAE-BF8A-005FAD4FC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797B5-435B-4169-9CD9-53CEB765A1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84AD2C-5784-42D1-9309-85960427B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DC136-2F68-4233-BD62-C0F0A9A23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D58-9777-4D54-BA7A-307E224F305E}" type="datetime1">
              <a:rPr lang="fr-FR" smtClean="0"/>
              <a:t>04/11/2020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26E84-CF62-4386-9274-12083DDD6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E19F6-BC61-443D-B86A-5A4000E4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F95-197C-4EA6-A3E4-EDD9966D32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38056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4FD6D-02D2-4891-AE60-5080FA82B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7F2B7-49A8-4680-A877-F67354334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53091-BF67-4D22-83D1-396E5BC95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215C87-EF84-486D-ABB7-AD3DFBBC4E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D865D3-FBA5-4607-BB7E-35FBE6C9C2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9DB7EA-FC40-4C15-B33C-9DCC1D7F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6BEB5-4AE8-4C10-A00A-9DA972273AFB}" type="datetime1">
              <a:rPr lang="fr-FR" smtClean="0"/>
              <a:t>04/11/2020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146E72-D20F-42D1-AA9C-9277E085E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C1E250-77A1-4214-A115-A32DFC76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F95-197C-4EA6-A3E4-EDD9966D32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61106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2FCAA-3808-4555-9D51-BE53B0157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92E43C-A3AF-4197-ADBF-811B7EE4D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D69D2-8C82-4FEF-9768-182AC71D80AB}" type="datetime1">
              <a:rPr lang="fr-FR" smtClean="0"/>
              <a:t>04/11/2020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5A016-2B54-4FAB-83F9-2F1DBE527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774769-DC44-4340-9B3B-CCD5F7D03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F95-197C-4EA6-A3E4-EDD9966D32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48071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79631-D337-4D6E-B364-8E3AEF9B7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A1106-D7F0-45A4-AE7E-E9A6887CF616}" type="datetime1">
              <a:rPr lang="fr-FR" smtClean="0"/>
              <a:t>04/11/2020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AC9B04-7B55-40E3-A421-59669E6B1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9D935-3776-4E84-AD76-9FBF67F6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F95-197C-4EA6-A3E4-EDD9966D32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37688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CB3D0B-C1FD-4609-A2AA-C9A7C5665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4FF797D-6614-40F6-BB45-C12005FDE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BE6883EA-9480-425D-9341-35EE12D62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B28BF-BF2B-4F80-9906-1C334FCA0E4F}" type="datetime1">
              <a:rPr lang="fr-FR" smtClean="0"/>
              <a:t>04/11/2020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5F957FAD-9DE8-4380-82F4-E12E1A2CC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14389CF-3D0B-4103-8FED-958F1590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511E-852D-41EC-9F81-5B49874908D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34268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3A818-8AC6-45A0-8D91-F6DA6F242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ABD1A-DF2A-4E0A-B2B9-5B11866EB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63E979-5140-4FCA-B61B-F598AE72C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C53688-B3F4-438D-A0CA-1FB37A7D7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92A9D-D747-4108-83FB-30E9869A66F0}" type="datetime1">
              <a:rPr lang="fr-FR" smtClean="0"/>
              <a:t>04/11/2020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3D0D1-E102-4395-BB27-94EBB3A68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A5CE1-BC29-4EE0-A332-2FF4552E7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F95-197C-4EA6-A3E4-EDD9966D32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01046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54E39-EBC7-4DB5-9956-F1876F8D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DEC0EB-412D-4C84-9D4D-010AD03EAB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AD5F4-3628-41EE-A314-D2C8129C8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4B7E0-7D3C-4D4E-A4FE-52C2F3CAD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97D4-2C72-4B41-90E1-B607E1436ED1}" type="datetime1">
              <a:rPr lang="fr-FR" smtClean="0"/>
              <a:t>04/11/2020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190A47-9226-486E-B5C0-6E509F46E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7B023-F8E3-4E69-A594-9949889E8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F95-197C-4EA6-A3E4-EDD9966D32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8446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03576-C9E3-4A6D-8A1F-C40AE6236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2922F8-D7B8-4680-977F-4FD7452F0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90225-6BFB-4940-95CF-DC8C37861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BEFB-E428-4174-90DF-D70522890AAF}" type="datetime1">
              <a:rPr lang="fr-FR" smtClean="0"/>
              <a:t>04/11/2020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018AD-01BA-453E-AA54-7AC4A7FF3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FCF6D-A329-45EC-9B5B-873DD93EA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F95-197C-4EA6-A3E4-EDD9966D32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28836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B471B3-4477-41CE-8B06-A868F8DA4E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3F3CCC-7C29-40F6-807A-E785C5FFF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CF5BB-F838-44D5-8960-32BA97178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4684-6439-4334-9022-6BF0B79EB8E8}" type="datetime1">
              <a:rPr lang="fr-FR" smtClean="0"/>
              <a:t>04/11/2020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FFDD5-C11C-4D90-BDEB-A1B8E8979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65373-1236-4F8A-A875-8B0D28118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6F95-197C-4EA6-A3E4-EDD9966D32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53782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FB6391-72CB-4546-8FB4-4EE429675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709E4523-8AC9-461F-8FDE-72F16FF00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53726F9-E68E-49E0-BF64-DC18A4BA2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DFD36BD0-624B-46F3-9AF9-72B86A538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D5346-1AF7-4313-A072-3A149695B44F}" type="datetime1">
              <a:rPr lang="fr-FR" smtClean="0"/>
              <a:t>04/11/2020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82DCC3B2-E43E-4671-A460-8C7E4898D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F69EAE6B-CC6E-4F1C-ACCE-8A36850B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511E-852D-41EC-9F81-5B49874908D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524810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E7F3C4-B01A-4459-BA46-EC00D2E47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70C3B85C-4562-4D94-AA26-45C539974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5834E579-B86E-45F5-888C-B3309742B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17D93111-CC27-40C4-8681-E8B1AABABA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6012294C-88F6-445E-A55A-9EECC8E543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38613318-A9FE-4489-816B-FAA16DDA2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39D2-76C0-4408-86B5-CDCEA9CAAA72}" type="datetime1">
              <a:rPr lang="fr-FR" smtClean="0"/>
              <a:t>04/11/2020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34B4C3C8-D681-4AE6-B6E4-844576C2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8E6EED5F-4411-49D8-9102-6A001D892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511E-852D-41EC-9F81-5B49874908D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01142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4D85CD-2A8A-4715-8E5C-DA8412679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804E7B16-9F1D-42B1-BE50-8042A1A62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C0F45-71EB-439E-9E43-B70F4D5AB42F}" type="datetime1">
              <a:rPr lang="fr-FR" smtClean="0"/>
              <a:t>04/11/2020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F3AB2732-1640-4697-BED1-9FCDC612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F109734D-F0C3-4B50-9C9F-56DBB48FD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511E-852D-41EC-9F81-5B49874908D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92223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CBEB7C7A-74C9-4794-B2BB-3C79DA532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7E90-37E8-471B-96F9-575503EA73B0}" type="datetime1">
              <a:rPr lang="fr-FR" smtClean="0"/>
              <a:t>04/11/2020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EA3B8E71-A46D-47A9-8393-88D9E0C2D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A601E9AF-5E0C-4A21-A377-484F854B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511E-852D-41EC-9F81-5B49874908D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56454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889DAC-240C-4ED8-91DF-9C2F1FA2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41E6F9F3-9501-4DEC-A8BD-65D4FCBB1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589EA5A5-4ED6-4895-B641-9F428606D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E356561C-26A0-46E7-9581-0699A209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7C846-E9F8-461B-8413-DE9DF89FC5C5}" type="datetime1">
              <a:rPr lang="fr-FR" smtClean="0"/>
              <a:t>04/11/2020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9F99D4FD-180A-40CA-A73C-DA70AB95F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2F39E25F-847F-4769-B599-7E4803F3D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511E-852D-41EC-9F81-5B49874908D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029666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5A266B-7017-459B-B172-361B07FF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0BAE7CD8-0EB9-4261-9092-003AA066E1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E3A0A45A-1C49-4977-8516-324A310CF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CB0A1C16-4536-4591-92A7-C6E5EA23F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F5AAA-CE91-40CC-9E69-6794AE195EDC}" type="datetime1">
              <a:rPr lang="fr-FR" smtClean="0"/>
              <a:t>04/11/2020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8C5684BC-92E5-4C40-8816-42D81A42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B1D9443E-2B2F-4F6E-AFC1-5244831BC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2511E-852D-41EC-9F81-5B49874908D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51013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9FC40C09-8154-4FF3-8865-4E7DAAAB2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60B67305-6194-4C05-BC74-F79CB7E9F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44CE6C7F-EA14-41B2-B8A9-6DFAA1AD5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BEA91-7B72-462A-997E-2EE1E2B926BA}" type="datetime1">
              <a:rPr lang="fr-FR" smtClean="0"/>
              <a:t>04/11/2020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FAE4DC5E-A3F2-44A7-930A-FF32EDA07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0DB6BAC-689E-4572-A334-73267B837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2511E-852D-41EC-9F81-5B49874908D9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656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D5464360-3F7A-497C-B9EE-6D55F751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1E679D6-AE77-4F5B-8BF9-A26281AD4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E054837-6CF4-4D5B-8699-063FDBE1E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39723-C92F-4404-AFCC-B734A1D94644}" type="datetime1">
              <a:rPr lang="fr-FR" smtClean="0"/>
              <a:t>04/11/2020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8B43873-C1A8-4B4E-8AD3-80208F88B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44E4153-40F9-4ECD-A509-F7A7DC372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76188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86000">
              <a:srgbClr val="00B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1F3F7C-D605-4E30-A3F1-32B508C26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3908F-0F49-4436-BBF9-AA6F6B2B9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13BF7-274F-4B5A-A3D1-DCBA7BEA91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BE24F-77EC-49E0-A2B9-AD1E46CFC727}" type="datetime1">
              <a:rPr lang="fr-FR" smtClean="0"/>
              <a:t>04/11/2020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CC226-5C0F-45D8-AB92-B0C636A962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970D7-8890-4F7C-9A51-0BAAA7A1F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66F95-197C-4EA6-A3E4-EDD9966D324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43236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YJZnahbxnI?feature=oembed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kvir za tekst 8">
            <a:extLst>
              <a:ext uri="{FF2B5EF4-FFF2-40B4-BE49-F238E27FC236}">
                <a16:creationId xmlns:a16="http://schemas.microsoft.com/office/drawing/2014/main" id="{AD138652-BB72-4662-BF38-67044170BCEA}"/>
              </a:ext>
            </a:extLst>
          </p:cNvPr>
          <p:cNvSpPr txBox="1"/>
          <p:nvPr/>
        </p:nvSpPr>
        <p:spPr>
          <a:xfrm>
            <a:off x="6528709" y="4235224"/>
            <a:ext cx="2996293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IV </a:t>
            </a:r>
            <a:r>
              <a:rPr kumimoji="0" lang="sr-Cyrl-RS" sz="337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РАЗРЕД</a:t>
            </a:r>
            <a:endParaRPr kumimoji="0" lang="sr-Latn-RS" sz="337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8F58C61-29FE-419A-A7AD-BFA55C6580B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602" y="1650668"/>
            <a:ext cx="5973435" cy="194421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1C3B19D-A92E-4852-A0B5-D7229FBAB2E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66" y="1398752"/>
            <a:ext cx="1988734" cy="2448048"/>
          </a:xfrm>
          <a:prstGeom prst="rect">
            <a:avLst/>
          </a:prstGeom>
        </p:spPr>
      </p:pic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A900B624-7F30-4958-BF60-B72A2A12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6E58FD-E22F-4B88-88E5-D12554178864}" type="datetime1">
              <a:rPr kumimoji="0" lang="fr-FR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04/11/2020</a:t>
            </a:fld>
            <a:endParaRPr kumimoji="0" lang="sr-Latn-R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BAE32C7-A589-4C76-9E08-1DC805325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ДУПАЛО МИРЈАНА ОШ" КРАЉ ПЕТАР II КАРАЂОРЂЕВИЋ"</a:t>
            </a:r>
            <a:endParaRPr kumimoji="0" lang="sr-Latn-RS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7BF5C1D6-4DDF-462A-8C7D-AA295CD2FE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5879306"/>
            <a:ext cx="2628900" cy="97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0551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>
            <a:extLst>
              <a:ext uri="{FF2B5EF4-FFF2-40B4-BE49-F238E27FC236}">
                <a16:creationId xmlns:a16="http://schemas.microsoft.com/office/drawing/2014/main" id="{20E2A339-AF62-4A74-B0B1-55EEB733D772}"/>
              </a:ext>
            </a:extLst>
          </p:cNvPr>
          <p:cNvSpPr/>
          <p:nvPr/>
        </p:nvSpPr>
        <p:spPr>
          <a:xfrm>
            <a:off x="7423878" y="-228600"/>
            <a:ext cx="5209183" cy="10597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8000" b="1" dirty="0">
                <a:ln/>
                <a:latin typeface="CyrVidanSerbia" panose="02000603070000020002" pitchFamily="2" charset="0"/>
              </a:rPr>
              <a:t>Анализа:</a:t>
            </a:r>
            <a:endParaRPr lang="sr-Latn-RS" sz="8000" b="1" cap="none" spc="0" dirty="0">
              <a:ln/>
              <a:effectLst/>
              <a:latin typeface="CyrVidanSerbia" panose="02000603070000020002" pitchFamily="2" charset="0"/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1B67EF5F-D451-4751-8612-1ADFF72609DB}"/>
              </a:ext>
            </a:extLst>
          </p:cNvPr>
          <p:cNvSpPr txBox="1"/>
          <p:nvPr/>
        </p:nvSpPr>
        <p:spPr>
          <a:xfrm>
            <a:off x="332282" y="215011"/>
            <a:ext cx="1263421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r-Cyrl-RS" sz="3600" b="1" dirty="0">
                <a:latin typeface="CyrVidanSerbia" panose="02000603070000020002" pitchFamily="2" charset="0"/>
              </a:rPr>
              <a:t>Какву задужбину подиже Ковиљка?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600" b="1" dirty="0">
                <a:latin typeface="CyrVidanSerbia" panose="02000603070000020002" pitchFamily="2" charset="0"/>
              </a:rPr>
              <a:t>На који начин се Винка обраћа Ковиљки? 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600" b="1" dirty="0">
                <a:latin typeface="CyrVidanSerbia" panose="02000603070000020002" pitchFamily="2" charset="0"/>
              </a:rPr>
              <a:t>Како се слажу Винка и Ковиљка?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600" b="1" dirty="0">
                <a:latin typeface="CyrVidanSerbia" panose="02000603070000020002" pitchFamily="2" charset="0"/>
              </a:rPr>
              <a:t>Какав аманет оставља Винка својој јетрви на самрти? 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600" b="1" dirty="0">
                <a:latin typeface="CyrVidanSerbia" panose="02000603070000020002" pitchFamily="2" charset="0"/>
              </a:rPr>
              <a:t>Шта тражи од свог сина Мирка? 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600" b="1" dirty="0">
                <a:latin typeface="CyrVidanSerbia" panose="02000603070000020002" pitchFamily="2" charset="0"/>
              </a:rPr>
              <a:t>На који начин Ковиљка испуњава њене жеље? Због чега? 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600" b="1" dirty="0">
                <a:latin typeface="CyrVidanSerbia" panose="02000603070000020002" pitchFamily="2" charset="0"/>
              </a:rPr>
              <a:t>Протумачите завршетак песме.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600" b="1" dirty="0">
                <a:latin typeface="CyrVidanSerbia" panose="02000603070000020002" pitchFamily="2" charset="0"/>
              </a:rPr>
              <a:t> Шта је Ковиљка Мирку, а шта он за њу представља?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600" b="1" dirty="0">
                <a:latin typeface="CyrVidanSerbia" panose="02000603070000020002" pitchFamily="2" charset="0"/>
              </a:rPr>
              <a:t> Шта народ мисли о Ковиљки? 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600" b="1" dirty="0">
                <a:latin typeface="CyrVidanSerbia" panose="02000603070000020002" pitchFamily="2" charset="0"/>
              </a:rPr>
              <a:t>Који догађај доноси преокрет у песми? </a:t>
            </a:r>
          </a:p>
          <a:p>
            <a:pPr marL="514350" indent="-514350">
              <a:buFont typeface="+mj-lt"/>
              <a:buAutoNum type="arabicPeriod"/>
            </a:pPr>
            <a:r>
              <a:rPr lang="sr-Cyrl-RS" sz="3600" b="1" dirty="0">
                <a:latin typeface="CyrVidanSerbia" panose="02000603070000020002" pitchFamily="2" charset="0"/>
              </a:rPr>
              <a:t>Како реагује Ковиљка када чује да јој је син погинуо? </a:t>
            </a:r>
            <a:endParaRPr lang="sr-Latn-RS" sz="3600" b="1" dirty="0">
              <a:latin typeface="CyrVidanSerbia" panose="02000603070000020002" pitchFamily="2" charset="0"/>
            </a:endParaRP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F63C9EE9-7555-4D43-91D0-D50057570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37B5-E6B4-44EC-BEDA-7EEB3C0AD644}" type="datetime1">
              <a:rPr lang="fr-FR" smtClean="0"/>
              <a:t>04/11/2020</a:t>
            </a:fld>
            <a:endParaRPr lang="sr-Latn-RS" dirty="0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DCF2D72-7A61-43B6-B6B0-D8105D2CE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51490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>
            <a:extLst>
              <a:ext uri="{FF2B5EF4-FFF2-40B4-BE49-F238E27FC236}">
                <a16:creationId xmlns:a16="http://schemas.microsoft.com/office/drawing/2014/main" id="{FF4AC2CD-BAF9-4E03-BA5B-6A99B7E944CC}"/>
              </a:ext>
            </a:extLst>
          </p:cNvPr>
          <p:cNvSpPr/>
          <p:nvPr/>
        </p:nvSpPr>
        <p:spPr>
          <a:xfrm>
            <a:off x="800911" y="-349178"/>
            <a:ext cx="5209183" cy="10597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7200" b="1" dirty="0">
                <a:ln/>
                <a:latin typeface="CyrVidanSerbia" panose="02000603070000020002" pitchFamily="2" charset="0"/>
              </a:rPr>
              <a:t>Обрада ликова</a:t>
            </a:r>
            <a:r>
              <a:rPr lang="en-US" sz="7200" b="1" dirty="0">
                <a:ln/>
                <a:latin typeface="CyrVidanSerbia" panose="02000603070000020002" pitchFamily="2" charset="0"/>
              </a:rPr>
              <a:t>:</a:t>
            </a:r>
            <a:r>
              <a:rPr lang="sr-Cyrl-RS" sz="7200" b="1" dirty="0">
                <a:ln/>
                <a:latin typeface="CyrVidanSerbia" panose="02000603070000020002" pitchFamily="2" charset="0"/>
              </a:rPr>
              <a:t> </a:t>
            </a:r>
            <a:endParaRPr lang="sr-Latn-RS" sz="7200" b="1" cap="none" spc="0" dirty="0">
              <a:ln/>
              <a:effectLst/>
              <a:latin typeface="CyrVidanSerbia" panose="02000603070000020002" pitchFamily="2" charset="0"/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20CE8E22-0B44-46DD-9A0C-E609FFD75AE4}"/>
              </a:ext>
            </a:extLst>
          </p:cNvPr>
          <p:cNvSpPr txBox="1"/>
          <p:nvPr/>
        </p:nvSpPr>
        <p:spPr>
          <a:xfrm>
            <a:off x="1101902" y="3893882"/>
            <a:ext cx="115136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200" b="1" dirty="0">
                <a:latin typeface="CyrVidanSerbia" panose="02000603070000020002" pitchFamily="2" charset="0"/>
              </a:rPr>
              <a:t> Које особине красе Ковиљку?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3200" b="1" dirty="0">
                <a:latin typeface="CyrVidanSerbia" panose="02000603070000020002" pitchFamily="2" charset="0"/>
              </a:rPr>
              <a:t>Која је њена највећа врлина?</a:t>
            </a:r>
            <a:endParaRPr lang="sr-Latn-RS" sz="3200" b="1" dirty="0">
              <a:latin typeface="CyrVidanSerbia" panose="02000603070000020002" pitchFamily="2" charset="0"/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7EF20D75-DED4-4D3C-818E-A8C8416887BA}"/>
              </a:ext>
            </a:extLst>
          </p:cNvPr>
          <p:cNvSpPr txBox="1"/>
          <p:nvPr/>
        </p:nvSpPr>
        <p:spPr>
          <a:xfrm>
            <a:off x="1465914" y="4969252"/>
            <a:ext cx="57293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latin typeface="CyrVidanSerbia" panose="02000603070000020002" pitchFamily="2" charset="0"/>
              </a:rPr>
              <a:t>Ковиљка – мудра, пожртвована, одана, брижна, поштена... </a:t>
            </a:r>
            <a:endParaRPr lang="sr-Latn-RS" sz="3200" b="1" dirty="0">
              <a:latin typeface="CyrVidanSerbia" panose="02000603070000020002" pitchFamily="2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510D739B-EB85-4DA4-B674-038BF986C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68" y="135149"/>
            <a:ext cx="5290995" cy="6265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kvir za tekst 9">
            <a:extLst>
              <a:ext uri="{FF2B5EF4-FFF2-40B4-BE49-F238E27FC236}">
                <a16:creationId xmlns:a16="http://schemas.microsoft.com/office/drawing/2014/main" id="{2955ABEC-CBD9-4A83-947F-A910881251F2}"/>
              </a:ext>
            </a:extLst>
          </p:cNvPr>
          <p:cNvSpPr txBox="1"/>
          <p:nvPr/>
        </p:nvSpPr>
        <p:spPr>
          <a:xfrm>
            <a:off x="596359" y="949616"/>
            <a:ext cx="659892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b="1" dirty="0">
                <a:latin typeface="CyrVidanSerbia" panose="02000603070000020002" pitchFamily="2" charset="0"/>
              </a:rPr>
              <a:t>Јунаци народне песме Јетрвица адамско колено су два брата Вид и Давид, њихове жене Винка и Ковиљка и њихова деца Мирко и Маринко.</a:t>
            </a:r>
            <a:endParaRPr lang="sr-Latn-RS" sz="3200" b="1" dirty="0">
              <a:latin typeface="CyrVidanSerbia" panose="02000603070000020002" pitchFamily="2" charset="0"/>
            </a:endParaRPr>
          </a:p>
        </p:txBody>
      </p:sp>
      <p:sp>
        <p:nvSpPr>
          <p:cNvPr id="11" name="Čuvar mesta za datum 10">
            <a:extLst>
              <a:ext uri="{FF2B5EF4-FFF2-40B4-BE49-F238E27FC236}">
                <a16:creationId xmlns:a16="http://schemas.microsoft.com/office/drawing/2014/main" id="{C3C61304-BE08-4874-97B6-DBC974933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09C0A-73B7-4041-B9F1-FA7307EDB91C}" type="datetime1">
              <a:rPr lang="fr-FR" b="1" smtClean="0">
                <a:latin typeface="CyrVidanSerbia" panose="02000603070000020002" pitchFamily="2" charset="0"/>
              </a:rPr>
              <a:t>04/11/2020</a:t>
            </a:fld>
            <a:endParaRPr lang="sr-Latn-RS" b="1">
              <a:latin typeface="CyrVidanSerbia" panose="02000603070000020002" pitchFamily="2" charset="0"/>
            </a:endParaRPr>
          </a:p>
        </p:txBody>
      </p:sp>
      <p:sp>
        <p:nvSpPr>
          <p:cNvPr id="12" name="Čuvar mesta za podnožje 11">
            <a:extLst>
              <a:ext uri="{FF2B5EF4-FFF2-40B4-BE49-F238E27FC236}">
                <a16:creationId xmlns:a16="http://schemas.microsoft.com/office/drawing/2014/main" id="{6CE150AB-FA1C-4594-AAB0-CB45E96C8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b="1">
                <a:latin typeface="CyrVidanSerbia" panose="02000603070000020002" pitchFamily="2" charset="0"/>
              </a:rPr>
              <a:t>ДУПАЛО МИРЈАНА ОШ" КРАЉ ПЕТАР II КАРАЂОРЂЕВИЋ"</a:t>
            </a:r>
            <a:endParaRPr lang="sr-Latn-RS" b="1">
              <a:latin typeface="CyrVidanSerbia" panose="0200060307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426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>
            <a:extLst>
              <a:ext uri="{FF2B5EF4-FFF2-40B4-BE49-F238E27FC236}">
                <a16:creationId xmlns:a16="http://schemas.microsoft.com/office/drawing/2014/main" id="{0DBC9B1B-80B8-4558-96D0-E7EEB3A964E3}"/>
              </a:ext>
            </a:extLst>
          </p:cNvPr>
          <p:cNvSpPr/>
          <p:nvPr/>
        </p:nvSpPr>
        <p:spPr>
          <a:xfrm>
            <a:off x="1505449" y="-326137"/>
            <a:ext cx="6109555" cy="16833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39364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7200" b="1" dirty="0">
                <a:ln/>
                <a:latin typeface="CyrVidanSerbia" panose="02000603070000020002" pitchFamily="2" charset="0"/>
              </a:rPr>
              <a:t>Учимо нешто ново…</a:t>
            </a:r>
            <a:endParaRPr lang="sr-Latn-RS" sz="7200" b="1" cap="none" spc="0" dirty="0">
              <a:ln/>
              <a:effectLst/>
              <a:latin typeface="CyrVidanSerbia" panose="02000603070000020002" pitchFamily="2" charset="0"/>
            </a:endParaRPr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6E681571-ACF2-4DB8-B23F-0F02A62BA8D4}"/>
              </a:ext>
            </a:extLst>
          </p:cNvPr>
          <p:cNvSpPr txBox="1"/>
          <p:nvPr/>
        </p:nvSpPr>
        <p:spPr>
          <a:xfrm>
            <a:off x="666100" y="1723868"/>
            <a:ext cx="10687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r-Cyrl-RS" sz="3600" b="1" dirty="0">
                <a:latin typeface="CyrVidanSerbia" panose="02000603070000020002" pitchFamily="2" charset="0"/>
              </a:rPr>
              <a:t>Приказивање јунаковог карактера и његовог односа према другима назива се </a:t>
            </a:r>
            <a:r>
              <a:rPr lang="sr-Cyrl-RS" sz="3600" b="1" dirty="0">
                <a:solidFill>
                  <a:srgbClr val="FF0000"/>
                </a:solidFill>
              </a:rPr>
              <a:t>КАРАКТЕРИЗАЦИЈА</a:t>
            </a:r>
            <a:r>
              <a:rPr lang="sr-Cyrl-RS" sz="3600" b="1" dirty="0"/>
              <a:t>.</a:t>
            </a:r>
            <a:endParaRPr lang="sr-Latn-RS" sz="3600" b="1" dirty="0"/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37D0C148-DBE6-41FE-80B3-9CE64C8B52D3}"/>
              </a:ext>
            </a:extLst>
          </p:cNvPr>
          <p:cNvSpPr txBox="1"/>
          <p:nvPr/>
        </p:nvSpPr>
        <p:spPr>
          <a:xfrm>
            <a:off x="1019331" y="3657600"/>
            <a:ext cx="10153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sr-Cyrl-RS" sz="3600" b="1" dirty="0">
                <a:latin typeface="CyrVidanSerbia" panose="02000603070000020002" pitchFamily="2" charset="0"/>
              </a:rPr>
              <a:t>Ковиљка у дијалогу изражава свој однос према Мирку и Маринку и својим поступцима показује особине племенитости, доброте, одлучности и праведности.</a:t>
            </a:r>
            <a:endParaRPr lang="sr-Latn-RS" sz="3600" b="1" dirty="0">
              <a:latin typeface="CyrVidanSerbia" panose="02000603070000020002" pitchFamily="2" charset="0"/>
            </a:endParaRP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377A643F-582B-485F-885E-41DE8710E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109FE-EE97-4B6E-A054-E5B227741ACF}" type="datetime1">
              <a:rPr lang="fr-FR" smtClean="0">
                <a:latin typeface="CyrVidanSerbia" panose="02000603070000020002" pitchFamily="2" charset="0"/>
              </a:rPr>
              <a:t>04/11/2020</a:t>
            </a:fld>
            <a:endParaRPr lang="sr-Latn-RS">
              <a:latin typeface="CyrVidanSerbia" panose="02000603070000020002" pitchFamily="2" charset="0"/>
            </a:endParaRPr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0EF24C48-78DD-4135-9C52-41E81D7A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latin typeface="CyrVidanSerbia" panose="02000603070000020002" pitchFamily="2" charset="0"/>
              </a:rPr>
              <a:t>ДУПАЛО МИРЈАНА ОШ" КРАЉ ПЕТАР II КАРАЂОРЂЕВИЋ"</a:t>
            </a:r>
            <a:endParaRPr lang="sr-Latn-RS">
              <a:latin typeface="CyrVidanSerbia" panose="0200060307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419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0E1A2B2F-9667-4EF4-B691-16B7F7E41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17E90-37E8-471B-96F9-575503EA73B0}" type="datetime1">
              <a:rPr lang="fr-FR" smtClean="0"/>
              <a:t>04/11/2020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0C5BE07F-6B30-4758-982E-51D44D999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Pravougaonik 3">
            <a:extLst>
              <a:ext uri="{FF2B5EF4-FFF2-40B4-BE49-F238E27FC236}">
                <a16:creationId xmlns:a16="http://schemas.microsoft.com/office/drawing/2014/main" id="{A2E79318-43BC-4891-ADD4-B26395994F83}"/>
              </a:ext>
            </a:extLst>
          </p:cNvPr>
          <p:cNvSpPr/>
          <p:nvPr/>
        </p:nvSpPr>
        <p:spPr>
          <a:xfrm>
            <a:off x="5282970" y="4006020"/>
            <a:ext cx="6109555" cy="168330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39364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7200" b="1" dirty="0">
                <a:ln/>
                <a:latin typeface="CyrVidanSerbia" panose="02000603070000020002" pitchFamily="2" charset="0"/>
              </a:rPr>
              <a:t>Домаћи задатак:</a:t>
            </a:r>
            <a:endParaRPr lang="sr-Latn-RS" sz="7200" b="1" cap="none" spc="0" dirty="0">
              <a:ln/>
              <a:effectLst/>
              <a:latin typeface="CyrVidanSerbia" panose="02000603070000020002" pitchFamily="2" charset="0"/>
            </a:endParaRPr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B0E0634E-FB5E-44B8-A894-F2697D004AC2}"/>
              </a:ext>
            </a:extLst>
          </p:cNvPr>
          <p:cNvSpPr txBox="1"/>
          <p:nvPr/>
        </p:nvSpPr>
        <p:spPr>
          <a:xfrm>
            <a:off x="3581400" y="1120676"/>
            <a:ext cx="74800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7200" dirty="0">
                <a:latin typeface="CyrVidanSerbia" panose="02000603070000020002" pitchFamily="2" charset="0"/>
              </a:rPr>
              <a:t>Вежбати читање.</a:t>
            </a:r>
          </a:p>
          <a:p>
            <a:endParaRPr lang="sr-Latn-RS" sz="7200" dirty="0">
              <a:latin typeface="CyrVidanSerbia" panose="0200060307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852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1AC046-C69B-450A-AA7E-5C237C410BA9}"/>
              </a:ext>
            </a:extLst>
          </p:cNvPr>
          <p:cNvSpPr/>
          <p:nvPr/>
        </p:nvSpPr>
        <p:spPr>
          <a:xfrm>
            <a:off x="4151784" y="3284984"/>
            <a:ext cx="4032448" cy="432048"/>
          </a:xfrm>
          <a:prstGeom prst="rect">
            <a:avLst/>
          </a:prstGeom>
          <a:noFill/>
          <a:ln w="25400" cap="flat" cmpd="sng" algn="ctr">
            <a:solidFill>
              <a:srgbClr val="FFFF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НАРОДНА КЊИЖЕВНОСТ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A5C731-1394-441E-BE7B-DE0848E7556B}"/>
              </a:ext>
            </a:extLst>
          </p:cNvPr>
          <p:cNvSpPr/>
          <p:nvPr/>
        </p:nvSpPr>
        <p:spPr>
          <a:xfrm>
            <a:off x="3359696" y="3933056"/>
            <a:ext cx="2448272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ЗАГОНЕТКА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C9700C-2512-4F41-BDD4-8C37EBCFAC1B}"/>
              </a:ext>
            </a:extLst>
          </p:cNvPr>
          <p:cNvSpPr/>
          <p:nvPr/>
        </p:nvSpPr>
        <p:spPr>
          <a:xfrm>
            <a:off x="4007768" y="4509120"/>
            <a:ext cx="1512168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 ДЕЦУ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C27303-2AA9-4FAB-AE89-27EDAACEC5A9}"/>
              </a:ext>
            </a:extLst>
          </p:cNvPr>
          <p:cNvSpPr/>
          <p:nvPr/>
        </p:nvSpPr>
        <p:spPr>
          <a:xfrm>
            <a:off x="2495600" y="5517232"/>
            <a:ext cx="1512168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ОДГОНЕТКА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C8B645-B2F2-4170-B1B7-E53830C02685}"/>
              </a:ext>
            </a:extLst>
          </p:cNvPr>
          <p:cNvSpPr/>
          <p:nvPr/>
        </p:nvSpPr>
        <p:spPr>
          <a:xfrm>
            <a:off x="3287688" y="5013176"/>
            <a:ext cx="1512168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kern="0" dirty="0">
                <a:solidFill>
                  <a:prstClr val="black"/>
                </a:solidFill>
                <a:latin typeface="Calibri"/>
              </a:rPr>
              <a:t>ИГРА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5A5E95-CEF7-41D5-A008-504C47089AF6}"/>
              </a:ext>
            </a:extLst>
          </p:cNvPr>
          <p:cNvSpPr/>
          <p:nvPr/>
        </p:nvSpPr>
        <p:spPr>
          <a:xfrm>
            <a:off x="1775520" y="6021288"/>
            <a:ext cx="1512168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ПИТАЊЕ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87C563-0EA8-40DB-8D47-751B8F0CA105}"/>
              </a:ext>
            </a:extLst>
          </p:cNvPr>
          <p:cNvSpPr/>
          <p:nvPr/>
        </p:nvSpPr>
        <p:spPr>
          <a:xfrm>
            <a:off x="6384032" y="3933056"/>
            <a:ext cx="2664296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БРОЈАЛИЦА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7018D3-EDA2-4DD2-9D4E-C50577A60545}"/>
              </a:ext>
            </a:extLst>
          </p:cNvPr>
          <p:cNvSpPr/>
          <p:nvPr/>
        </p:nvSpPr>
        <p:spPr>
          <a:xfrm>
            <a:off x="6744072" y="4509120"/>
            <a:ext cx="1512168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ЖМУРКЕ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5D9FFA-E9EC-466C-AA48-A005CBABCBEE}"/>
              </a:ext>
            </a:extLst>
          </p:cNvPr>
          <p:cNvSpPr/>
          <p:nvPr/>
        </p:nvSpPr>
        <p:spPr>
          <a:xfrm>
            <a:off x="8256240" y="5517232"/>
            <a:ext cx="1512168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ИГРА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C8D7AA-529E-40BD-918B-8ABE976CFFF6}"/>
              </a:ext>
            </a:extLst>
          </p:cNvPr>
          <p:cNvSpPr/>
          <p:nvPr/>
        </p:nvSpPr>
        <p:spPr>
          <a:xfrm>
            <a:off x="7090117" y="5013176"/>
            <a:ext cx="1886203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ПОДЕЛА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264547-9F3B-4D0A-B53A-228F1420B8F6}"/>
              </a:ext>
            </a:extLst>
          </p:cNvPr>
          <p:cNvSpPr/>
          <p:nvPr/>
        </p:nvSpPr>
        <p:spPr>
          <a:xfrm>
            <a:off x="8976320" y="6021288"/>
            <a:ext cx="1512168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БРОЈЕВИ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728233-2B91-4D57-A375-F8012734F1AA}"/>
              </a:ext>
            </a:extLst>
          </p:cNvPr>
          <p:cNvSpPr/>
          <p:nvPr/>
        </p:nvSpPr>
        <p:spPr>
          <a:xfrm>
            <a:off x="3287688" y="2636912"/>
            <a:ext cx="2520280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kern="0" dirty="0">
                <a:solidFill>
                  <a:prstClr val="black"/>
                </a:solidFill>
                <a:latin typeface="Calibri"/>
              </a:rPr>
              <a:t>БАЈКА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50969B-ABEA-4AD4-BB0E-1F0382A25F7A}"/>
              </a:ext>
            </a:extLst>
          </p:cNvPr>
          <p:cNvSpPr/>
          <p:nvPr/>
        </p:nvSpPr>
        <p:spPr>
          <a:xfrm>
            <a:off x="8976320" y="548680"/>
            <a:ext cx="1512168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ЖИВОТИЊЕ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BFA9C1-5775-4215-9BD3-24111451FD1C}"/>
              </a:ext>
            </a:extLst>
          </p:cNvPr>
          <p:cNvSpPr/>
          <p:nvPr/>
        </p:nvSpPr>
        <p:spPr>
          <a:xfrm>
            <a:off x="7536160" y="1556792"/>
            <a:ext cx="1512168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КРАТКЕ ПРИЧЕ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EF3A6F-EAE0-4EDE-92E0-1606FDDC32CD}"/>
              </a:ext>
            </a:extLst>
          </p:cNvPr>
          <p:cNvSpPr/>
          <p:nvPr/>
        </p:nvSpPr>
        <p:spPr>
          <a:xfrm>
            <a:off x="8256240" y="1052736"/>
            <a:ext cx="1512168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ПОУКА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2195F91-9F71-4ED8-94C7-A7B4DC2D576C}"/>
              </a:ext>
            </a:extLst>
          </p:cNvPr>
          <p:cNvSpPr/>
          <p:nvPr/>
        </p:nvSpPr>
        <p:spPr>
          <a:xfrm>
            <a:off x="6816080" y="2060848"/>
            <a:ext cx="1512168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ЕЗОП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1142A0-4DA9-4EB2-93FE-2C6086D3128D}"/>
              </a:ext>
            </a:extLst>
          </p:cNvPr>
          <p:cNvSpPr/>
          <p:nvPr/>
        </p:nvSpPr>
        <p:spPr>
          <a:xfrm>
            <a:off x="6384032" y="2636912"/>
            <a:ext cx="2592288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БАСНА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7BE4B0-7417-4BBA-8A6C-B4EF451B05FC}"/>
              </a:ext>
            </a:extLst>
          </p:cNvPr>
          <p:cNvSpPr/>
          <p:nvPr/>
        </p:nvSpPr>
        <p:spPr>
          <a:xfrm>
            <a:off x="1775520" y="548680"/>
            <a:ext cx="1512168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ЗМАЈЕВИ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3EE03A-BCBF-472C-9C2E-082F0E3209C2}"/>
              </a:ext>
            </a:extLst>
          </p:cNvPr>
          <p:cNvSpPr/>
          <p:nvPr/>
        </p:nvSpPr>
        <p:spPr>
          <a:xfrm>
            <a:off x="3287688" y="1556792"/>
            <a:ext cx="1512168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ВИЛЕ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CFBCF1-8224-4B10-8966-46E50B7F5B73}"/>
              </a:ext>
            </a:extLst>
          </p:cNvPr>
          <p:cNvSpPr/>
          <p:nvPr/>
        </p:nvSpPr>
        <p:spPr>
          <a:xfrm>
            <a:off x="2495600" y="1052736"/>
            <a:ext cx="1512168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kern="0" dirty="0">
                <a:solidFill>
                  <a:prstClr val="black"/>
                </a:solidFill>
                <a:latin typeface="Calibri"/>
              </a:rPr>
              <a:t>ВЕШТИЦЕ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315651-7F37-4C27-A106-86351DE5FB39}"/>
              </a:ext>
            </a:extLst>
          </p:cNvPr>
          <p:cNvSpPr/>
          <p:nvPr/>
        </p:nvSpPr>
        <p:spPr>
          <a:xfrm>
            <a:off x="4007768" y="2060848"/>
            <a:ext cx="1512168" cy="432048"/>
          </a:xfrm>
          <a:prstGeom prst="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ПАТУЉЦИ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A595107-8626-4B74-B100-D1AE854E0C70}"/>
              </a:ext>
            </a:extLst>
          </p:cNvPr>
          <p:cNvSpPr/>
          <p:nvPr/>
        </p:nvSpPr>
        <p:spPr>
          <a:xfrm>
            <a:off x="4151784" y="3250039"/>
            <a:ext cx="4032448" cy="432048"/>
          </a:xfrm>
          <a:prstGeom prst="rect">
            <a:avLst/>
          </a:prstGeom>
          <a:solidFill>
            <a:srgbClr val="F79646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КОНАЧНО РЕШЕЊЕ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A80C99-128C-46A0-A1C4-94615C4EB8E6}"/>
              </a:ext>
            </a:extLst>
          </p:cNvPr>
          <p:cNvSpPr/>
          <p:nvPr/>
        </p:nvSpPr>
        <p:spPr>
          <a:xfrm>
            <a:off x="3359696" y="3904987"/>
            <a:ext cx="2448272" cy="432048"/>
          </a:xfrm>
          <a:prstGeom prst="rect">
            <a:avLst/>
          </a:prstGeom>
          <a:solidFill>
            <a:srgbClr val="8064A2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КОЛОНА 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F4AAFD7-4180-4F4A-8519-7AC94EBA2F41}"/>
              </a:ext>
            </a:extLst>
          </p:cNvPr>
          <p:cNvSpPr/>
          <p:nvPr/>
        </p:nvSpPr>
        <p:spPr>
          <a:xfrm>
            <a:off x="4000675" y="4530878"/>
            <a:ext cx="1512168" cy="43204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8BDCBF-63C3-482F-A09A-1CE4DE5B2B70}"/>
              </a:ext>
            </a:extLst>
          </p:cNvPr>
          <p:cNvSpPr/>
          <p:nvPr/>
        </p:nvSpPr>
        <p:spPr>
          <a:xfrm>
            <a:off x="2495600" y="5511531"/>
            <a:ext cx="1512168" cy="43204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C528BA-B07E-4215-95AF-8ABE9A0472D8}"/>
              </a:ext>
            </a:extLst>
          </p:cNvPr>
          <p:cNvSpPr/>
          <p:nvPr/>
        </p:nvSpPr>
        <p:spPr>
          <a:xfrm>
            <a:off x="3282516" y="5010904"/>
            <a:ext cx="1512168" cy="43204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8414F5E-85A2-4D9F-8E9A-D15058C706B0}"/>
              </a:ext>
            </a:extLst>
          </p:cNvPr>
          <p:cNvSpPr/>
          <p:nvPr/>
        </p:nvSpPr>
        <p:spPr>
          <a:xfrm>
            <a:off x="1772312" y="6012179"/>
            <a:ext cx="1512168" cy="432048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A81257-F313-4877-BCCD-26FBAB8B1B93}"/>
              </a:ext>
            </a:extLst>
          </p:cNvPr>
          <p:cNvSpPr/>
          <p:nvPr/>
        </p:nvSpPr>
        <p:spPr>
          <a:xfrm>
            <a:off x="6384032" y="3942593"/>
            <a:ext cx="2664296" cy="432048"/>
          </a:xfrm>
          <a:prstGeom prst="rect">
            <a:avLst/>
          </a:prstGeom>
          <a:solidFill>
            <a:srgbClr val="4BACC6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КОЛОНА 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66CA745-BDCA-44A5-9DF1-7B36FC4BD0F1}"/>
              </a:ext>
            </a:extLst>
          </p:cNvPr>
          <p:cNvSpPr/>
          <p:nvPr/>
        </p:nvSpPr>
        <p:spPr>
          <a:xfrm>
            <a:off x="6744072" y="4528193"/>
            <a:ext cx="1512168" cy="432048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0F26BB4-7571-4F51-B064-AF5E45197C7E}"/>
              </a:ext>
            </a:extLst>
          </p:cNvPr>
          <p:cNvSpPr/>
          <p:nvPr/>
        </p:nvSpPr>
        <p:spPr>
          <a:xfrm>
            <a:off x="8256240" y="5496221"/>
            <a:ext cx="1512168" cy="432048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E77D4E-91BB-4779-BF19-9913F9CF7E47}"/>
              </a:ext>
            </a:extLst>
          </p:cNvPr>
          <p:cNvSpPr/>
          <p:nvPr/>
        </p:nvSpPr>
        <p:spPr>
          <a:xfrm>
            <a:off x="7099101" y="5001319"/>
            <a:ext cx="1877219" cy="432048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3BC1438-CDF1-4768-A11B-C97B8E13AB53}"/>
              </a:ext>
            </a:extLst>
          </p:cNvPr>
          <p:cNvSpPr/>
          <p:nvPr/>
        </p:nvSpPr>
        <p:spPr>
          <a:xfrm>
            <a:off x="8973112" y="6021500"/>
            <a:ext cx="1512168" cy="432048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B4B467-32A2-4C38-868E-382794A2DA2F}"/>
              </a:ext>
            </a:extLst>
          </p:cNvPr>
          <p:cNvSpPr/>
          <p:nvPr/>
        </p:nvSpPr>
        <p:spPr>
          <a:xfrm>
            <a:off x="3313617" y="2671811"/>
            <a:ext cx="2520280" cy="432048"/>
          </a:xfrm>
          <a:prstGeom prst="rect">
            <a:avLst/>
          </a:prstGeom>
          <a:solidFill>
            <a:schemeClr val="bg2">
              <a:lumMod val="25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КОЛОНА 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23F7FEB-7B3D-4078-A13B-ED33939E53BE}"/>
              </a:ext>
            </a:extLst>
          </p:cNvPr>
          <p:cNvSpPr/>
          <p:nvPr/>
        </p:nvSpPr>
        <p:spPr>
          <a:xfrm>
            <a:off x="8957040" y="507602"/>
            <a:ext cx="1512168" cy="432048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dirty="0"/>
              <a:t> </a:t>
            </a:r>
            <a:r>
              <a:rPr lang="sr-Cyrl-RS" dirty="0"/>
              <a:t>Б</a:t>
            </a:r>
            <a:r>
              <a:rPr lang="sr-Latn-RS" dirty="0"/>
              <a:t>1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BAF576E-A44F-4FA7-8CEE-A19B0C362E4C}"/>
              </a:ext>
            </a:extLst>
          </p:cNvPr>
          <p:cNvSpPr/>
          <p:nvPr/>
        </p:nvSpPr>
        <p:spPr>
          <a:xfrm>
            <a:off x="7532952" y="1556748"/>
            <a:ext cx="1512168" cy="432048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/>
              <a:t>Б</a:t>
            </a:r>
            <a:r>
              <a:rPr lang="sr-Latn-RS" dirty="0"/>
              <a:t>3</a:t>
            </a:r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F72A545-C11E-4C5A-9534-BB02367EE4C8}"/>
              </a:ext>
            </a:extLst>
          </p:cNvPr>
          <p:cNvSpPr/>
          <p:nvPr/>
        </p:nvSpPr>
        <p:spPr>
          <a:xfrm>
            <a:off x="8292244" y="1056595"/>
            <a:ext cx="1512168" cy="432048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dirty="0"/>
              <a:t> </a:t>
            </a:r>
            <a:r>
              <a:rPr lang="sr-Cyrl-RS" dirty="0"/>
              <a:t>Б</a:t>
            </a:r>
            <a:r>
              <a:rPr lang="sr-Latn-RS" dirty="0"/>
              <a:t>2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6E68B2E-B270-47E0-ADA9-B213DBE8D217}"/>
              </a:ext>
            </a:extLst>
          </p:cNvPr>
          <p:cNvSpPr/>
          <p:nvPr/>
        </p:nvSpPr>
        <p:spPr>
          <a:xfrm>
            <a:off x="6816080" y="2054586"/>
            <a:ext cx="1512168" cy="432048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dirty="0"/>
              <a:t>Б</a:t>
            </a:r>
            <a:r>
              <a:rPr lang="sr-Latn-RS" dirty="0"/>
              <a:t>4</a:t>
            </a:r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6D99310-A867-454C-A3DC-8E600F99DF93}"/>
              </a:ext>
            </a:extLst>
          </p:cNvPr>
          <p:cNvSpPr/>
          <p:nvPr/>
        </p:nvSpPr>
        <p:spPr>
          <a:xfrm>
            <a:off x="6384032" y="2630650"/>
            <a:ext cx="2592288" cy="43204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КОЛОНА </a:t>
            </a: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r-Cyrl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F7F1552-84D7-4E82-944E-9D3AFDEF606B}"/>
              </a:ext>
            </a:extLst>
          </p:cNvPr>
          <p:cNvSpPr/>
          <p:nvPr/>
        </p:nvSpPr>
        <p:spPr>
          <a:xfrm>
            <a:off x="1763327" y="531439"/>
            <a:ext cx="1512168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146F7E4-474F-45A9-88DC-98D39F4FD263}"/>
              </a:ext>
            </a:extLst>
          </p:cNvPr>
          <p:cNvSpPr/>
          <p:nvPr/>
        </p:nvSpPr>
        <p:spPr>
          <a:xfrm>
            <a:off x="3284480" y="1538839"/>
            <a:ext cx="1512168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F183F7A-94A3-496E-A3EF-7054AA8D5E2C}"/>
              </a:ext>
            </a:extLst>
          </p:cNvPr>
          <p:cNvSpPr/>
          <p:nvPr/>
        </p:nvSpPr>
        <p:spPr>
          <a:xfrm>
            <a:off x="2488507" y="1059721"/>
            <a:ext cx="1512168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B5CC96A-B822-4CA3-B84B-AD8FDEE2F6A3}"/>
              </a:ext>
            </a:extLst>
          </p:cNvPr>
          <p:cNvSpPr/>
          <p:nvPr/>
        </p:nvSpPr>
        <p:spPr>
          <a:xfrm>
            <a:off x="3977987" y="2060848"/>
            <a:ext cx="1512168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B0B4610D-50F5-4270-BAC1-6E97DF51A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EC1F5B-7CDC-4A27-BAE4-78DA1DE98C4B}" type="datetime1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04/11/2020</a:t>
            </a:fld>
            <a:endParaRPr kumimoji="0" lang="sr-Latn-R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03BA7EEF-4FAF-48B2-B37F-D261B0444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sr-Latn-R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102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6" grpId="1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7" grpId="0" animBg="1"/>
      <p:bldP spid="37" grpId="1" animBg="1"/>
      <p:bldP spid="37" grpId="2" animBg="1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44" grpId="0" animBg="1"/>
      <p:bldP spid="44" grpId="1" animBg="1"/>
      <p:bldP spid="44" grpId="2" animBg="1"/>
      <p:bldP spid="45" grpId="0" animBg="1"/>
      <p:bldP spid="45" grpId="1" animBg="1"/>
      <p:bldP spid="45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kvir za tekst 4">
            <a:extLst>
              <a:ext uri="{FF2B5EF4-FFF2-40B4-BE49-F238E27FC236}">
                <a16:creationId xmlns:a16="http://schemas.microsoft.com/office/drawing/2014/main" id="{C065F95E-8B86-4914-B901-C56BD4D7E290}"/>
              </a:ext>
            </a:extLst>
          </p:cNvPr>
          <p:cNvSpPr txBox="1"/>
          <p:nvPr/>
        </p:nvSpPr>
        <p:spPr>
          <a:xfrm>
            <a:off x="1322882" y="355938"/>
            <a:ext cx="9065302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yrVidanSerbia" panose="02000603070000020002" pitchFamily="2" charset="0"/>
              </a:rPr>
              <a:t>Народна књижевност </a:t>
            </a:r>
            <a:r>
              <a:rPr lang="ru-RU" sz="4000" b="1" dirty="0">
                <a:latin typeface="CyrVidanSerbia" panose="02000603070000020002" pitchFamily="2" charset="0"/>
              </a:rPr>
              <a:t>је усмена књижевност, која је живела вековима у нашем народу, препричавајући се и преносећи се с колена на колена. Вук Караџић је у 19. веку желео да је записивањем сачува од заборава, па је тражио народне певаче и приповедаче и од њих пажљиво и стрпљиво бележио разноврсна дела. Неке песме и приче је због дужине бележио и данима.</a:t>
            </a:r>
            <a:endParaRPr lang="sr-Latn-RS" sz="4000" b="1" dirty="0">
              <a:latin typeface="CyrVidanSerbia" panose="02000603070000020002" pitchFamily="2" charset="0"/>
            </a:endParaRPr>
          </a:p>
        </p:txBody>
      </p:sp>
      <p:sp>
        <p:nvSpPr>
          <p:cNvPr id="6" name="Čuvar mesta za datum 5">
            <a:extLst>
              <a:ext uri="{FF2B5EF4-FFF2-40B4-BE49-F238E27FC236}">
                <a16:creationId xmlns:a16="http://schemas.microsoft.com/office/drawing/2014/main" id="{8409B222-FCD0-483A-BBDF-A85A0978A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C2F1-11DC-49D3-85C4-0943D2FABDCD}" type="datetime1">
              <a:rPr lang="fr-FR" smtClean="0"/>
              <a:t>04/11/2020</a:t>
            </a:fld>
            <a:endParaRPr lang="sr-Latn-RS"/>
          </a:p>
        </p:txBody>
      </p:sp>
      <p:sp>
        <p:nvSpPr>
          <p:cNvPr id="7" name="Čuvar mesta za podnožje 6">
            <a:extLst>
              <a:ext uri="{FF2B5EF4-FFF2-40B4-BE49-F238E27FC236}">
                <a16:creationId xmlns:a16="http://schemas.microsoft.com/office/drawing/2014/main" id="{9094544A-A36D-4CD3-BB49-CC5FA4FD1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773971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5B0CCA75-E1E2-49AA-9F64-0B83BB2C5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E9004-EECC-4D50-8255-140F34699572}" type="datetime1">
              <a:rPr lang="fr-FR" smtClean="0"/>
              <a:t>04/11/2020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34C419A1-8C12-4639-9CC4-8E0636DF9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833948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>
            <a:extLst>
              <a:ext uri="{FF2B5EF4-FFF2-40B4-BE49-F238E27FC236}">
                <a16:creationId xmlns:a16="http://schemas.microsoft.com/office/drawing/2014/main" id="{EDA3736D-20F9-4D5F-BD26-475FCFFE015D}"/>
              </a:ext>
            </a:extLst>
          </p:cNvPr>
          <p:cNvSpPr/>
          <p:nvPr/>
        </p:nvSpPr>
        <p:spPr>
          <a:xfrm>
            <a:off x="918405" y="284096"/>
            <a:ext cx="10698972" cy="247034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sr-Cyrl-R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yrVidanSerbia" panose="02000603070000020002" pitchFamily="2" charset="0"/>
              </a:rPr>
              <a:t>„</a:t>
            </a:r>
            <a:r>
              <a:rPr lang="sr-Cyrl-RS" sz="6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yrVidanSerbia" panose="02000603070000020002" pitchFamily="2" charset="0"/>
              </a:rPr>
              <a:t>Јетрвица</a:t>
            </a:r>
            <a:r>
              <a:rPr lang="sr-Cyrl-R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yrVidanSerbia" panose="02000603070000020002" pitchFamily="2" charset="0"/>
              </a:rPr>
              <a:t> адамско колено“</a:t>
            </a:r>
            <a:endParaRPr lang="sr-Latn-RS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yrVidanSerbia" panose="02000603070000020002" pitchFamily="2" charset="0"/>
            </a:endParaRPr>
          </a:p>
        </p:txBody>
      </p:sp>
      <p:sp>
        <p:nvSpPr>
          <p:cNvPr id="3" name="Pravougaonik 2">
            <a:extLst>
              <a:ext uri="{FF2B5EF4-FFF2-40B4-BE49-F238E27FC236}">
                <a16:creationId xmlns:a16="http://schemas.microsoft.com/office/drawing/2014/main" id="{F7C7E08D-2709-4473-BDB1-D689D8211803}"/>
              </a:ext>
            </a:extLst>
          </p:cNvPr>
          <p:cNvSpPr/>
          <p:nvPr/>
        </p:nvSpPr>
        <p:spPr>
          <a:xfrm>
            <a:off x="4048589" y="3851753"/>
            <a:ext cx="689422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RS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yrVidanSerbia" panose="02000603070000020002" pitchFamily="2" charset="0"/>
              </a:rPr>
              <a:t>Народна песма</a:t>
            </a:r>
            <a:endParaRPr lang="sr-Latn-RS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yrVidanSerbia" panose="02000603070000020002" pitchFamily="2" charset="0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5F05FAA-DE38-4C1E-AB7F-2E4A8E64F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2" y="3510727"/>
            <a:ext cx="4428472" cy="2715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Čuvar mesta za datum 5">
            <a:extLst>
              <a:ext uri="{FF2B5EF4-FFF2-40B4-BE49-F238E27FC236}">
                <a16:creationId xmlns:a16="http://schemas.microsoft.com/office/drawing/2014/main" id="{352E80E7-E297-431B-8BA5-09F7339AF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57B77-ED0A-436A-A183-41F818124966}" type="datetime1">
              <a:rPr lang="fr-FR" smtClean="0"/>
              <a:t>04/11/2020</a:t>
            </a:fld>
            <a:endParaRPr lang="sr-Latn-RS"/>
          </a:p>
        </p:txBody>
      </p:sp>
      <p:sp>
        <p:nvSpPr>
          <p:cNvPr id="7" name="Čuvar mesta za podnožje 6">
            <a:extLst>
              <a:ext uri="{FF2B5EF4-FFF2-40B4-BE49-F238E27FC236}">
                <a16:creationId xmlns:a16="http://schemas.microsoft.com/office/drawing/2014/main" id="{2A3752AF-C723-4E6E-8766-EC29EF778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93664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25F05FAA-DE38-4C1E-AB7F-2E4A8E64FA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2" y="3510727"/>
            <a:ext cx="4428472" cy="2715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Mediji na mreži 3" title="Narodna pesma - Jetrvica adamsko koleno">
            <a:hlinkClick r:id="" action="ppaction://media"/>
            <a:extLst>
              <a:ext uri="{FF2B5EF4-FFF2-40B4-BE49-F238E27FC236}">
                <a16:creationId xmlns:a16="http://schemas.microsoft.com/office/drawing/2014/main" id="{EA6BAD0D-7F96-4F33-B79D-15B230E21F2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221574" y="2568939"/>
            <a:ext cx="6096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kvir za tekst 5">
            <a:extLst>
              <a:ext uri="{FF2B5EF4-FFF2-40B4-BE49-F238E27FC236}">
                <a16:creationId xmlns:a16="http://schemas.microsoft.com/office/drawing/2014/main" id="{A71412A0-4EEF-4B7C-8A8E-4E55C3777043}"/>
              </a:ext>
            </a:extLst>
          </p:cNvPr>
          <p:cNvSpPr txBox="1"/>
          <p:nvPr/>
        </p:nvSpPr>
        <p:spPr>
          <a:xfrm>
            <a:off x="838200" y="1835100"/>
            <a:ext cx="8469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b="1" dirty="0">
                <a:latin typeface="CyrVidanSerbia" panose="02000603070000020002" pitchFamily="2" charset="0"/>
              </a:rPr>
              <a:t>Сачекај мало да се видео учита…</a:t>
            </a:r>
            <a:endParaRPr lang="sr-Latn-RS" sz="4400" b="1" dirty="0">
              <a:latin typeface="CyrVidanSerbia" panose="02000603070000020002" pitchFamily="2" charset="0"/>
            </a:endParaRP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BE4A73CD-885B-4CD1-8D9D-CD27DBBF5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0A56-585A-474C-B839-B36385A1FB56}" type="datetime1">
              <a:rPr lang="fr-FR" smtClean="0"/>
              <a:t>04/11/2020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37188C7E-819A-4328-9171-170FC3CD7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id="{97071939-75D1-49B0-AC49-DA3132F44280}"/>
              </a:ext>
            </a:extLst>
          </p:cNvPr>
          <p:cNvSpPr txBox="1"/>
          <p:nvPr/>
        </p:nvSpPr>
        <p:spPr>
          <a:xfrm>
            <a:off x="1270730" y="136786"/>
            <a:ext cx="965053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Wingdings" panose="05000000000000000000" pitchFamily="2" charset="2"/>
              <a:buChar char="v"/>
            </a:pPr>
            <a:r>
              <a:rPr lang="ru-RU" sz="4400" b="1" dirty="0">
                <a:latin typeface="CyrVidanSerbia" panose="02000603070000020002" pitchFamily="2" charset="0"/>
              </a:rPr>
              <a:t>Пред нама је једна народна песма која говори о породичним односима.</a:t>
            </a:r>
            <a:endParaRPr lang="sr-Latn-RS" sz="4400" b="1" dirty="0">
              <a:latin typeface="CyrVidanSerbia" panose="02000603070000020002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236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>
            <a:extLst>
              <a:ext uri="{FF2B5EF4-FFF2-40B4-BE49-F238E27FC236}">
                <a16:creationId xmlns:a16="http://schemas.microsoft.com/office/drawing/2014/main" id="{8974EE5A-5D02-4E9C-A80F-76C5B1DEEBDE}"/>
              </a:ext>
            </a:extLst>
          </p:cNvPr>
          <p:cNvSpPr/>
          <p:nvPr/>
        </p:nvSpPr>
        <p:spPr>
          <a:xfrm>
            <a:off x="216655" y="106545"/>
            <a:ext cx="5209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5400" b="1" dirty="0">
                <a:ln/>
                <a:solidFill>
                  <a:schemeClr val="bg2">
                    <a:lumMod val="10000"/>
                  </a:schemeClr>
                </a:solidFill>
                <a:latin typeface="CyrVidanSerbia" panose="02000603070000020002" pitchFamily="2" charset="0"/>
              </a:rPr>
              <a:t>Непознате речи:</a:t>
            </a:r>
            <a:endParaRPr lang="sr-Latn-RS" sz="5400" b="1" cap="none" spc="0" dirty="0">
              <a:ln/>
              <a:solidFill>
                <a:schemeClr val="bg2">
                  <a:lumMod val="10000"/>
                </a:schemeClr>
              </a:solidFill>
              <a:effectLst/>
              <a:latin typeface="CyrVidanSerbia" panose="02000603070000020002" pitchFamily="2" charset="0"/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CE100163-B14F-48D2-B71F-C9E5E22636C6}"/>
              </a:ext>
            </a:extLst>
          </p:cNvPr>
          <p:cNvSpPr txBox="1"/>
          <p:nvPr/>
        </p:nvSpPr>
        <p:spPr>
          <a:xfrm>
            <a:off x="423473" y="1528758"/>
            <a:ext cx="1137378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>
                <a:latin typeface="CyrVidanSerbia" panose="02000603070000020002" pitchFamily="2" charset="0"/>
              </a:rPr>
              <a:t>јетрве – жене два брата;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>
                <a:latin typeface="CyrVidanSerbia" panose="02000603070000020002" pitchFamily="2" charset="0"/>
              </a:rPr>
              <a:t>ока – мера за тежину;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>
                <a:latin typeface="CyrVidanSerbia" panose="02000603070000020002" pitchFamily="2" charset="0"/>
              </a:rPr>
              <a:t>преслица – справа за предење;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>
                <a:latin typeface="CyrVidanSerbia" panose="02000603070000020002" pitchFamily="2" charset="0"/>
              </a:rPr>
              <a:t>невеста – млада супруга;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>
                <a:latin typeface="CyrVidanSerbia" panose="02000603070000020002" pitchFamily="2" charset="0"/>
              </a:rPr>
              <a:t>траља – исцепана одећа;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>
                <a:latin typeface="CyrVidanSerbia" panose="02000603070000020002" pitchFamily="2" charset="0"/>
              </a:rPr>
              <a:t>рухо – одећа;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>
                <a:latin typeface="CyrVidanSerbia" panose="02000603070000020002" pitchFamily="2" charset="0"/>
              </a:rPr>
              <a:t>скерлет – свилена црвена тканина;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>
                <a:latin typeface="CyrVidanSerbia" panose="02000603070000020002" pitchFamily="2" charset="0"/>
              </a:rPr>
              <a:t>везир – заповедник у турској војсци;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>
                <a:latin typeface="CyrVidanSerbia" panose="02000603070000020002" pitchFamily="2" charset="0"/>
              </a:rPr>
              <a:t>војевати – ратовати;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>
                <a:latin typeface="CyrVidanSerbia" panose="02000603070000020002" pitchFamily="2" charset="0"/>
              </a:rPr>
              <a:t>адамско колено – добра, племенита особа, човекољубац; </a:t>
            </a:r>
            <a:endParaRPr lang="sr-Latn-RS" sz="3200" b="1" dirty="0">
              <a:latin typeface="CyrVidanSerbia" panose="02000603070000020002" pitchFamily="2" charset="0"/>
            </a:endParaRP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8720B780-ACBD-40A9-A3F3-84A96B61A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9AD2-7B3E-4779-A824-CBDBEB17EFB8}" type="datetime1">
              <a:rPr lang="fr-FR" smtClean="0"/>
              <a:t>04/11/2020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57229E21-6A29-48BA-8459-8EA3CE4A1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C67574C0-67CD-450F-B590-C3754F25B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905" y="1029875"/>
            <a:ext cx="2126184" cy="3277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3658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>
            <a:extLst>
              <a:ext uri="{FF2B5EF4-FFF2-40B4-BE49-F238E27FC236}">
                <a16:creationId xmlns:a16="http://schemas.microsoft.com/office/drawing/2014/main" id="{C6FD94D2-7809-41D8-B5C4-33E7F7CF1523}"/>
              </a:ext>
            </a:extLst>
          </p:cNvPr>
          <p:cNvSpPr txBox="1"/>
          <p:nvPr/>
        </p:nvSpPr>
        <p:spPr>
          <a:xfrm>
            <a:off x="667829" y="1100673"/>
            <a:ext cx="80114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Cyrl-RS" sz="4400" b="1" u="sng" dirty="0">
                <a:latin typeface="CyrVidanSerbia" panose="02000603070000020002" pitchFamily="2" charset="0"/>
                <a:cs typeface="Times New Roman" pitchFamily="18" charset="0"/>
              </a:rPr>
              <a:t>Врста књижевног дела: </a:t>
            </a:r>
            <a:endParaRPr lang="sr-Cyrl-RS" sz="4400" dirty="0">
              <a:latin typeface="CyrVidanSerbia" panose="02000603070000020002" pitchFamily="2" charset="0"/>
              <a:cs typeface="Times New Roman" pitchFamily="18" charset="0"/>
            </a:endParaRPr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31C21D8F-160A-429D-B8A9-B2D6881A5B31}"/>
              </a:ext>
            </a:extLst>
          </p:cNvPr>
          <p:cNvSpPr txBox="1"/>
          <p:nvPr/>
        </p:nvSpPr>
        <p:spPr>
          <a:xfrm>
            <a:off x="6352820" y="1100673"/>
            <a:ext cx="47998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r-Cyrl-RS" sz="4400" b="1" dirty="0">
                <a:latin typeface="CyrVidanSerbia" panose="02000603070000020002" pitchFamily="2" charset="0"/>
                <a:cs typeface="Times New Roman" pitchFamily="18" charset="0"/>
              </a:rPr>
              <a:t>лирско-епска  песма</a:t>
            </a:r>
          </a:p>
        </p:txBody>
      </p:sp>
      <p:sp>
        <p:nvSpPr>
          <p:cNvPr id="4" name="Pravougaonik 3">
            <a:extLst>
              <a:ext uri="{FF2B5EF4-FFF2-40B4-BE49-F238E27FC236}">
                <a16:creationId xmlns:a16="http://schemas.microsoft.com/office/drawing/2014/main" id="{16B32951-262C-44C1-AC40-E01DEAB448F1}"/>
              </a:ext>
            </a:extLst>
          </p:cNvPr>
          <p:cNvSpPr/>
          <p:nvPr/>
        </p:nvSpPr>
        <p:spPr>
          <a:xfrm>
            <a:off x="2851879" y="-384477"/>
            <a:ext cx="5209183" cy="10597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6600" b="1" dirty="0">
                <a:ln/>
                <a:latin typeface="CyrVidanSerbia" panose="02000603070000020002" pitchFamily="2" charset="0"/>
              </a:rPr>
              <a:t>Анализа:</a:t>
            </a:r>
            <a:endParaRPr lang="sr-Latn-RS" sz="6600" b="1" cap="none" spc="0" dirty="0">
              <a:ln/>
              <a:effectLst/>
              <a:latin typeface="CyrVidanSerbia" panose="02000603070000020002" pitchFamily="2" charset="0"/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FC37DD55-13D5-4DB0-97BC-92D92FA796D9}"/>
              </a:ext>
            </a:extLst>
          </p:cNvPr>
          <p:cNvSpPr txBox="1"/>
          <p:nvPr/>
        </p:nvSpPr>
        <p:spPr>
          <a:xfrm>
            <a:off x="576155" y="2352465"/>
            <a:ext cx="1133003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>
                <a:latin typeface="CyrVidanSerbia" panose="02000603070000020002" pitchFamily="2" charset="0"/>
              </a:rPr>
              <a:t>Лирско епске-песме су песме које приповедају о драматичним догађајима у породици или између заљубљених, али су опширне, дуге. Вук Караџић их је назвао песме на међи (граници).</a:t>
            </a:r>
            <a:endParaRPr lang="sr-Latn-RS" sz="4800" b="1" dirty="0">
              <a:latin typeface="CyrVidanSerbia" panose="02000603070000020002" pitchFamily="2" charset="0"/>
            </a:endParaRPr>
          </a:p>
        </p:txBody>
      </p:sp>
      <p:sp>
        <p:nvSpPr>
          <p:cNvPr id="8" name="Čuvar mesta za datum 7">
            <a:extLst>
              <a:ext uri="{FF2B5EF4-FFF2-40B4-BE49-F238E27FC236}">
                <a16:creationId xmlns:a16="http://schemas.microsoft.com/office/drawing/2014/main" id="{D849565D-3744-4FBA-A7B7-C9A6B4813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F5156-265B-4E01-9405-1B128494D4FB}" type="datetime1">
              <a:rPr lang="fr-FR" smtClean="0"/>
              <a:t>04/11/2020</a:t>
            </a:fld>
            <a:endParaRPr lang="sr-Latn-RS"/>
          </a:p>
        </p:txBody>
      </p:sp>
      <p:sp>
        <p:nvSpPr>
          <p:cNvPr id="9" name="Čuvar mesta za podnožje 8">
            <a:extLst>
              <a:ext uri="{FF2B5EF4-FFF2-40B4-BE49-F238E27FC236}">
                <a16:creationId xmlns:a16="http://schemas.microsoft.com/office/drawing/2014/main" id="{0F730526-CCF6-4825-9945-341E68E22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42203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id="{702A75D8-B573-46C0-A1A1-AEE6EE065729}"/>
              </a:ext>
            </a:extLst>
          </p:cNvPr>
          <p:cNvSpPr txBox="1"/>
          <p:nvPr/>
        </p:nvSpPr>
        <p:spPr>
          <a:xfrm>
            <a:off x="4021111" y="467406"/>
            <a:ext cx="779113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b="1" dirty="0">
                <a:latin typeface="CyrVidanSerbia" panose="02000603070000020002" pitchFamily="2" charset="0"/>
              </a:rPr>
              <a:t>Хра – ни мај – ка два не – ја – ка си – на </a:t>
            </a:r>
            <a:endParaRPr lang="sr-Latn-RS" sz="3600" b="1" dirty="0">
              <a:latin typeface="CyrVidanSerbia" panose="02000603070000020002" pitchFamily="2" charset="0"/>
            </a:endParaRPr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41DCB802-70DD-4042-809E-C587B6A5BBD5}"/>
              </a:ext>
            </a:extLst>
          </p:cNvPr>
          <p:cNvSpPr txBox="1"/>
          <p:nvPr/>
        </p:nvSpPr>
        <p:spPr>
          <a:xfrm>
            <a:off x="4869930" y="1591669"/>
            <a:ext cx="6093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600" b="1" dirty="0">
                <a:latin typeface="CyrVidanSerbia" panose="02000603070000020002" pitchFamily="2" charset="0"/>
              </a:rPr>
              <a:t>Колико слогова има један стих? </a:t>
            </a:r>
            <a:endParaRPr lang="sr-Latn-RS" sz="3600" b="1" dirty="0">
              <a:latin typeface="CyrVidanSerbia" panose="02000603070000020002" pitchFamily="2" charset="0"/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31390FCD-8E92-4A0F-8464-0393D0A61A7A}"/>
              </a:ext>
            </a:extLst>
          </p:cNvPr>
          <p:cNvSpPr txBox="1"/>
          <p:nvPr/>
        </p:nvSpPr>
        <p:spPr>
          <a:xfrm>
            <a:off x="5250305" y="2877235"/>
            <a:ext cx="60935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600" b="1" dirty="0">
                <a:solidFill>
                  <a:srgbClr val="FF0000"/>
                </a:solidFill>
                <a:latin typeface="CyrVidanSerbia" panose="02000603070000020002" pitchFamily="2" charset="0"/>
              </a:rPr>
              <a:t>Десетерац </a:t>
            </a:r>
            <a:r>
              <a:rPr lang="ru-RU" sz="3600" b="1" dirty="0">
                <a:latin typeface="CyrVidanSerbia" panose="02000603070000020002" pitchFamily="2" charset="0"/>
              </a:rPr>
              <a:t>је стих од 10 слогова. </a:t>
            </a:r>
            <a:endParaRPr lang="en-US" sz="3600" b="1" dirty="0">
              <a:latin typeface="CyrVidanSerbia" panose="02000603070000020002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600" b="1" dirty="0">
                <a:latin typeface="CyrVidanSerbia" panose="02000603070000020002" pitchFamily="2" charset="0"/>
              </a:rPr>
              <a:t>То је најчешћи стих наше народне поезије. </a:t>
            </a:r>
            <a:endParaRPr lang="sr-Latn-RS" sz="3600" b="1" dirty="0">
              <a:latin typeface="CyrVidanSerbia" panose="02000603070000020002" pitchFamily="2" charset="0"/>
            </a:endParaRPr>
          </a:p>
        </p:txBody>
      </p:sp>
      <p:sp>
        <p:nvSpPr>
          <p:cNvPr id="8" name="Pravougaonik 7">
            <a:extLst>
              <a:ext uri="{FF2B5EF4-FFF2-40B4-BE49-F238E27FC236}">
                <a16:creationId xmlns:a16="http://schemas.microsoft.com/office/drawing/2014/main" id="{B9ABAA7C-389A-4F90-82EE-E638575A683F}"/>
              </a:ext>
            </a:extLst>
          </p:cNvPr>
          <p:cNvSpPr/>
          <p:nvPr/>
        </p:nvSpPr>
        <p:spPr>
          <a:xfrm>
            <a:off x="5836498" y="5467264"/>
            <a:ext cx="5645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sr-Cyrl-R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yrVidanSerbia" panose="02000603070000020002" pitchFamily="2" charset="0"/>
              </a:rPr>
              <a:t>Запиши у свеску…</a:t>
            </a:r>
            <a:endParaRPr lang="sr-Latn-R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yrVidanSerbia" panose="02000603070000020002" pitchFamily="2" charset="0"/>
            </a:endParaRPr>
          </a:p>
        </p:txBody>
      </p:sp>
      <p:sp>
        <p:nvSpPr>
          <p:cNvPr id="9" name="Pravougaonik 8">
            <a:extLst>
              <a:ext uri="{FF2B5EF4-FFF2-40B4-BE49-F238E27FC236}">
                <a16:creationId xmlns:a16="http://schemas.microsoft.com/office/drawing/2014/main" id="{A833A989-F315-4F5C-BC1D-0FF8A406BF48}"/>
              </a:ext>
            </a:extLst>
          </p:cNvPr>
          <p:cNvSpPr/>
          <p:nvPr/>
        </p:nvSpPr>
        <p:spPr>
          <a:xfrm rot="19826053">
            <a:off x="-685801" y="1589076"/>
            <a:ext cx="5209183" cy="105974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8000" b="1" dirty="0">
                <a:ln/>
                <a:latin typeface="CyrVidanSerbia" panose="02000603070000020002" pitchFamily="2" charset="0"/>
              </a:rPr>
              <a:t>Анализа:</a:t>
            </a:r>
            <a:endParaRPr lang="sr-Latn-RS" sz="8000" b="1" cap="none" spc="0" dirty="0">
              <a:ln/>
              <a:effectLst/>
              <a:latin typeface="CyrVidanSerbia" panose="02000603070000020002" pitchFamily="2" charset="0"/>
            </a:endParaRPr>
          </a:p>
        </p:txBody>
      </p:sp>
      <p:sp>
        <p:nvSpPr>
          <p:cNvPr id="10" name="Čuvar mesta za datum 9">
            <a:extLst>
              <a:ext uri="{FF2B5EF4-FFF2-40B4-BE49-F238E27FC236}">
                <a16:creationId xmlns:a16="http://schemas.microsoft.com/office/drawing/2014/main" id="{B78D226B-AA8D-467D-A58E-D706BFCCC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F0CFE-F246-4BE3-9738-9E04D2CB6F3D}" type="datetime1">
              <a:rPr lang="fr-FR" smtClean="0"/>
              <a:t>04/11/2020</a:t>
            </a:fld>
            <a:endParaRPr lang="sr-Latn-RS"/>
          </a:p>
        </p:txBody>
      </p:sp>
      <p:sp>
        <p:nvSpPr>
          <p:cNvPr id="11" name="Čuvar mesta za podnožje 10">
            <a:extLst>
              <a:ext uri="{FF2B5EF4-FFF2-40B4-BE49-F238E27FC236}">
                <a16:creationId xmlns:a16="http://schemas.microsoft.com/office/drawing/2014/main" id="{2EB8520C-BF61-48FC-B42A-97F590F3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86195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627</Words>
  <Application>Microsoft Office PowerPoint</Application>
  <PresentationFormat>Široki ekran</PresentationFormat>
  <Paragraphs>117</Paragraphs>
  <Slides>13</Slides>
  <Notes>0</Notes>
  <HiddenSlides>0</HiddenSlides>
  <MMClips>1</MMClips>
  <ScaleCrop>false</ScaleCrop>
  <HeadingPairs>
    <vt:vector size="6" baseType="variant">
      <vt:variant>
        <vt:lpstr>Korišćeni fontovi</vt:lpstr>
      </vt:variant>
      <vt:variant>
        <vt:i4>5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CyrVidanSerbia</vt:lpstr>
      <vt:lpstr>Wingdings</vt:lpstr>
      <vt:lpstr>Tema Office</vt:lpstr>
      <vt:lpstr>1_Tema Office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Дупало Мирјана</dc:creator>
  <cp:lastModifiedBy>Дупало Мирјана</cp:lastModifiedBy>
  <cp:revision>17</cp:revision>
  <dcterms:created xsi:type="dcterms:W3CDTF">2020-11-04T13:58:19Z</dcterms:created>
  <dcterms:modified xsi:type="dcterms:W3CDTF">2020-11-04T16:45:38Z</dcterms:modified>
</cp:coreProperties>
</file>