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274" r:id="rId3"/>
    <p:sldId id="259" r:id="rId4"/>
    <p:sldId id="266" r:id="rId5"/>
    <p:sldId id="275" r:id="rId6"/>
    <p:sldId id="276" r:id="rId7"/>
    <p:sldId id="277" r:id="rId8"/>
    <p:sldId id="278" r:id="rId9"/>
    <p:sldId id="27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4506"/>
    <a:srgbClr val="C00000"/>
    <a:srgbClr val="2CA688"/>
    <a:srgbClr val="FA8150"/>
    <a:srgbClr val="1D6F5B"/>
    <a:srgbClr val="4FC1E9"/>
    <a:srgbClr val="E0653F"/>
    <a:srgbClr val="00B050"/>
    <a:srgbClr val="E37553"/>
    <a:srgbClr val="9596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94674" autoAdjust="0"/>
  </p:normalViewPr>
  <p:slideViewPr>
    <p:cSldViewPr>
      <p:cViewPr varScale="1">
        <p:scale>
          <a:sx n="87" d="100"/>
          <a:sy n="87" d="100"/>
        </p:scale>
        <p:origin x="-408" y="-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pPr/>
              <a:t>27.1.2021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19883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6889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95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5881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686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1478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56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5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435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4454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5685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4844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1572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2154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pPr/>
              <a:t>27/01/2021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514350">
                <a:defRPr/>
              </a:pPr>
              <a:t>27/01/2021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F1518964-6B02-40B2-8C92-2822B2152C9D}"/>
              </a:ext>
            </a:extLst>
          </p:cNvPr>
          <p:cNvSpPr/>
          <p:nvPr/>
        </p:nvSpPr>
        <p:spPr>
          <a:xfrm>
            <a:off x="971600" y="627534"/>
            <a:ext cx="7200800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Једначине са сабирањем и 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одузимањем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3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0C074019-236B-4A73-A057-110D19B6660C}"/>
              </a:ext>
            </a:extLst>
          </p:cNvPr>
          <p:cNvSpPr txBox="1"/>
          <p:nvPr/>
        </p:nvSpPr>
        <p:spPr>
          <a:xfrm>
            <a:off x="323528" y="13342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-Утврђивање и проширивање знања о решавању једначина са сабирањем и одузимањем и примена везе сабирања и одузимања у решавању једначина.</a:t>
            </a:r>
            <a:endParaRPr lang="sr-Cyrl-R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427734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856" y="674950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pPr/>
              <a:t>27/01/2021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10E6661-A2AF-4274-B385-9744D0BF7AA2}"/>
              </a:ext>
            </a:extLst>
          </p:cNvPr>
          <p:cNvSpPr txBox="1"/>
          <p:nvPr/>
        </p:nvSpPr>
        <p:spPr>
          <a:xfrm>
            <a:off x="1187049" y="648858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(X – 122 001)  + 38</a:t>
            </a:r>
            <a:r>
              <a:rPr lang="sr-Cyrl-RS" dirty="0"/>
              <a:t> </a:t>
            </a:r>
            <a:r>
              <a:rPr lang="sr-Latn-RS" dirty="0"/>
              <a:t>501=  41 315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7865EE9-8034-481D-993F-8E6B3BA5632D}"/>
              </a:ext>
            </a:extLst>
          </p:cNvPr>
          <p:cNvSpPr/>
          <p:nvPr/>
        </p:nvSpPr>
        <p:spPr>
          <a:xfrm>
            <a:off x="1205917" y="635918"/>
            <a:ext cx="13827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xmlns="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514E669C-425A-4C28-B9CE-C11E085757ED}"/>
              </a:ext>
            </a:extLst>
          </p:cNvPr>
          <p:cNvSpPr txBox="1"/>
          <p:nvPr/>
        </p:nvSpPr>
        <p:spPr>
          <a:xfrm>
            <a:off x="2424339" y="1124287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Ово у загради нам је све један </a:t>
            </a:r>
            <a:r>
              <a:rPr lang="sr-Cyrl-RS" dirty="0">
                <a:solidFill>
                  <a:srgbClr val="FF0000"/>
                </a:solidFill>
              </a:rPr>
              <a:t>Х</a:t>
            </a:r>
            <a:r>
              <a:rPr lang="sr-Cyrl-RS" dirty="0"/>
              <a:t>! </a:t>
            </a:r>
            <a:r>
              <a:rPr lang="ru-RU" dirty="0"/>
              <a:t>Цео запис у загради посматрамо као непознати сабирак.</a:t>
            </a:r>
          </a:p>
          <a:p>
            <a:r>
              <a:rPr lang="sr-Cyrl-RS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sr-Latn-RS" dirty="0">
                <a:solidFill>
                  <a:srgbClr val="E64506"/>
                </a:solidFill>
              </a:rPr>
              <a:t>X – 122 001  </a:t>
            </a:r>
            <a:r>
              <a:rPr lang="sr-Cyrl-RS" dirty="0"/>
              <a:t>=</a:t>
            </a:r>
            <a:r>
              <a:rPr lang="sr-Latn-RS" dirty="0"/>
              <a:t>  41 315</a:t>
            </a:r>
            <a:r>
              <a:rPr lang="sr-Cyrl-RS" dirty="0"/>
              <a:t>  - 38 501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 – 122 001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2 814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</a:t>
            </a:r>
            <a:r>
              <a:rPr lang="sr-Latn-RS" dirty="0"/>
              <a:t>122 001  </a:t>
            </a:r>
            <a:r>
              <a:rPr lang="sr-Cyrl-RS" dirty="0"/>
              <a:t>+</a:t>
            </a:r>
            <a:r>
              <a:rPr lang="sr-Latn-RS" dirty="0"/>
              <a:t>  </a:t>
            </a:r>
            <a:r>
              <a:rPr lang="sr-Cyrl-RS" dirty="0"/>
              <a:t>2 814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124 815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</a:t>
            </a:r>
            <a:r>
              <a:rPr lang="sr-Cyrl-RS" dirty="0"/>
              <a:t>124 815</a:t>
            </a:r>
            <a:r>
              <a:rPr lang="sr-Latn-RS" dirty="0"/>
              <a:t> – 122 001)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2 814</a:t>
            </a:r>
            <a:r>
              <a:rPr lang="sr-Latn-RS" dirty="0"/>
              <a:t>+ 38</a:t>
            </a:r>
            <a:r>
              <a:rPr lang="sr-Cyrl-RS" dirty="0"/>
              <a:t> </a:t>
            </a:r>
            <a:r>
              <a:rPr lang="sr-Latn-RS" dirty="0"/>
              <a:t>501=  </a:t>
            </a:r>
            <a:r>
              <a:rPr lang="sr-Cyrl-RS" dirty="0"/>
              <a:t>41 315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04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10E6661-A2AF-4274-B385-9744D0BF7AA2}"/>
              </a:ext>
            </a:extLst>
          </p:cNvPr>
          <p:cNvSpPr txBox="1"/>
          <p:nvPr/>
        </p:nvSpPr>
        <p:spPr>
          <a:xfrm>
            <a:off x="1148616" y="661426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16 314 </a:t>
            </a:r>
            <a:r>
              <a:rPr lang="sr-Latn-RS" dirty="0"/>
              <a:t>+ </a:t>
            </a:r>
            <a:r>
              <a:rPr lang="sr-Cyrl-RS" dirty="0"/>
              <a:t>(11 011 – Х)  </a:t>
            </a:r>
            <a:r>
              <a:rPr lang="sr-Latn-RS" dirty="0"/>
              <a:t>=  </a:t>
            </a:r>
            <a:r>
              <a:rPr lang="sr-Cyrl-RS" dirty="0"/>
              <a:t>25 934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7865EE9-8034-481D-993F-8E6B3BA5632D}"/>
              </a:ext>
            </a:extLst>
          </p:cNvPr>
          <p:cNvSpPr/>
          <p:nvPr/>
        </p:nvSpPr>
        <p:spPr>
          <a:xfrm>
            <a:off x="2036839" y="600177"/>
            <a:ext cx="1239013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xmlns="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2696646" y="1018190"/>
            <a:ext cx="0" cy="689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235CAC82-A288-4946-B445-1E4EF3D5AA56}"/>
              </a:ext>
            </a:extLst>
          </p:cNvPr>
          <p:cNvSpPr/>
          <p:nvPr/>
        </p:nvSpPr>
        <p:spPr>
          <a:xfrm>
            <a:off x="2413555" y="145714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514E669C-425A-4C28-B9CE-C11E085757ED}"/>
              </a:ext>
            </a:extLst>
          </p:cNvPr>
          <p:cNvSpPr txBox="1"/>
          <p:nvPr/>
        </p:nvSpPr>
        <p:spPr>
          <a:xfrm>
            <a:off x="3639543" y="980455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</a:t>
            </a:r>
            <a:r>
              <a:rPr lang="ru-RU" dirty="0">
                <a:solidFill>
                  <a:srgbClr val="E64506"/>
                </a:solidFill>
              </a:rPr>
              <a:t>Х</a:t>
            </a:r>
            <a:r>
              <a:rPr lang="ru-RU" dirty="0"/>
              <a:t>! Цео запис у загради посматрамо као непознати сабирак.</a:t>
            </a:r>
          </a:p>
          <a:p>
            <a:r>
              <a:rPr lang="ru-RU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11 011 - </a:t>
            </a:r>
            <a:r>
              <a:rPr lang="sr-Latn-RS" dirty="0">
                <a:solidFill>
                  <a:srgbClr val="E64506"/>
                </a:solidFill>
              </a:rPr>
              <a:t>X 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25 934 - 16 314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11 011 - X </a:t>
            </a:r>
            <a:r>
              <a:rPr lang="sr-Cyrl-RS" dirty="0"/>
              <a:t>=</a:t>
            </a:r>
            <a:r>
              <a:rPr lang="sr-Latn-RS" dirty="0"/>
              <a:t> </a:t>
            </a:r>
            <a:r>
              <a:rPr lang="sr-Cyrl-RS" dirty="0"/>
              <a:t> 9 620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11 011</a:t>
            </a:r>
            <a:r>
              <a:rPr lang="sr-Latn-RS" dirty="0"/>
              <a:t> </a:t>
            </a:r>
            <a:r>
              <a:rPr lang="sr-Cyrl-RS" dirty="0"/>
              <a:t>- 9620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1 391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16 314 + (11 011 – 1 391)  =  </a:t>
            </a:r>
          </a:p>
          <a:p>
            <a:endParaRPr lang="sr-Latn-RS" dirty="0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16 314 + 9 620  =  25 934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53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10E6661-A2AF-4274-B385-9744D0BF7AA2}"/>
              </a:ext>
            </a:extLst>
          </p:cNvPr>
          <p:cNvSpPr txBox="1"/>
          <p:nvPr/>
        </p:nvSpPr>
        <p:spPr>
          <a:xfrm>
            <a:off x="1187048" y="648858"/>
            <a:ext cx="388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(X </a:t>
            </a:r>
            <a:r>
              <a:rPr lang="sr-Cyrl-RS" dirty="0"/>
              <a:t>+</a:t>
            </a:r>
            <a:r>
              <a:rPr lang="sr-Latn-RS" dirty="0"/>
              <a:t> </a:t>
            </a:r>
            <a:r>
              <a:rPr lang="sr-Cyrl-RS" dirty="0"/>
              <a:t>4</a:t>
            </a:r>
            <a:r>
              <a:rPr lang="sr-Latn-RS" dirty="0"/>
              <a:t>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  <a:r>
              <a:rPr lang="sr-Cyrl-RS" dirty="0"/>
              <a:t>5</a:t>
            </a:r>
            <a:r>
              <a:rPr lang="sr-Latn-RS" dirty="0"/>
              <a:t>41 315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7865EE9-8034-481D-993F-8E6B3BA5632D}"/>
              </a:ext>
            </a:extLst>
          </p:cNvPr>
          <p:cNvSpPr/>
          <p:nvPr/>
        </p:nvSpPr>
        <p:spPr>
          <a:xfrm>
            <a:off x="1205917" y="635918"/>
            <a:ext cx="13827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xmlns="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514E669C-425A-4C28-B9CE-C11E085757ED}"/>
              </a:ext>
            </a:extLst>
          </p:cNvPr>
          <p:cNvSpPr txBox="1"/>
          <p:nvPr/>
        </p:nvSpPr>
        <p:spPr>
          <a:xfrm>
            <a:off x="2599674" y="993068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Х! Цео запис у загради посматрамо као непознати сабирак.</a:t>
            </a:r>
          </a:p>
          <a:p>
            <a:r>
              <a:rPr lang="ru-RU" dirty="0"/>
              <a:t>То издвајамо као непознато!</a:t>
            </a: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sr-Latn-RS" dirty="0">
                <a:solidFill>
                  <a:srgbClr val="E64506"/>
                </a:solidFill>
              </a:rPr>
              <a:t>X </a:t>
            </a:r>
            <a:r>
              <a:rPr lang="sr-Cyrl-RS" dirty="0">
                <a:solidFill>
                  <a:srgbClr val="E64506"/>
                </a:solidFill>
              </a:rPr>
              <a:t>+4</a:t>
            </a:r>
            <a:r>
              <a:rPr lang="sr-Latn-RS" dirty="0">
                <a:solidFill>
                  <a:srgbClr val="E64506"/>
                </a:solidFill>
              </a:rPr>
              <a:t>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5</a:t>
            </a:r>
            <a:r>
              <a:rPr lang="sr-Latn-RS" dirty="0"/>
              <a:t>41 315</a:t>
            </a:r>
            <a:r>
              <a:rPr lang="sr-Cyrl-RS" dirty="0"/>
              <a:t>  - 38 501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 – </a:t>
            </a:r>
            <a:r>
              <a:rPr lang="sr-Cyrl-RS" dirty="0">
                <a:solidFill>
                  <a:srgbClr val="E64506"/>
                </a:solidFill>
              </a:rPr>
              <a:t>4</a:t>
            </a:r>
            <a:r>
              <a:rPr lang="sr-Latn-RS" dirty="0">
                <a:solidFill>
                  <a:srgbClr val="E64506"/>
                </a:solidFill>
              </a:rPr>
              <a:t>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502 814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502 814 – 422 001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80 813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</a:t>
            </a:r>
            <a:r>
              <a:rPr lang="sr-Cyrl-RS" dirty="0"/>
              <a:t>80 813+</a:t>
            </a:r>
            <a:r>
              <a:rPr lang="sr-Latn-RS" dirty="0"/>
              <a:t> </a:t>
            </a:r>
            <a:r>
              <a:rPr lang="sr-Cyrl-RS" dirty="0"/>
              <a:t>4</a:t>
            </a:r>
            <a:r>
              <a:rPr lang="sr-Latn-RS" dirty="0"/>
              <a:t>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502 814 + 38501 </a:t>
            </a:r>
            <a:r>
              <a:rPr lang="sr-Latn-RS" dirty="0"/>
              <a:t>=  </a:t>
            </a:r>
            <a:r>
              <a:rPr lang="sr-Cyrl-RS" dirty="0"/>
              <a:t>541  315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2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10E6661-A2AF-4274-B385-9744D0BF7AA2}"/>
              </a:ext>
            </a:extLst>
          </p:cNvPr>
          <p:cNvSpPr txBox="1"/>
          <p:nvPr/>
        </p:nvSpPr>
        <p:spPr>
          <a:xfrm>
            <a:off x="1187048" y="648858"/>
            <a:ext cx="511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(4 781 + у)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sr-Cyrl-RS" dirty="0"/>
              <a:t>– 1 472 = 6 850 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7865EE9-8034-481D-993F-8E6B3BA5632D}"/>
              </a:ext>
            </a:extLst>
          </p:cNvPr>
          <p:cNvSpPr/>
          <p:nvPr/>
        </p:nvSpPr>
        <p:spPr>
          <a:xfrm>
            <a:off x="1165433" y="603653"/>
            <a:ext cx="1118163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xmlns="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514E669C-425A-4C28-B9CE-C11E085757ED}"/>
              </a:ext>
            </a:extLst>
          </p:cNvPr>
          <p:cNvSpPr txBox="1"/>
          <p:nvPr/>
        </p:nvSpPr>
        <p:spPr>
          <a:xfrm>
            <a:off x="2683858" y="1070277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Цео запис у загради посматрамо као непознати умањеник.</a:t>
            </a:r>
          </a:p>
          <a:p>
            <a:r>
              <a:rPr lang="sr-Cyrl-RS" dirty="0"/>
              <a:t>Ово у загради нам је све један </a:t>
            </a:r>
            <a:r>
              <a:rPr lang="sr-Cyrl-RS" dirty="0">
                <a:solidFill>
                  <a:srgbClr val="FF0000"/>
                </a:solidFill>
              </a:rPr>
              <a:t>Х</a:t>
            </a:r>
            <a:r>
              <a:rPr lang="sr-Cyrl-RS" dirty="0"/>
              <a:t>! 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ru-RU" dirty="0">
                <a:solidFill>
                  <a:srgbClr val="E64506"/>
                </a:solidFill>
              </a:rPr>
              <a:t>4 781 + у </a:t>
            </a:r>
            <a:r>
              <a:rPr lang="ru-RU" dirty="0"/>
              <a:t>= 6 850 + 1 472 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4 781 + у  </a:t>
            </a:r>
            <a:r>
              <a:rPr lang="ru-RU" dirty="0"/>
              <a:t>= 8 322 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у </a:t>
            </a:r>
            <a:r>
              <a:rPr lang="ru-RU" dirty="0"/>
              <a:t>= 8 322 – 4 781 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>
                <a:solidFill>
                  <a:srgbClr val="00B050"/>
                </a:solidFill>
              </a:rPr>
              <a:t>у = 3 541 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(4 781 + 3 541) – 1 472 =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8 322 – 1 472 = 6 850 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8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pPr/>
              <a:t>27/01/2021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10E6661-A2AF-4274-B385-9744D0BF7AA2}"/>
              </a:ext>
            </a:extLst>
          </p:cNvPr>
          <p:cNvSpPr txBox="1"/>
          <p:nvPr/>
        </p:nvSpPr>
        <p:spPr>
          <a:xfrm>
            <a:off x="1148616" y="661426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</a:t>
            </a:r>
            <a:r>
              <a:rPr lang="en-US" dirty="0"/>
              <a:t> </a:t>
            </a:r>
            <a:r>
              <a:rPr lang="ru-RU" dirty="0"/>
              <a:t> (3 512 + а) = 1 098 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sr-Cyrl-RS" dirty="0"/>
              <a:t>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7865EE9-8034-481D-993F-8E6B3BA5632D}"/>
              </a:ext>
            </a:extLst>
          </p:cNvPr>
          <p:cNvSpPr/>
          <p:nvPr/>
        </p:nvSpPr>
        <p:spPr>
          <a:xfrm>
            <a:off x="1986711" y="612425"/>
            <a:ext cx="10506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xmlns="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2696646" y="1018190"/>
            <a:ext cx="0" cy="689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235CAC82-A288-4946-B445-1E4EF3D5AA56}"/>
              </a:ext>
            </a:extLst>
          </p:cNvPr>
          <p:cNvSpPr/>
          <p:nvPr/>
        </p:nvSpPr>
        <p:spPr>
          <a:xfrm>
            <a:off x="2413555" y="145714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514E669C-425A-4C28-B9CE-C11E085757ED}"/>
              </a:ext>
            </a:extLst>
          </p:cNvPr>
          <p:cNvSpPr txBox="1"/>
          <p:nvPr/>
        </p:nvSpPr>
        <p:spPr>
          <a:xfrm>
            <a:off x="3639543" y="980455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</a:t>
            </a:r>
            <a:r>
              <a:rPr lang="ru-RU" dirty="0">
                <a:solidFill>
                  <a:srgbClr val="E64506"/>
                </a:solidFill>
              </a:rPr>
              <a:t>Х</a:t>
            </a:r>
            <a:r>
              <a:rPr lang="ru-RU" dirty="0"/>
              <a:t>! Цео запис у загради посматрамо као непознати </a:t>
            </a:r>
            <a:r>
              <a:rPr lang="sr-Cyrl-RS" dirty="0"/>
              <a:t>умањилац</a:t>
            </a:r>
            <a:r>
              <a:rPr lang="ru-RU" dirty="0"/>
              <a:t>.</a:t>
            </a:r>
          </a:p>
          <a:p>
            <a:r>
              <a:rPr lang="ru-RU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ru-RU" dirty="0">
                <a:solidFill>
                  <a:srgbClr val="E64506"/>
                </a:solidFill>
              </a:rPr>
              <a:t>3 512 + а = 8 568 – 1 098 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3 512 + а = 7 470 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xmlns="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а = 7 470 – 3 512 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>
                <a:solidFill>
                  <a:srgbClr val="00B050"/>
                </a:solidFill>
              </a:rPr>
              <a:t>а = 3 958 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 (3 512 + 3 958) =</a:t>
            </a:r>
            <a:endParaRPr lang="sr-Latn-RS" dirty="0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FD4ECE86-62A4-430C-92F8-9D4B60EDD440}"/>
              </a:ext>
            </a:extLst>
          </p:cNvPr>
          <p:cNvSpPr txBox="1"/>
          <p:nvPr/>
        </p:nvSpPr>
        <p:spPr>
          <a:xfrm>
            <a:off x="4694829" y="4024988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 7 470 = 1 098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26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688</TotalTime>
  <Words>626</Words>
  <Application>Microsoft Office PowerPoint</Application>
  <PresentationFormat>On-screen Show (16:9)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1741</vt:lpstr>
      <vt:lpstr>1_Tema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Nada</cp:lastModifiedBy>
  <cp:revision>79</cp:revision>
  <dcterms:created xsi:type="dcterms:W3CDTF">2020-05-05T10:38:16Z</dcterms:created>
  <dcterms:modified xsi:type="dcterms:W3CDTF">2021-01-27T20:46:09Z</dcterms:modified>
</cp:coreProperties>
</file>