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0" r:id="rId3"/>
    <p:sldId id="283" r:id="rId4"/>
    <p:sldId id="285" r:id="rId5"/>
    <p:sldId id="284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4A5F-F2FB-4941-A2BC-D0BA83DD6D9D}" type="datetimeFigureOut">
              <a:rPr lang="sr-Latn-RS" smtClean="0"/>
              <a:t>12.12.2020.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298A-2F7D-48D2-8832-C7E6E30E370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69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E2F4-AB7E-4797-BBEA-021CD24F3ECF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74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A74-855F-4CED-A3C0-CA2F7C34B3DB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8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8888-5C8D-445B-A93F-41B9792921C9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63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C6EE-29C7-4CCF-A7F7-E1ED36CE0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122B7-33E9-4296-9206-F7B69B52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A2AF5-3A17-4115-B6FB-D0EF739B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CBEE-B826-49F9-8232-85FA4ADF584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91E-94CC-4021-ABB5-4FF4CAF6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87AD-3FFB-4999-B4D6-CD286FA5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69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76-141D-48C2-AA73-79F939D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CFA2-6532-494D-BAA1-58B7B984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875F-FAC2-43B4-AAF9-2F9384F7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241C-222A-4603-A1CA-8A721542AF4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1EB3-F24A-46C3-B468-58A01592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22C22-4521-459C-A437-E9CF81ED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21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193A-89F1-48DE-BB35-BF9A4522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C85FC-5847-480C-B100-F26CAB5CE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E505-1B06-4355-A92C-0F0217A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2A3C-95CB-4D24-B18D-0A2A7B8F405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418-1028-477A-9A07-256A91E4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964F-F3E2-46C7-93B5-02BE3C0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24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4F97-3393-4DAE-BF8A-005FAD4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97B5-435B-4169-9CD9-53CEB765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4AD2C-5784-42D1-9309-85960427B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C136-2F68-4233-BD62-C0F0A9A2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FA6B-493C-4E3E-92DA-F2E86AE9BAD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26E84-CF62-4386-9274-12083DDD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E19F6-BC61-443D-B86A-5A4000E4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38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FD6D-02D2-4891-AE60-5080FA82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7F2B7-49A8-4680-A877-F67354334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3091-BF67-4D22-83D1-396E5BC95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5C87-EF84-486D-ABB7-AD3DFBBC4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865D3-FBA5-4607-BB7E-35FBE6C9C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DB7EA-FC40-4C15-B33C-9DCC1D7F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3429-94B0-4DFE-BB31-856A36E19A1E}" type="datetime1">
              <a:rPr lang="fr-FR" smtClean="0"/>
              <a:t>12/12/2020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46E72-D20F-42D1-AA9C-9277E085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1E250-77A1-4214-A115-A32DFC76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84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FCAA-3808-4555-9D51-BE53B015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2E43C-A3AF-4197-ADBF-811B7EE4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6401-E997-4E49-864E-D9907C6E69F4}" type="datetime1">
              <a:rPr lang="fr-FR" smtClean="0"/>
              <a:t>12/12/2020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5A016-2B54-4FAB-83F9-2F1DBE52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4769-DC44-4340-9B3B-CCD5F7D0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85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9631-D337-4D6E-B364-8E3AEF9B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206D-399E-4902-A1E9-131D91B0BA2F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C9B04-7B55-40E3-A421-59669E6B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D935-3776-4E84-AD76-9FBF67F6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44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A818-8AC6-45A0-8D91-F6DA6F24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BD1A-DF2A-4E0A-B2B9-5B11866E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3E979-5140-4FCA-B61B-F598AE7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53688-B3F4-438D-A0CA-1FB37A7D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5B33-4E5E-40D0-92B0-AF0A250EDEC2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3D0D1-E102-4395-BB27-94EBB3A6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5CE1-BC29-4EE0-A332-2FF4552E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3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7D0-8140-446E-BD1C-07938BE91B4A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51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4E39-EBC7-4DB5-9956-F1876F8D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EC0EB-412D-4C84-9D4D-010AD03EA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AD5F4-3628-41EE-A314-D2C8129C8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4B7E0-7D3C-4D4E-A4FE-52C2F3CA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9296-457F-4027-A0C0-8783C1349AC4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90A47-9226-486E-B5C0-6E509F46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7B023-F8E3-4E69-A594-9949889E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33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3576-C9E3-4A6D-8A1F-C40AE623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922F8-D7B8-4680-977F-4FD7452F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0225-6BFB-4940-95CF-DC8C378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FEF-E6EF-44E6-834E-D2A947BEFDC4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18AD-01BA-453E-AA54-7AC4A7FF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CF6D-A329-45EC-9B5B-873DD93E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20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471B3-4477-41CE-8B06-A868F8DA4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F3CCC-7C29-40F6-807A-E785C5FFF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F5BB-F838-44D5-8960-32BA9717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98E0-E605-4F9F-83AD-21752794D94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FDD5-C11C-4D90-BDEB-A1B8E897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5373-1236-4F8A-A875-8B0D2811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19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6242-C8B1-4857-87C8-78C000720C35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72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53A-DC1E-4766-8656-C2B558A6654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7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FD45-BD98-4F08-B381-2462C77C65A3}" type="datetime1">
              <a:rPr lang="fr-FR" smtClean="0"/>
              <a:t>12/12/2020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3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9126-B49F-4CDB-B80A-59CFBD7C81B1}" type="datetime1">
              <a:rPr lang="fr-FR" smtClean="0"/>
              <a:t>12/12/2020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12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07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8A44-8DA3-497A-94B5-084C8204921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49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859F-7CA9-461F-84A0-8070E8C474DF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6102-908F-4114-962F-F2D0DFBE9042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65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86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F3F7C-D605-4E30-A3F1-32B508C2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3908F-0F49-4436-BBF9-AA6F6B2B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13BF7-274F-4B5A-A3D1-DCBA7BEA9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DACC-031D-4559-B97F-81081DBE424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C226-5C0F-45D8-AB92-B0C636A96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70D7-8890-4F7C-9A51-0BAAA7A1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55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a08UNnMwbw?feature=oembed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IV 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5EF1-DB33-4C48-8340-008ADE2FFA08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12/12/2020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2" y="5207332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0560F12-5BA4-488B-AD3B-467097E2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B73D95E-F41E-4EAB-841B-9BCD117B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5" name="Mediji na mreži 4" title="ŠTA JE RECIKLAŽA? (Recycle) | MAGIČNA UČIONICA">
            <a:hlinkClick r:id="" action="ppaction://media"/>
            <a:extLst>
              <a:ext uri="{FF2B5EF4-FFF2-40B4-BE49-F238E27FC236}">
                <a16:creationId xmlns:a16="http://schemas.microsoft.com/office/drawing/2014/main" id="{2E4A640B-410F-4C17-847A-C9B5ECA1B1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81400" y="2706448"/>
            <a:ext cx="6096000" cy="3429000"/>
          </a:xfrm>
          <a:prstGeom prst="rect">
            <a:avLst/>
          </a:prstGeom>
        </p:spPr>
      </p:pic>
      <p:sp>
        <p:nvSpPr>
          <p:cNvPr id="6" name="Pravougaonik 5">
            <a:extLst>
              <a:ext uri="{FF2B5EF4-FFF2-40B4-BE49-F238E27FC236}">
                <a16:creationId xmlns:a16="http://schemas.microsoft.com/office/drawing/2014/main" id="{A6D93B9F-A6AB-42F3-8268-B36E6F18376C}"/>
              </a:ext>
            </a:extLst>
          </p:cNvPr>
          <p:cNvSpPr/>
          <p:nvPr/>
        </p:nvSpPr>
        <p:spPr>
          <a:xfrm>
            <a:off x="667009" y="260887"/>
            <a:ext cx="839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Пажљиво погледај видео…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AC046-C69B-450A-AA7E-5C237C410BA9}"/>
              </a:ext>
            </a:extLst>
          </p:cNvPr>
          <p:cNvSpPr/>
          <p:nvPr/>
        </p:nvSpPr>
        <p:spPr>
          <a:xfrm>
            <a:off x="4151784" y="3284984"/>
            <a:ext cx="4032448" cy="432048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ЗДРАВЉЕ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5C731-1394-441E-BE7B-DE0848E7556B}"/>
              </a:ext>
            </a:extLst>
          </p:cNvPr>
          <p:cNvSpPr/>
          <p:nvPr/>
        </p:nvSpPr>
        <p:spPr>
          <a:xfrm>
            <a:off x="3359696" y="3933056"/>
            <a:ext cx="2448272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СПОРТ И РЕКРЕАЦИЈА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9700C-2512-4F41-BDD4-8C37EBCFAC1B}"/>
              </a:ext>
            </a:extLst>
          </p:cNvPr>
          <p:cNvSpPr/>
          <p:nvPr/>
        </p:nvSpPr>
        <p:spPr>
          <a:xfrm>
            <a:off x="4007768" y="450912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БРЗО ХОДАЊЕ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27303-2AA9-4FAB-AE89-27EDAACEC5A9}"/>
              </a:ext>
            </a:extLst>
          </p:cNvPr>
          <p:cNvSpPr/>
          <p:nvPr/>
        </p:nvSpPr>
        <p:spPr>
          <a:xfrm>
            <a:off x="2495600" y="551723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ФУДБАЛ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8B645-B2F2-4170-B1B7-E53830C02685}"/>
              </a:ext>
            </a:extLst>
          </p:cNvPr>
          <p:cNvSpPr/>
          <p:nvPr/>
        </p:nvSpPr>
        <p:spPr>
          <a:xfrm>
            <a:off x="3287688" y="501317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ТРЧАЊЕ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5A5E95-CEF7-41D5-A008-504C47089AF6}"/>
              </a:ext>
            </a:extLst>
          </p:cNvPr>
          <p:cNvSpPr/>
          <p:nvPr/>
        </p:nvSpPr>
        <p:spPr>
          <a:xfrm>
            <a:off x="1775520" y="602128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КОШАРКА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7C563-0EA8-40DB-8D47-751B8F0CA105}"/>
              </a:ext>
            </a:extLst>
          </p:cNvPr>
          <p:cNvSpPr/>
          <p:nvPr/>
        </p:nvSpPr>
        <p:spPr>
          <a:xfrm>
            <a:off x="6384032" y="3933056"/>
            <a:ext cx="2664296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ШТЕТНЕ НАВИКЕ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018D3-EDA2-4DD2-9D4E-C50577A60545}"/>
              </a:ext>
            </a:extLst>
          </p:cNvPr>
          <p:cNvSpPr/>
          <p:nvPr/>
        </p:nvSpPr>
        <p:spPr>
          <a:xfrm>
            <a:off x="6744072" y="450912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ЦИГАРЕТЕ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5D9FFA-E9EC-466C-AA48-A005CBABCBEE}"/>
              </a:ext>
            </a:extLst>
          </p:cNvPr>
          <p:cNvSpPr/>
          <p:nvPr/>
        </p:nvSpPr>
        <p:spPr>
          <a:xfrm>
            <a:off x="8256240" y="551723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ДРОГА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8D7AA-529E-40BD-918B-8ABE976CFFF6}"/>
              </a:ext>
            </a:extLst>
          </p:cNvPr>
          <p:cNvSpPr/>
          <p:nvPr/>
        </p:nvSpPr>
        <p:spPr>
          <a:xfrm>
            <a:off x="7090117" y="5013176"/>
            <a:ext cx="1886203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АЛКОХОЛ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64547-9F3B-4D0A-B53A-228F1420B8F6}"/>
              </a:ext>
            </a:extLst>
          </p:cNvPr>
          <p:cNvSpPr/>
          <p:nvPr/>
        </p:nvSpPr>
        <p:spPr>
          <a:xfrm>
            <a:off x="8976320" y="602128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ЗАДИМЉЕНА ПРОСТОРИЈА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28233-2B91-4D57-A375-F8012734F1AA}"/>
              </a:ext>
            </a:extLst>
          </p:cNvPr>
          <p:cNvSpPr/>
          <p:nvPr/>
        </p:nvSpPr>
        <p:spPr>
          <a:xfrm>
            <a:off x="3287688" y="2636912"/>
            <a:ext cx="2520280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ХИГИЈЕНА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0969B-ABEA-4AD4-BB0E-1F0382A25F7A}"/>
              </a:ext>
            </a:extLst>
          </p:cNvPr>
          <p:cNvSpPr/>
          <p:nvPr/>
        </p:nvSpPr>
        <p:spPr>
          <a:xfrm>
            <a:off x="8976320" y="54868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УГЉЕНИ ХИДРАТИ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FA9C1-5775-4215-9BD3-24111451FD1C}"/>
              </a:ext>
            </a:extLst>
          </p:cNvPr>
          <p:cNvSpPr/>
          <p:nvPr/>
        </p:nvSpPr>
        <p:spPr>
          <a:xfrm>
            <a:off x="7536160" y="155679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ВИТАМИНИ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F3A6F-EAE0-4EDE-92E0-1606FDDC32CD}"/>
              </a:ext>
            </a:extLst>
          </p:cNvPr>
          <p:cNvSpPr/>
          <p:nvPr/>
        </p:nvSpPr>
        <p:spPr>
          <a:xfrm>
            <a:off x="8256240" y="105273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ПРОТЕИНИ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195F91-9F71-4ED8-94C7-A7B4DC2D576C}"/>
              </a:ext>
            </a:extLst>
          </p:cNvPr>
          <p:cNvSpPr/>
          <p:nvPr/>
        </p:nvSpPr>
        <p:spPr>
          <a:xfrm>
            <a:off x="6816080" y="206084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МАСТИ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142A0-4DA9-4EB2-93FE-2C6086D3128D}"/>
              </a:ext>
            </a:extLst>
          </p:cNvPr>
          <p:cNvSpPr/>
          <p:nvPr/>
        </p:nvSpPr>
        <p:spPr>
          <a:xfrm>
            <a:off x="6384032" y="2636912"/>
            <a:ext cx="259228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ЗДРАВА ИСХРАНА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BE4B0-7417-4BBA-8A6C-B4EF451B05FC}"/>
              </a:ext>
            </a:extLst>
          </p:cNvPr>
          <p:cNvSpPr/>
          <p:nvPr/>
        </p:nvSpPr>
        <p:spPr>
          <a:xfrm>
            <a:off x="1775520" y="54868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kern="0" dirty="0">
                <a:solidFill>
                  <a:prstClr val="black"/>
                </a:solidFill>
                <a:latin typeface="Calibri"/>
              </a:rPr>
              <a:t>ПРАЊЕ ЗУБА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3EE03A-BCBF-472C-9C2E-082F0E3209C2}"/>
              </a:ext>
            </a:extLst>
          </p:cNvPr>
          <p:cNvSpPr/>
          <p:nvPr/>
        </p:nvSpPr>
        <p:spPr>
          <a:xfrm>
            <a:off x="3287688" y="155679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ПРАЊЕ РУКУ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CFBCF1-8224-4B10-8966-46E50B7F5B73}"/>
              </a:ext>
            </a:extLst>
          </p:cNvPr>
          <p:cNvSpPr/>
          <p:nvPr/>
        </p:nvSpPr>
        <p:spPr>
          <a:xfrm>
            <a:off x="2495600" y="105273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КУПАЊЕ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15651-7F37-4C27-A106-86351DE5FB39}"/>
              </a:ext>
            </a:extLst>
          </p:cNvPr>
          <p:cNvSpPr/>
          <p:nvPr/>
        </p:nvSpPr>
        <p:spPr>
          <a:xfrm>
            <a:off x="4007768" y="206084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УМИВАЊЕ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595107-8626-4B74-B100-D1AE854E0C70}"/>
              </a:ext>
            </a:extLst>
          </p:cNvPr>
          <p:cNvSpPr/>
          <p:nvPr/>
        </p:nvSpPr>
        <p:spPr>
          <a:xfrm>
            <a:off x="4151784" y="3295576"/>
            <a:ext cx="4032448" cy="432048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КОНАЧНО РЕШЕЊЕ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A80C99-128C-46A0-A1C4-94615C4EB8E6}"/>
              </a:ext>
            </a:extLst>
          </p:cNvPr>
          <p:cNvSpPr/>
          <p:nvPr/>
        </p:nvSpPr>
        <p:spPr>
          <a:xfrm>
            <a:off x="3335884" y="3951058"/>
            <a:ext cx="2448272" cy="432048"/>
          </a:xfrm>
          <a:prstGeom prst="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AAFD7-4180-4F4A-8519-7AC94EBA2F41}"/>
              </a:ext>
            </a:extLst>
          </p:cNvPr>
          <p:cNvSpPr/>
          <p:nvPr/>
        </p:nvSpPr>
        <p:spPr>
          <a:xfrm>
            <a:off x="4028488" y="4509120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BDCBF-63C3-482F-A09A-1CE4DE5B2B70}"/>
              </a:ext>
            </a:extLst>
          </p:cNvPr>
          <p:cNvSpPr/>
          <p:nvPr/>
        </p:nvSpPr>
        <p:spPr>
          <a:xfrm>
            <a:off x="2484531" y="5531266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528BA-B07E-4215-95AF-8ABE9A0472D8}"/>
              </a:ext>
            </a:extLst>
          </p:cNvPr>
          <p:cNvSpPr/>
          <p:nvPr/>
        </p:nvSpPr>
        <p:spPr>
          <a:xfrm>
            <a:off x="3299880" y="5019767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414F5E-85A2-4D9F-8E9A-D15058C706B0}"/>
              </a:ext>
            </a:extLst>
          </p:cNvPr>
          <p:cNvSpPr/>
          <p:nvPr/>
        </p:nvSpPr>
        <p:spPr>
          <a:xfrm>
            <a:off x="1787712" y="6021288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A81257-F313-4877-BCCD-26FBAB8B1B93}"/>
              </a:ext>
            </a:extLst>
          </p:cNvPr>
          <p:cNvSpPr/>
          <p:nvPr/>
        </p:nvSpPr>
        <p:spPr>
          <a:xfrm>
            <a:off x="6407846" y="3933855"/>
            <a:ext cx="2664296" cy="43204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6CA745-BDCA-44A5-9DF1-7B36FC4BD0F1}"/>
              </a:ext>
            </a:extLst>
          </p:cNvPr>
          <p:cNvSpPr/>
          <p:nvPr/>
        </p:nvSpPr>
        <p:spPr>
          <a:xfrm>
            <a:off x="6735744" y="4478878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F26BB4-7571-4F51-B064-AF5E45197C7E}"/>
              </a:ext>
            </a:extLst>
          </p:cNvPr>
          <p:cNvSpPr/>
          <p:nvPr/>
        </p:nvSpPr>
        <p:spPr>
          <a:xfrm>
            <a:off x="8256240" y="5503349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E77D4E-91BB-4779-BF19-9913F9CF7E47}"/>
              </a:ext>
            </a:extLst>
          </p:cNvPr>
          <p:cNvSpPr/>
          <p:nvPr/>
        </p:nvSpPr>
        <p:spPr>
          <a:xfrm>
            <a:off x="7102309" y="5009635"/>
            <a:ext cx="1877219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C1438-CDF1-4768-A11B-C97B8E13AB53}"/>
              </a:ext>
            </a:extLst>
          </p:cNvPr>
          <p:cNvSpPr/>
          <p:nvPr/>
        </p:nvSpPr>
        <p:spPr>
          <a:xfrm>
            <a:off x="8976320" y="6017883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4B467-32A2-4C38-868E-382794A2DA2F}"/>
              </a:ext>
            </a:extLst>
          </p:cNvPr>
          <p:cNvSpPr/>
          <p:nvPr/>
        </p:nvSpPr>
        <p:spPr>
          <a:xfrm>
            <a:off x="3299880" y="2634146"/>
            <a:ext cx="2520280" cy="43204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3F7FEB-7B3D-4078-A13B-ED33939E53BE}"/>
              </a:ext>
            </a:extLst>
          </p:cNvPr>
          <p:cNvSpPr/>
          <p:nvPr/>
        </p:nvSpPr>
        <p:spPr>
          <a:xfrm>
            <a:off x="8976320" y="545275"/>
            <a:ext cx="1512168" cy="43204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AF576E-A44F-4FA7-8CEE-A19B0C362E4C}"/>
              </a:ext>
            </a:extLst>
          </p:cNvPr>
          <p:cNvSpPr/>
          <p:nvPr/>
        </p:nvSpPr>
        <p:spPr>
          <a:xfrm>
            <a:off x="7524214" y="1541406"/>
            <a:ext cx="1512168" cy="43204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72A545-C11E-4C5A-9534-BB02367EE4C8}"/>
              </a:ext>
            </a:extLst>
          </p:cNvPr>
          <p:cNvSpPr/>
          <p:nvPr/>
        </p:nvSpPr>
        <p:spPr>
          <a:xfrm>
            <a:off x="8256240" y="1045043"/>
            <a:ext cx="1512168" cy="43204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E68B2E-B270-47E0-ADA9-B213DBE8D217}"/>
              </a:ext>
            </a:extLst>
          </p:cNvPr>
          <p:cNvSpPr/>
          <p:nvPr/>
        </p:nvSpPr>
        <p:spPr>
          <a:xfrm>
            <a:off x="6816080" y="2070293"/>
            <a:ext cx="1512168" cy="43204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99310-A867-454C-A3DC-8E600F99DF93}"/>
              </a:ext>
            </a:extLst>
          </p:cNvPr>
          <p:cNvSpPr/>
          <p:nvPr/>
        </p:nvSpPr>
        <p:spPr>
          <a:xfrm>
            <a:off x="6384032" y="2637711"/>
            <a:ext cx="2592288" cy="432048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7F1552-84D7-4E82-944E-9D3AFDEF606B}"/>
              </a:ext>
            </a:extLst>
          </p:cNvPr>
          <p:cNvSpPr/>
          <p:nvPr/>
        </p:nvSpPr>
        <p:spPr>
          <a:xfrm>
            <a:off x="1772312" y="531828"/>
            <a:ext cx="1512168" cy="43204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F7E4-474F-45A9-88DC-98D39F4FD263}"/>
              </a:ext>
            </a:extLst>
          </p:cNvPr>
          <p:cNvSpPr/>
          <p:nvPr/>
        </p:nvSpPr>
        <p:spPr>
          <a:xfrm>
            <a:off x="3284480" y="1527007"/>
            <a:ext cx="1512168" cy="43204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183F7A-94A3-496E-A3EF-7054AA8D5E2C}"/>
              </a:ext>
            </a:extLst>
          </p:cNvPr>
          <p:cNvSpPr/>
          <p:nvPr/>
        </p:nvSpPr>
        <p:spPr>
          <a:xfrm>
            <a:off x="2484531" y="1046008"/>
            <a:ext cx="1512168" cy="43204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5CC96A-B822-4CA3-B84B-AD8FDEE2F6A3}"/>
              </a:ext>
            </a:extLst>
          </p:cNvPr>
          <p:cNvSpPr/>
          <p:nvPr/>
        </p:nvSpPr>
        <p:spPr>
          <a:xfrm>
            <a:off x="4007768" y="2060848"/>
            <a:ext cx="1512168" cy="43204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34F2F1C-6821-4347-A027-5A6C07DE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82" y="2349489"/>
            <a:ext cx="3321638" cy="3109618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720E1CEE-FEA1-43D0-860D-AA3F4686D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0" y="1959055"/>
            <a:ext cx="2579850" cy="2579850"/>
          </a:xfrm>
          <a:prstGeom prst="rect">
            <a:avLst/>
          </a:prstGeom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5EAEA9C8-FEF3-4975-B0F6-A22BC7F8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8" y="73709"/>
            <a:ext cx="2762250" cy="1638300"/>
          </a:xfrm>
          <a:prstGeom prst="rect">
            <a:avLst/>
          </a:prstGeom>
        </p:spPr>
      </p:pic>
      <p:sp>
        <p:nvSpPr>
          <p:cNvPr id="50" name="Čuvar mesta za datum 49">
            <a:extLst>
              <a:ext uri="{FF2B5EF4-FFF2-40B4-BE49-F238E27FC236}">
                <a16:creationId xmlns:a16="http://schemas.microsoft.com/office/drawing/2014/main" id="{C39D8ED2-7902-4068-A6AB-F4FE1847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3171-1305-4E0F-A3C6-B0515C12FD2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1" name="Čuvar mesta za podnožje 50">
            <a:extLst>
              <a:ext uri="{FF2B5EF4-FFF2-40B4-BE49-F238E27FC236}">
                <a16:creationId xmlns:a16="http://schemas.microsoft.com/office/drawing/2014/main" id="{8D674FB5-BB61-4A7A-8B95-676EE8A1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41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0390959-EAA4-4916-889A-10D0765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DD8A45E0-DF12-4B8E-AA99-DE7565A8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37EBE1C5-AC4A-40D1-AB07-03E1545960D6}"/>
              </a:ext>
            </a:extLst>
          </p:cNvPr>
          <p:cNvSpPr/>
          <p:nvPr/>
        </p:nvSpPr>
        <p:spPr>
          <a:xfrm>
            <a:off x="1426832" y="973643"/>
            <a:ext cx="87387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КАКО ЧОВЕК ТРЕБА ДА </a:t>
            </a:r>
          </a:p>
          <a:p>
            <a:pPr algn="ctr"/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 ОДНОСИ ПРЕМА ДРУГИМ</a:t>
            </a:r>
          </a:p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ЉУДИМА И ПРИРОДИ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F7D1CC9-4517-4CD4-B269-8736A1D3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4D67-44C9-AF74-4F7BDC3E2941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C375365-956B-4502-A6D7-9AD5FBE4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50"/>
              <a:t>ДУПАЛО МИРЈАНА ОШ" КРАЉ ПЕТАР II КАРАЂОРЂЕВИЋ"</a:t>
            </a:r>
            <a:endParaRPr lang="sr-Latn-RS" sz="105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003B93F3-4E62-49DD-9E5F-7CC80B0A7FC8}"/>
              </a:ext>
            </a:extLst>
          </p:cNvPr>
          <p:cNvSpPr txBox="1"/>
          <p:nvPr/>
        </p:nvSpPr>
        <p:spPr>
          <a:xfrm>
            <a:off x="838200" y="354842"/>
            <a:ext cx="1010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Научили сте да чувањем здравља будете одговорни према себи.</a:t>
            </a:r>
            <a:endParaRPr lang="sr-Latn-RS" sz="3200" b="1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83C0D7AF-1DD1-4E9C-BC5F-496FA2A43B88}"/>
              </a:ext>
            </a:extLst>
          </p:cNvPr>
          <p:cNvSpPr txBox="1"/>
          <p:nvPr/>
        </p:nvSpPr>
        <p:spPr>
          <a:xfrm>
            <a:off x="1536511" y="1680950"/>
            <a:ext cx="1010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b="1" dirty="0"/>
              <a:t>Сви смо свесна и одговорна бића и зато требамо да имамо одговоран однос према:</a:t>
            </a:r>
            <a:endParaRPr lang="sr-Latn-RS" sz="3200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FF47BAC3-B61F-41AE-9D1B-7AC3677DC4AA}"/>
              </a:ext>
            </a:extLst>
          </p:cNvPr>
          <p:cNvSpPr txBox="1"/>
          <p:nvPr/>
        </p:nvSpPr>
        <p:spPr>
          <a:xfrm>
            <a:off x="3581400" y="2990472"/>
            <a:ext cx="7937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члановима породице;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вршњацима;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старијим особама из нашег непосредног окружења;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животињама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/>
              <a:t>природи</a:t>
            </a:r>
            <a:endParaRPr lang="sr-Latn-RS" sz="32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A5795D4-C1FC-434B-83EF-3B2410AB0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717" y="3960249"/>
            <a:ext cx="4706390" cy="31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8C1B24D-94EB-48D4-82E1-9AD2EA45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9A13E096-212B-4F5B-B4BD-EC683049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0D9C41F8-01E5-48F4-A433-1671AB303461}"/>
              </a:ext>
            </a:extLst>
          </p:cNvPr>
          <p:cNvSpPr txBox="1"/>
          <p:nvPr/>
        </p:nvSpPr>
        <p:spPr>
          <a:xfrm>
            <a:off x="268574" y="366161"/>
            <a:ext cx="116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Однос са члановима уже и шире породице је веома значајан.</a:t>
            </a:r>
            <a:endParaRPr lang="sr-Latn-RS" sz="3200" b="1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C5CE74B9-97BE-4E61-9EEC-C335F2A8D8F5}"/>
              </a:ext>
            </a:extLst>
          </p:cNvPr>
          <p:cNvSpPr txBox="1"/>
          <p:nvPr/>
        </p:nvSpPr>
        <p:spPr>
          <a:xfrm>
            <a:off x="2209800" y="3951306"/>
            <a:ext cx="6516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Они су нама најближи, са њима се најбоље разумемо и међусобно помажемо.</a:t>
            </a:r>
            <a:endParaRPr lang="sr-Latn-RS" sz="3200" b="1" dirty="0"/>
          </a:p>
        </p:txBody>
      </p:sp>
      <p:pic>
        <p:nvPicPr>
          <p:cNvPr id="1026" name="Picture 2" descr="December 2019 developments in child and family policy in EU member states -  Employment, Social Affairs &amp; Inclusion - European Commission">
            <a:extLst>
              <a:ext uri="{FF2B5EF4-FFF2-40B4-BE49-F238E27FC236}">
                <a16:creationId xmlns:a16="http://schemas.microsoft.com/office/drawing/2014/main" id="{93A3299C-07CE-4BE5-AA7E-57F87F35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0" y="1212087"/>
            <a:ext cx="4720130" cy="247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odern Australian family | Australian Institute of Family Studies">
            <a:extLst>
              <a:ext uri="{FF2B5EF4-FFF2-40B4-BE49-F238E27FC236}">
                <a16:creationId xmlns:a16="http://schemas.microsoft.com/office/drawing/2014/main" id="{0741FABA-A976-4ABA-861F-D0B87B43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60" y="1361294"/>
            <a:ext cx="4355392" cy="247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3D26ED6-131C-47A9-8A2F-4F7471D85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57573"/>
            <a:ext cx="34575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017B405-ED68-437E-A90F-727CE4DB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96D75E4D-3EC3-4A3E-BECF-DE5C4F90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 dirty="0"/>
              <a:t>ДУПАЛО МИРЈАНА ОШ" КРАЉ ПЕТАР II КАРАЂОРЂЕВИЋ"</a:t>
            </a:r>
            <a:endParaRPr lang="sr-Latn-RS" sz="1200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E1A05A12-FA83-4234-A353-31D252D326D1}"/>
              </a:ext>
            </a:extLst>
          </p:cNvPr>
          <p:cNvSpPr/>
          <p:nvPr/>
        </p:nvSpPr>
        <p:spPr>
          <a:xfrm>
            <a:off x="207289" y="136521"/>
            <a:ext cx="109004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Како градимо одговоран однос </a:t>
            </a:r>
          </a:p>
          <a:p>
            <a:pPr algn="ctr"/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 другарима?</a:t>
            </a:r>
            <a:endParaRPr lang="sr-Latn-R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6F87A3FE-1944-4FC9-94F5-824F6EAD9647}"/>
              </a:ext>
            </a:extLst>
          </p:cNvPr>
          <p:cNvSpPr txBox="1"/>
          <p:nvPr/>
        </p:nvSpPr>
        <p:spPr>
          <a:xfrm>
            <a:off x="509666" y="1899506"/>
            <a:ext cx="11257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b="1" dirty="0"/>
              <a:t>Другарство се гради на међусобном поверењу и разумевању.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b="1" dirty="0"/>
              <a:t>Све несугласице се могу решити на фин начин.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b="1" dirty="0"/>
              <a:t>Прави друг и пријатељ ће се наћи да помогне и када нам је најтеже и када треба да поделимо лепе тренутке.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3200" b="1" dirty="0"/>
          </a:p>
          <a:p>
            <a:endParaRPr lang="sr-Latn-RS" sz="32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1DD23DD-85BF-433A-B575-F9F79EE33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84" y="4517121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BD33CDE-DF78-41C2-B723-C26658E6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57545FD-04FC-40BF-A688-FF39E18E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 dirty="0"/>
              <a:t>ДУПАЛО МИРЈАНА ОШ" КРАЉ ПЕТАР II КАРАЂОРЂЕВИЋ"</a:t>
            </a:r>
            <a:endParaRPr lang="sr-Latn-RS" sz="1200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46AA56B-D241-42EB-A82C-99EE9B8213F3}"/>
              </a:ext>
            </a:extLst>
          </p:cNvPr>
          <p:cNvSpPr/>
          <p:nvPr/>
        </p:nvSpPr>
        <p:spPr>
          <a:xfrm>
            <a:off x="207289" y="136521"/>
            <a:ext cx="109004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Одговоран однос према старим и болесним лицима</a:t>
            </a:r>
            <a:endParaRPr lang="sr-Latn-R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6A13FE-53BE-4219-9C2A-9466FD6C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45" y="3506030"/>
            <a:ext cx="2886075" cy="33337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D5E1091-6AF4-4441-8EF3-1FFF91FD7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67150"/>
            <a:ext cx="3333750" cy="2990850"/>
          </a:xfrm>
          <a:prstGeom prst="rect">
            <a:avLst/>
          </a:prstGeom>
        </p:spPr>
      </p:pic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74999AF9-EAA2-4978-BEE8-07AF7A2A85AA}"/>
              </a:ext>
            </a:extLst>
          </p:cNvPr>
          <p:cNvSpPr txBox="1"/>
          <p:nvPr/>
        </p:nvSpPr>
        <p:spPr>
          <a:xfrm>
            <a:off x="1723869" y="2082909"/>
            <a:ext cx="9683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Неки људи могу бити нарушеног здравља.</a:t>
            </a:r>
          </a:p>
          <a:p>
            <a:r>
              <a:rPr lang="sr-Cyrl-RS" sz="2800" b="1" dirty="0"/>
              <a:t>Породица, пријатељи, комшије а нарочито млађе особе помажу у обављању кућних послова и у набавци потрепштина.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4545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D463732-AD83-40EA-AE95-3BC1EEF2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1671E0C-98D1-4ED9-99BC-DC9AD03C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EDF0FEEA-22AB-4A5C-B204-C533D4A92B33}"/>
              </a:ext>
            </a:extLst>
          </p:cNvPr>
          <p:cNvSpPr/>
          <p:nvPr/>
        </p:nvSpPr>
        <p:spPr>
          <a:xfrm>
            <a:off x="207289" y="136521"/>
            <a:ext cx="1177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Одговоран однос према животињама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7E26B0D-C50A-4EEF-BC28-1EAB9D9B646B}"/>
              </a:ext>
            </a:extLst>
          </p:cNvPr>
          <p:cNvSpPr txBox="1"/>
          <p:nvPr/>
        </p:nvSpPr>
        <p:spPr>
          <a:xfrm>
            <a:off x="207289" y="1346039"/>
            <a:ext cx="10480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b="1" dirty="0"/>
              <a:t>О кућним љубимцима је потребно свакодневно бринути, хранити их, водити у шетњу, одржавати им хигијену и наравно мазити.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/>
              <a:t>ЖИВОТИЊЕ НЕ СМЕЈУ ДА СЕ ТУКУ И МАЛТРЕТИРАЈУ!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/>
              <a:t>Не смеју ни да се оставе на улици ако не желимо више да се бринемо о њима. Потребно им је пронаћи нови дом.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b="1" dirty="0"/>
              <a:t>ЖИВОТИЊЕ НИСУ ИГРАЧКА! Пре но што узмете животињу добро размислите да ли сте спремни да им се посветите и да водите рачуна о њима наредних десет до двадесет година.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b="1" dirty="0"/>
              <a:t>Одбачене животиње ће остати без дома, хране и пажње.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b="1" dirty="0"/>
              <a:t>На улици не могу дуго да преживе!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400" b="1" dirty="0"/>
              <a:t>Када сретнете напуштеног пса или мацу дајте им ХРАНУ и ВОДУ.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400" b="1" dirty="0"/>
              <a:t>Зими, када је хладно, отворите улаз да  могу да се угреју, или им помозите тако што ћете им оставити старо ћебе или можда кућицу.</a:t>
            </a:r>
          </a:p>
          <a:p>
            <a:endParaRPr lang="sr-Cyrl-RS" sz="24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7B42B9-E580-4683-A1D8-81991F2AA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92" y="4089498"/>
            <a:ext cx="2033319" cy="28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F77B229-E4AE-40A2-9768-425FAF48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76E6-67FB-49A7-A751-ACB1F8549ED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BF3FFAA-EB64-4BB8-9A2B-0E8C7542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2D3C7F74-0A07-4248-8193-B3A70627F682}"/>
              </a:ext>
            </a:extLst>
          </p:cNvPr>
          <p:cNvSpPr/>
          <p:nvPr/>
        </p:nvSpPr>
        <p:spPr>
          <a:xfrm>
            <a:off x="207289" y="136521"/>
            <a:ext cx="1177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Одговоран однос према природи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E575E30C-70D9-4FA8-B57E-A1EFCAAE05D9}"/>
              </a:ext>
            </a:extLst>
          </p:cNvPr>
          <p:cNvSpPr txBox="1"/>
          <p:nvPr/>
        </p:nvSpPr>
        <p:spPr>
          <a:xfrm>
            <a:off x="329783" y="1273440"/>
            <a:ext cx="110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/>
              <a:t>Све што је природног порекла може се у природи разложити.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Cyrl-RS" sz="2800" b="1" dirty="0"/>
              <a:t>Материјали добијени индустријском прерадом  (стакло, метал, пластика) у природи се не разлажу или се разлажу веома споро.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Cyrl-RS" sz="2800" b="1" dirty="0"/>
              <a:t>Предмети од стакла, пластике и метала, који су већ кориштени, могу се сакупљати, прерадити и поново користити.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Cyrl-RS" sz="2800" b="1" dirty="0"/>
              <a:t>Тај процес називамо РЕЦИКЛАЖА.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r-Cyrl-RS" sz="2800" b="1" dirty="0"/>
              <a:t>Производи који се могу рециклирати означени су овим знаком:</a:t>
            </a:r>
          </a:p>
          <a:p>
            <a:endParaRPr lang="sr-Latn-RS" sz="28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E3D64B-BEE5-4A62-8418-EE329191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0" y="4033841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561</Words>
  <Application>Microsoft Office PowerPoint</Application>
  <PresentationFormat>Široki ekran</PresentationFormat>
  <Paragraphs>99</Paragraphs>
  <Slides>10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1_Tema Office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18</cp:revision>
  <dcterms:created xsi:type="dcterms:W3CDTF">2020-12-12T19:01:45Z</dcterms:created>
  <dcterms:modified xsi:type="dcterms:W3CDTF">2020-12-12T21:35:36Z</dcterms:modified>
</cp:coreProperties>
</file>