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60" r:id="rId4"/>
    <p:sldId id="261" r:id="rId5"/>
    <p:sldId id="256" r:id="rId6"/>
    <p:sldId id="257" r:id="rId7"/>
    <p:sldId id="262" r:id="rId8"/>
    <p:sldId id="268" r:id="rId9"/>
    <p:sldId id="263" r:id="rId10"/>
    <p:sldId id="265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72FB6-EBCA-4F5C-B60F-B2CC0489BF59}" type="datetimeFigureOut">
              <a:rPr lang="sr-Latn-RS" smtClean="0"/>
              <a:t>7.11.2020.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598FF-60CD-4A46-A370-FA4995B656B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9840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5B25CB-A888-4E30-ADCF-72DDD799E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D93BD93-719C-47FC-878B-C7DA11A22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B7FA940-746B-41EF-BCB6-201FAD53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D958-3BC5-4D3E-B2C8-82A0FC249E53}" type="datetime1">
              <a:rPr lang="fr-FR" smtClean="0"/>
              <a:t>07/11/2020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DC6163A-4D41-413B-A4BE-EE34F6BF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1AAB5258-AEA0-49C6-A117-AB337B3A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8B54-2B7B-44FD-B4A9-99FD8CAB01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2695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E4645-A91D-4E4E-AEFB-225FB155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DC8334A2-95E3-48AB-848F-BF13A2D9A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8BABA2E9-6574-480C-8AC8-0296EB68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5F41-78CA-4783-A4DF-DC2C00CBF5BC}" type="datetime1">
              <a:rPr lang="fr-FR" smtClean="0"/>
              <a:t>07/11/2020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6E1BE58-A38C-4BF6-A72E-1ACF82C2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1A2477FD-F8B2-44CF-BC59-8F521348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8B54-2B7B-44FD-B4A9-99FD8CAB01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09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39F3BC14-FADE-47B9-9F92-85DA6755A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1E5BEC2C-F8F3-40FF-88F4-32B23F3EF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9F906B7-B00F-4592-A113-7EA2967E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22E7-FD5A-42B6-9A59-26001775BCBF}" type="datetime1">
              <a:rPr lang="fr-FR" smtClean="0"/>
              <a:t>07/11/2020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9847D2BC-CC86-4453-A669-68086755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A9DCE3CB-B3FF-49FE-90B1-74525645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8B54-2B7B-44FD-B4A9-99FD8CAB01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616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7A71-30C3-4E7D-BC47-E9642436C983}" type="datetime1">
              <a:rPr lang="fr-FR" smtClean="0"/>
              <a:t>07/11/2020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391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D7D8-ADB0-47D1-8FD6-ABF47B0179B4}" type="datetime1">
              <a:rPr lang="fr-FR" smtClean="0"/>
              <a:t>07/11/2020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331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3F48-6808-45E1-8E24-D38B445010EB}" type="datetime1">
              <a:rPr lang="fr-FR" smtClean="0"/>
              <a:t>07/11/2020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846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B532-AE33-4658-B6A6-B2C4E17D4610}" type="datetime1">
              <a:rPr lang="fr-FR" smtClean="0"/>
              <a:t>07/11/2020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7127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2BEB-D115-417C-9E4C-5413A10F64D9}" type="datetime1">
              <a:rPr lang="fr-FR" smtClean="0"/>
              <a:t>07/11/2020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0146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CC92-79EC-4DFC-A6B9-4D03E99BE227}" type="datetime1">
              <a:rPr lang="fr-FR" smtClean="0"/>
              <a:t>07/11/2020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46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A1A7-7BBB-4AF6-8C19-822ABC7AA42A}" type="datetime1">
              <a:rPr lang="fr-FR" smtClean="0"/>
              <a:t>07/11/2020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4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CCA-9FC2-4573-A6A5-E7165804442C}" type="datetime1">
              <a:rPr lang="fr-FR" smtClean="0"/>
              <a:t>07/11/2020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9001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A79BD0-C7D8-4243-8FFD-A64E6002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45E40D4-0CE1-453F-B21C-2189F1CAA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A3CB42B-4DA5-453F-A12F-2DCC0A59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F0C0-35FC-4313-8F9E-E60549749032}" type="datetime1">
              <a:rPr lang="fr-FR" smtClean="0"/>
              <a:t>07/11/2020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623F822-922B-4A73-954B-BE667438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4CF8C70B-D979-43AB-9E41-ED8BF04C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8B54-2B7B-44FD-B4A9-99FD8CAB01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6653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5BF9-49A4-4C78-A0A0-ACE1D38C9C98}" type="datetime1">
              <a:rPr lang="fr-FR" smtClean="0"/>
              <a:t>07/11/2020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9233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A73F-D195-4AEC-950D-0A79944AB608}" type="datetime1">
              <a:rPr lang="fr-FR" smtClean="0"/>
              <a:t>07/11/2020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773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EEF7-409D-441A-A777-28B02B069CAC}" type="datetime1">
              <a:rPr lang="fr-FR" smtClean="0"/>
              <a:t>07/11/2020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3504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E90F-4F21-465A-AE1C-D9BF887ECE25}" type="datetime1">
              <a:rPr lang="fr-FR" smtClean="0"/>
              <a:t>07/11/2020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BC62-035C-4BA3-AB17-CA0C5A99F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2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7356-CA35-4B3F-B777-FF00720B402C}" type="datetime1">
              <a:rPr lang="fr-FR" smtClean="0"/>
              <a:t>07/11/2020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BC62-035C-4BA3-AB17-CA0C5A99F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8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0881-0F3C-4849-A970-27E37CE40D72}" type="datetime1">
              <a:rPr lang="fr-FR" smtClean="0"/>
              <a:t>07/11/2020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BC62-035C-4BA3-AB17-CA0C5A99F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5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EE3-D4C0-4F8D-AAB3-088F9D8FCED9}" type="datetime1">
              <a:rPr lang="fr-FR" smtClean="0"/>
              <a:t>07/11/2020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BC62-035C-4BA3-AB17-CA0C5A99F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3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7105-3B18-42B2-AF56-2F0BB5ED9F91}" type="datetime1">
              <a:rPr lang="fr-FR" smtClean="0"/>
              <a:t>07/11/2020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BC62-035C-4BA3-AB17-CA0C5A99F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A4D9-5C82-4B0F-97A1-DB804452F85C}" type="datetime1">
              <a:rPr lang="fr-FR" smtClean="0"/>
              <a:t>07/11/2020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BC62-035C-4BA3-AB17-CA0C5A99F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3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6537-5C55-4489-87F5-8DA42B615FA7}" type="datetime1">
              <a:rPr lang="fr-FR" smtClean="0"/>
              <a:t>07/11/2020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BC62-035C-4BA3-AB17-CA0C5A99F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6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ADD54F-E848-4DF2-AC6E-218BDA15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E24840E8-9029-4AD4-9691-C956F4242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82D044D-988F-44A8-A903-5D27B6A2A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C34A-75F6-4718-9809-F04887773810}" type="datetime1">
              <a:rPr lang="fr-FR" smtClean="0"/>
              <a:t>07/11/2020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DDDF78E-D566-463B-8868-6AE5861C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5FCA5F3-7726-436E-A0DE-FE6DF79E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8B54-2B7B-44FD-B4A9-99FD8CAB01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4255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6DD-CC36-48F4-A301-8862932726BE}" type="datetime1">
              <a:rPr lang="fr-FR" smtClean="0"/>
              <a:t>07/11/2020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BC62-035C-4BA3-AB17-CA0C5A99F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5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56D5-F7A4-4FCD-85CF-B35B9DD5AD0F}" type="datetime1">
              <a:rPr lang="fr-FR" smtClean="0"/>
              <a:t>07/11/2020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BC62-035C-4BA3-AB17-CA0C5A99F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7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07A4-87F4-4E2F-A77B-E96085D11B06}" type="datetime1">
              <a:rPr lang="fr-FR" smtClean="0"/>
              <a:t>07/11/2020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BC62-035C-4BA3-AB17-CA0C5A99F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8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46D4-1BDF-47D0-912B-E73B21C58F9E}" type="datetime1">
              <a:rPr lang="fr-FR" smtClean="0"/>
              <a:t>07/11/2020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BC62-035C-4BA3-AB17-CA0C5A99F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A7E7C2-1799-4393-8787-C745AD84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B9C2065-A151-4905-B3DD-B1F3EC757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85D0478C-523F-4AC4-8C84-13F68D50B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1A3DB6F-9FA7-485F-90B2-54ED8ECB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1250-0959-44B0-8F34-48BEFC0A5F53}" type="datetime1">
              <a:rPr lang="fr-FR" smtClean="0"/>
              <a:t>07/11/2020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93320744-CF8A-4DBE-94FC-61F272EE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6A362FB-4F2B-4F4B-A339-EB26D494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8B54-2B7B-44FD-B4A9-99FD8CAB01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524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6F4927-07CE-428A-B134-1DD5DEF6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9B9AB9A2-A115-4E58-9C70-360A46BD9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D3362C23-53DA-43D2-A202-CEE2AE1E0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3FFD3A8B-288E-459C-885F-31B56FA02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8EEF2150-A755-4E97-B30C-F02E489CB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643D5F9B-721C-4CF7-8280-7197BB95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E76A-0571-467D-9AED-34220B00F3A9}" type="datetime1">
              <a:rPr lang="fr-FR" smtClean="0"/>
              <a:t>07/11/2020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BAE17BA9-0472-433D-BA89-2BF5F8CC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30F935C2-314E-4DA5-B6F3-97B68530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8B54-2B7B-44FD-B4A9-99FD8CAB01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6043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62443A-9AB1-4146-8B77-7F9D6318B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608FA688-AE5B-4D04-9011-E62DFCAD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80A6-EF67-46FA-8979-7A44CAFA9C23}" type="datetime1">
              <a:rPr lang="fr-FR" smtClean="0"/>
              <a:t>07/11/2020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B76A2BC6-67C7-4D2A-963B-B91BE1A6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F69D8064-A13C-4477-BFAD-C531DAB7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8B54-2B7B-44FD-B4A9-99FD8CAB01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8380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4AB6A379-FDBA-4516-A5A0-FFB4F461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7CC9-CBF9-425D-8F85-A453DB418A71}" type="datetime1">
              <a:rPr lang="fr-FR" smtClean="0"/>
              <a:t>07/11/2020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F718F95C-18A4-4630-B730-D299742CC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31F738E1-9D76-4310-A636-7EF799ED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8B54-2B7B-44FD-B4A9-99FD8CAB01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8988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0ECE15-FEF1-4F09-9B29-1F4E8D62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28189BE-7B55-4C9E-97DE-7341B861B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8AEAFFC5-9484-4F89-A139-E09638268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BC320374-13BE-471E-8D6D-B53835A5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7E1C-3A36-4A7C-9C18-D616E530EA6E}" type="datetime1">
              <a:rPr lang="fr-FR" smtClean="0"/>
              <a:t>07/11/2020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A8EE95C-6479-498A-BDF1-0FDDF3F7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2E08D45B-9522-404C-9F12-99A4F60A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8B54-2B7B-44FD-B4A9-99FD8CAB01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2528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C9C2C1-537C-4364-BB39-2A3C2FD0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2846065C-4CCB-416B-A5AE-69EC1649D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94FD72FC-0D1F-4642-B9CC-34CE52AA0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C4C502B2-707E-4212-B464-84425DED6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C919-9EB1-415F-952A-87EA84E33C5C}" type="datetime1">
              <a:rPr lang="fr-FR" smtClean="0"/>
              <a:t>07/11/2020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37DE81BF-0CF2-4708-B6FE-7D71115B6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3E4E98A9-367B-4E76-9B4D-8795B42A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8B54-2B7B-44FD-B4A9-99FD8CAB01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1863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A82AB6C9-A035-43F1-B4AE-D59A125D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C198C2F-E67B-4263-B50F-1C4833EAE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F47C8005-CD20-49C1-ACDD-BA39711FE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27B74-2354-4600-9E8B-1C467C7B50D7}" type="datetime1">
              <a:rPr lang="fr-FR" smtClean="0"/>
              <a:t>07/11/2020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95E34A66-E104-43E2-8750-ADCB6D11C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447CA511-9037-4EE7-9231-02E847485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8B54-2B7B-44FD-B4A9-99FD8CAB01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33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3D3A-14D7-4791-BD79-7E5A2D8208FD}" type="datetime1">
              <a:rPr lang="fr-FR" smtClean="0"/>
              <a:t>07/11/2020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1900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hf sldNum="0" hdr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9EE8E-6EED-4A05-9FA7-8DC06585BD14}" type="datetime1">
              <a:rPr lang="fr-FR" smtClean="0"/>
              <a:t>07/11/2020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0BC62-035C-4BA3-AB17-CA0C5A99F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8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>
                <a:lumMod val="40000"/>
                <a:lumOff val="6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4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420532" y="4033670"/>
            <a:ext cx="2247220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63">
              <a:defRPr/>
            </a:pPr>
            <a:r>
              <a:rPr lang="en-U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IV </a:t>
            </a:r>
            <a:r>
              <a:rPr lang="sr-Cyrl-R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 РАЗРЕД</a:t>
            </a:r>
            <a:endParaRPr lang="sr-Latn-RS" sz="2531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52464"/>
            <a:ext cx="6575639" cy="214022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80" y="1139458"/>
            <a:ext cx="2247220" cy="2766232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AE46966-D97A-4BC9-84E7-7D8CC250E530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07/11/2020</a:t>
            </a:fld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lang="sr-Latn-RS" sz="1050" dirty="0">
              <a:solidFill>
                <a:schemeClr val="bg1">
                  <a:lumMod val="50000"/>
                </a:scheme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1" y="5266730"/>
            <a:ext cx="1971675" cy="7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858196F3-0EC3-4B2E-9487-4F38C397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EBA0-0C31-4391-8448-BC1CF979204D}" type="datetime1">
              <a:rPr lang="fr-FR" smtClean="0"/>
              <a:t>07/11/2020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940CDB-034A-4E5D-84E6-BE974498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033" y="6194189"/>
            <a:ext cx="4114800" cy="365125"/>
          </a:xfrm>
        </p:spPr>
        <p:txBody>
          <a:bodyPr/>
          <a:lstStyle/>
          <a:p>
            <a:r>
              <a:rPr lang="ru-RU" sz="1050">
                <a:solidFill>
                  <a:schemeClr val="bg1"/>
                </a:solidFill>
              </a:rPr>
              <a:t>ДУПАЛО МИРЈАНА ОШ" КРАЉ ПЕТАР II КАРАЂОРЂЕВИЋ"</a:t>
            </a:r>
            <a:endParaRPr lang="sr-Latn-RS" sz="1050">
              <a:solidFill>
                <a:schemeClr val="bg1"/>
              </a:solidFill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849AFF4B-1592-4C5E-BBEC-66FBF9370A14}"/>
              </a:ext>
            </a:extLst>
          </p:cNvPr>
          <p:cNvSpPr txBox="1"/>
          <p:nvPr/>
        </p:nvSpPr>
        <p:spPr>
          <a:xfrm>
            <a:off x="376003" y="2112497"/>
            <a:ext cx="2000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endParaRPr lang="sr-Cyrl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6577CF58-B84B-4B91-AB94-B41D5AE6FB61}"/>
              </a:ext>
            </a:extLst>
          </p:cNvPr>
          <p:cNvSpPr txBox="1"/>
          <p:nvPr/>
        </p:nvSpPr>
        <p:spPr>
          <a:xfrm>
            <a:off x="1693378" y="2112496"/>
            <a:ext cx="104986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C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Захвалност Сунцу и истицање значаја Сунца за живот.</a:t>
            </a:r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BBA4E8C2-820E-4FC0-8EEB-41C169F13D75}"/>
              </a:ext>
            </a:extLst>
          </p:cNvPr>
          <p:cNvSpPr txBox="1"/>
          <p:nvPr/>
        </p:nvSpPr>
        <p:spPr>
          <a:xfrm>
            <a:off x="373761" y="3074366"/>
            <a:ext cx="2000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Порука: </a:t>
            </a:r>
            <a:endParaRPr lang="sr-Cyrl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9D145BF7-499E-4EDB-BE38-C038456387D2}"/>
              </a:ext>
            </a:extLst>
          </p:cNvPr>
          <p:cNvSpPr txBox="1"/>
          <p:nvPr/>
        </p:nvSpPr>
        <p:spPr>
          <a:xfrm>
            <a:off x="2189272" y="3074365"/>
            <a:ext cx="91827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C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Сва лепота је Сунчев дар и све што живи захваљује свој живот Сунцу.</a:t>
            </a:r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8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B1636968-1153-4B42-90AE-3C3A4769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7CC9-CBF9-425D-8F85-A453DB418A71}" type="datetime1">
              <a:rPr lang="fr-FR" smtClean="0"/>
              <a:t>07/11/2020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FF71A473-6741-4384-818E-6B35F98D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2DE6AFAA-73F4-461F-BD11-B0C75055B4F6}"/>
              </a:ext>
            </a:extLst>
          </p:cNvPr>
          <p:cNvSpPr/>
          <p:nvPr/>
        </p:nvSpPr>
        <p:spPr>
          <a:xfrm>
            <a:off x="2863121" y="680103"/>
            <a:ext cx="6520722" cy="18717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Домаћи задатак: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DA403458-A493-417A-809B-74FB2C5FD9A9}"/>
              </a:ext>
            </a:extLst>
          </p:cNvPr>
          <p:cNvSpPr txBox="1"/>
          <p:nvPr/>
        </p:nvSpPr>
        <p:spPr>
          <a:xfrm>
            <a:off x="1374098" y="2551837"/>
            <a:ext cx="9443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sz="3600" b="1" dirty="0"/>
              <a:t>Нађи на интернету  једну занимљивост везану за Сунце, запиши је у свеску.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sz="3600" b="1" dirty="0"/>
              <a:t>Вежбати читање!</a:t>
            </a:r>
            <a:endParaRPr lang="sr-Latn-RS" sz="3600" b="1" dirty="0"/>
          </a:p>
        </p:txBody>
      </p:sp>
    </p:spTree>
    <p:extLst>
      <p:ext uri="{BB962C8B-B14F-4D97-AF65-F5344CB8AC3E}">
        <p14:creationId xmlns:p14="http://schemas.microsoft.com/office/powerpoint/2010/main" val="228315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40000"/>
                <a:lumOff val="6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Okvir za tekst 115">
            <a:extLst>
              <a:ext uri="{FF2B5EF4-FFF2-40B4-BE49-F238E27FC236}">
                <a16:creationId xmlns:a16="http://schemas.microsoft.com/office/drawing/2014/main" id="{33A3E6F1-6B65-4A47-8991-7263806C0FC4}"/>
              </a:ext>
            </a:extLst>
          </p:cNvPr>
          <p:cNvSpPr txBox="1"/>
          <p:nvPr/>
        </p:nvSpPr>
        <p:spPr>
          <a:xfrm>
            <a:off x="7611287" y="605107"/>
            <a:ext cx="42023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1. </a:t>
            </a:r>
            <a:r>
              <a:rPr lang="ru-RU" sz="2400" b="1" dirty="0"/>
              <a:t>Видимо их ноћу на небу.</a:t>
            </a:r>
            <a:endParaRPr lang="sr-Latn-RS" sz="2400" b="1" dirty="0"/>
          </a:p>
          <a:p>
            <a:r>
              <a:rPr lang="ru-RU" sz="2400" b="1" dirty="0"/>
              <a:t>2. Земља је наша...</a:t>
            </a:r>
            <a:endParaRPr lang="sr-Latn-RS" sz="2400" b="1" dirty="0"/>
          </a:p>
          <a:p>
            <a:r>
              <a:rPr lang="ru-RU" sz="2400" b="1" dirty="0"/>
              <a:t>3. Може бити млад или пун.</a:t>
            </a:r>
            <a:endParaRPr lang="sr-Latn-RS" sz="2400" b="1" dirty="0"/>
          </a:p>
          <a:p>
            <a:r>
              <a:rPr lang="ru-RU" sz="2400" b="1" dirty="0"/>
              <a:t>4. Помоћу њега посматрамо звезде.</a:t>
            </a:r>
            <a:endParaRPr lang="sr-Latn-RS" sz="2400" b="1" dirty="0"/>
          </a:p>
          <a:p>
            <a:r>
              <a:rPr lang="ru-RU" sz="2400" b="1" dirty="0"/>
              <a:t>5. Бесконачан простор.</a:t>
            </a:r>
            <a:endParaRPr lang="sr-Latn-RS" sz="2400" b="1" dirty="0"/>
          </a:p>
          <a:p>
            <a:r>
              <a:rPr lang="ru-RU" sz="2400" b="1" dirty="0"/>
              <a:t>6. Некада је звездано, а некада облачно.</a:t>
            </a:r>
            <a:endParaRPr lang="sr-Latn-RS" sz="2400" b="1" dirty="0"/>
          </a:p>
          <a:p>
            <a:r>
              <a:rPr lang="ru-RU" sz="2400" b="1" dirty="0"/>
              <a:t>7. У њој човек путује у космос.</a:t>
            </a:r>
            <a:endParaRPr lang="sr-Latn-RS" sz="2400" b="1" dirty="0"/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35518E51-CD1C-4618-90AA-41449D2FC7EB}"/>
              </a:ext>
            </a:extLst>
          </p:cNvPr>
          <p:cNvSpPr txBox="1"/>
          <p:nvPr/>
        </p:nvSpPr>
        <p:spPr>
          <a:xfrm>
            <a:off x="378400" y="268972"/>
            <a:ext cx="2153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Реши укрштеницу.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573199" y="4055751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695184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249040" y="3591348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FF0505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546059" y="2248734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E23A3A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Е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555093" y="2698425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9CDC57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575287" y="4507732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FF056F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Е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573199" y="4962350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09B6FF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К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192200" y="2247822"/>
            <a:ext cx="657225" cy="451982"/>
          </a:xfrm>
          <a:prstGeom prst="roundRect">
            <a:avLst>
              <a:gd name="adj" fmla="val 11905"/>
            </a:avLst>
          </a:prstGeom>
          <a:gradFill>
            <a:gsLst>
              <a:gs pos="0">
                <a:srgbClr val="E53F3F"/>
              </a:gs>
              <a:gs pos="100000">
                <a:srgbClr val="A81010"/>
              </a:gs>
            </a:gsLst>
            <a:path path="circl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З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860509" y="2248734"/>
            <a:ext cx="657225" cy="451982"/>
          </a:xfrm>
          <a:prstGeom prst="roundRect">
            <a:avLst>
              <a:gd name="adj" fmla="val 11905"/>
            </a:avLst>
          </a:prstGeom>
          <a:gradFill>
            <a:gsLst>
              <a:gs pos="0">
                <a:srgbClr val="E53F3F"/>
              </a:gs>
              <a:gs pos="100000">
                <a:srgbClr val="A81010"/>
              </a:gs>
            </a:gsLst>
            <a:path path="circl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Д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517734" y="2248734"/>
            <a:ext cx="657225" cy="451982"/>
          </a:xfrm>
          <a:prstGeom prst="roundRect">
            <a:avLst>
              <a:gd name="adj" fmla="val 11905"/>
            </a:avLst>
          </a:prstGeom>
          <a:gradFill>
            <a:gsLst>
              <a:gs pos="0">
                <a:srgbClr val="E53F3F"/>
              </a:gs>
              <a:gs pos="100000">
                <a:srgbClr val="A81010"/>
              </a:gs>
            </a:gsLst>
            <a:path path="circl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249678" y="2256377"/>
            <a:ext cx="657225" cy="451982"/>
          </a:xfrm>
          <a:prstGeom prst="roundRect">
            <a:avLst>
              <a:gd name="adj" fmla="val 11905"/>
            </a:avLst>
          </a:prstGeom>
          <a:gradFill>
            <a:gsLst>
              <a:gs pos="0">
                <a:srgbClr val="E53F3F"/>
              </a:gs>
              <a:gs pos="100000">
                <a:srgbClr val="A81010"/>
              </a:gs>
            </a:gsLst>
            <a:path path="circl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noProof="0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З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888834" y="2248734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В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46059" y="3152698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0485B7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Е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203284" y="3152698"/>
            <a:ext cx="657225" cy="451982"/>
          </a:xfrm>
          <a:prstGeom prst="roundRect">
            <a:avLst>
              <a:gd name="adj" fmla="val 11905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Ц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3883865" y="3590076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И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585312" y="3138195"/>
            <a:ext cx="657225" cy="451982"/>
          </a:xfrm>
          <a:prstGeom prst="roundRect">
            <a:avLst>
              <a:gd name="adj" fmla="val 11905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М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231609" y="3154077"/>
            <a:ext cx="657225" cy="451982"/>
          </a:xfrm>
          <a:prstGeom prst="roundRect">
            <a:avLst>
              <a:gd name="adj" fmla="val 11905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Е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888834" y="3154077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16" name="Rounded Rectangle 60">
            <a:extLst>
              <a:ext uri="{FF2B5EF4-FFF2-40B4-BE49-F238E27FC236}">
                <a16:creationId xmlns:a16="http://schemas.microsoft.com/office/drawing/2014/main" id="{D68F90BB-7BE4-4E05-8629-3A7065BB6501}"/>
              </a:ext>
            </a:extLst>
          </p:cNvPr>
          <p:cNvSpPr/>
          <p:nvPr/>
        </p:nvSpPr>
        <p:spPr>
          <a:xfrm>
            <a:off x="3877158" y="2708136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00206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18" name="Rounded Rectangle 60">
            <a:extLst>
              <a:ext uri="{FF2B5EF4-FFF2-40B4-BE49-F238E27FC236}">
                <a16:creationId xmlns:a16="http://schemas.microsoft.com/office/drawing/2014/main" id="{A8ED5892-9CF3-4E98-95FC-AC561A1340B8}"/>
              </a:ext>
            </a:extLst>
          </p:cNvPr>
          <p:cNvSpPr/>
          <p:nvPr/>
        </p:nvSpPr>
        <p:spPr>
          <a:xfrm>
            <a:off x="5197446" y="2671709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Е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60">
            <a:extLst>
              <a:ext uri="{FF2B5EF4-FFF2-40B4-BE49-F238E27FC236}">
                <a16:creationId xmlns:a16="http://schemas.microsoft.com/office/drawing/2014/main" id="{3417C313-5551-4CF2-8663-4B7DE86BAB06}"/>
              </a:ext>
            </a:extLst>
          </p:cNvPr>
          <p:cNvSpPr/>
          <p:nvPr/>
        </p:nvSpPr>
        <p:spPr>
          <a:xfrm>
            <a:off x="3241668" y="2707670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Л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60">
            <a:extLst>
              <a:ext uri="{FF2B5EF4-FFF2-40B4-BE49-F238E27FC236}">
                <a16:creationId xmlns:a16="http://schemas.microsoft.com/office/drawing/2014/main" id="{C664EC61-816E-440B-B521-8C04827E8BA8}"/>
              </a:ext>
            </a:extLst>
          </p:cNvPr>
          <p:cNvSpPr/>
          <p:nvPr/>
        </p:nvSpPr>
        <p:spPr>
          <a:xfrm>
            <a:off x="2590281" y="2727031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60">
            <a:extLst>
              <a:ext uri="{FF2B5EF4-FFF2-40B4-BE49-F238E27FC236}">
                <a16:creationId xmlns:a16="http://schemas.microsoft.com/office/drawing/2014/main" id="{FEEFB117-F29C-488F-8C11-B1459F500BC6}"/>
              </a:ext>
            </a:extLst>
          </p:cNvPr>
          <p:cNvSpPr/>
          <p:nvPr/>
        </p:nvSpPr>
        <p:spPr>
          <a:xfrm>
            <a:off x="4550576" y="3597378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Н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58">
            <a:extLst>
              <a:ext uri="{FF2B5EF4-FFF2-40B4-BE49-F238E27FC236}">
                <a16:creationId xmlns:a16="http://schemas.microsoft.com/office/drawing/2014/main" id="{79495C4C-C263-48CF-BE44-E9063E3FE7AB}"/>
              </a:ext>
            </a:extLst>
          </p:cNvPr>
          <p:cNvSpPr/>
          <p:nvPr/>
        </p:nvSpPr>
        <p:spPr>
          <a:xfrm>
            <a:off x="3928229" y="4065693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О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37" name="Rounded Rectangle 33">
            <a:extLst>
              <a:ext uri="{FF2B5EF4-FFF2-40B4-BE49-F238E27FC236}">
                <a16:creationId xmlns:a16="http://schemas.microsoft.com/office/drawing/2014/main" id="{33EEE7AC-83F3-4A9F-B0C1-5D1CE9236907}"/>
              </a:ext>
            </a:extLst>
          </p:cNvPr>
          <p:cNvSpPr/>
          <p:nvPr/>
        </p:nvSpPr>
        <p:spPr>
          <a:xfrm>
            <a:off x="5242701" y="4065693"/>
            <a:ext cx="683892" cy="443984"/>
          </a:xfrm>
          <a:prstGeom prst="roundRect">
            <a:avLst>
              <a:gd name="adj" fmla="val 11905"/>
            </a:avLst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М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53">
            <a:extLst>
              <a:ext uri="{FF2B5EF4-FFF2-40B4-BE49-F238E27FC236}">
                <a16:creationId xmlns:a16="http://schemas.microsoft.com/office/drawing/2014/main" id="{61414A12-CFFE-439E-AEDD-38A8FE32445F}"/>
              </a:ext>
            </a:extLst>
          </p:cNvPr>
          <p:cNvSpPr/>
          <p:nvPr/>
        </p:nvSpPr>
        <p:spPr>
          <a:xfrm>
            <a:off x="3928228" y="4526706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Н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44" name="Rounded Rectangle 53">
            <a:extLst>
              <a:ext uri="{FF2B5EF4-FFF2-40B4-BE49-F238E27FC236}">
                <a16:creationId xmlns:a16="http://schemas.microsoft.com/office/drawing/2014/main" id="{9AEEF0A7-8632-430B-A192-758B680ABEAD}"/>
              </a:ext>
            </a:extLst>
          </p:cNvPr>
          <p:cNvSpPr/>
          <p:nvPr/>
        </p:nvSpPr>
        <p:spPr>
          <a:xfrm>
            <a:off x="3906265" y="4967306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48" name="Rounded Rectangle 53">
            <a:extLst>
              <a:ext uri="{FF2B5EF4-FFF2-40B4-BE49-F238E27FC236}">
                <a16:creationId xmlns:a16="http://schemas.microsoft.com/office/drawing/2014/main" id="{7BF006EE-5937-4387-B472-56EFBF250EE4}"/>
              </a:ext>
            </a:extLst>
          </p:cNvPr>
          <p:cNvSpPr/>
          <p:nvPr/>
        </p:nvSpPr>
        <p:spPr>
          <a:xfrm>
            <a:off x="5218821" y="4956061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05AAF1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Е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53">
            <a:extLst>
              <a:ext uri="{FF2B5EF4-FFF2-40B4-BE49-F238E27FC236}">
                <a16:creationId xmlns:a16="http://schemas.microsoft.com/office/drawing/2014/main" id="{AC0EA3DE-7C5B-4872-A62E-23375BF346C8}"/>
              </a:ext>
            </a:extLst>
          </p:cNvPr>
          <p:cNvSpPr/>
          <p:nvPr/>
        </p:nvSpPr>
        <p:spPr>
          <a:xfrm>
            <a:off x="5860267" y="4956061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05AAF1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Т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ounded Rectangle 60">
            <a:extLst>
              <a:ext uri="{FF2B5EF4-FFF2-40B4-BE49-F238E27FC236}">
                <a16:creationId xmlns:a16="http://schemas.microsoft.com/office/drawing/2014/main" id="{04F5102D-3CDA-44A1-AEA0-AB64E2424271}"/>
              </a:ext>
            </a:extLst>
          </p:cNvPr>
          <p:cNvSpPr/>
          <p:nvPr/>
        </p:nvSpPr>
        <p:spPr>
          <a:xfrm>
            <a:off x="5842403" y="2686213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Т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60">
            <a:extLst>
              <a:ext uri="{FF2B5EF4-FFF2-40B4-BE49-F238E27FC236}">
                <a16:creationId xmlns:a16="http://schemas.microsoft.com/office/drawing/2014/main" id="{34399095-A72A-4B42-93FB-B526F197A031}"/>
              </a:ext>
            </a:extLst>
          </p:cNvPr>
          <p:cNvSpPr/>
          <p:nvPr/>
        </p:nvSpPr>
        <p:spPr>
          <a:xfrm>
            <a:off x="6481560" y="2709310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ounded Rectangle 45">
            <a:extLst>
              <a:ext uri="{FF2B5EF4-FFF2-40B4-BE49-F238E27FC236}">
                <a16:creationId xmlns:a16="http://schemas.microsoft.com/office/drawing/2014/main" id="{681B7D49-1D16-469D-8CF6-83FDBF236B37}"/>
              </a:ext>
            </a:extLst>
          </p:cNvPr>
          <p:cNvSpPr/>
          <p:nvPr/>
        </p:nvSpPr>
        <p:spPr>
          <a:xfrm>
            <a:off x="2583099" y="3580621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FF0505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Р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45">
            <a:extLst>
              <a:ext uri="{FF2B5EF4-FFF2-40B4-BE49-F238E27FC236}">
                <a16:creationId xmlns:a16="http://schemas.microsoft.com/office/drawing/2014/main" id="{6F4C0024-A94C-47E5-A0F5-8CA29D3CED69}"/>
              </a:ext>
            </a:extLst>
          </p:cNvPr>
          <p:cNvSpPr/>
          <p:nvPr/>
        </p:nvSpPr>
        <p:spPr>
          <a:xfrm>
            <a:off x="1920036" y="3590076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FF0505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У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ed Rectangle 45">
            <a:extLst>
              <a:ext uri="{FF2B5EF4-FFF2-40B4-BE49-F238E27FC236}">
                <a16:creationId xmlns:a16="http://schemas.microsoft.com/office/drawing/2014/main" id="{BB422988-9870-4A6E-B183-A2D6ED2F976F}"/>
              </a:ext>
            </a:extLst>
          </p:cNvPr>
          <p:cNvSpPr/>
          <p:nvPr/>
        </p:nvSpPr>
        <p:spPr>
          <a:xfrm>
            <a:off x="1263890" y="3585110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FF0505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Д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ed Rectangle 33">
            <a:extLst>
              <a:ext uri="{FF2B5EF4-FFF2-40B4-BE49-F238E27FC236}">
                <a16:creationId xmlns:a16="http://schemas.microsoft.com/office/drawing/2014/main" id="{71F12758-E4C2-43E9-8009-F19EDC73B27A}"/>
              </a:ext>
            </a:extLst>
          </p:cNvPr>
          <p:cNvSpPr/>
          <p:nvPr/>
        </p:nvSpPr>
        <p:spPr>
          <a:xfrm>
            <a:off x="5908556" y="4068521"/>
            <a:ext cx="683892" cy="443984"/>
          </a:xfrm>
          <a:prstGeom prst="roundRect">
            <a:avLst>
              <a:gd name="adj" fmla="val 11905"/>
            </a:avLst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noProof="0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О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ounded Rectangle 33">
            <a:extLst>
              <a:ext uri="{FF2B5EF4-FFF2-40B4-BE49-F238E27FC236}">
                <a16:creationId xmlns:a16="http://schemas.microsoft.com/office/drawing/2014/main" id="{039DBCEA-8068-422E-B9FB-4C4E7E468480}"/>
              </a:ext>
            </a:extLst>
          </p:cNvPr>
          <p:cNvSpPr/>
          <p:nvPr/>
        </p:nvSpPr>
        <p:spPr>
          <a:xfrm>
            <a:off x="6567543" y="4075096"/>
            <a:ext cx="683892" cy="443984"/>
          </a:xfrm>
          <a:prstGeom prst="roundRect">
            <a:avLst>
              <a:gd name="adj" fmla="val 11905"/>
            </a:avLst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noProof="0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ounded Rectangle 58">
            <a:extLst>
              <a:ext uri="{FF2B5EF4-FFF2-40B4-BE49-F238E27FC236}">
                <a16:creationId xmlns:a16="http://schemas.microsoft.com/office/drawing/2014/main" id="{30CE3E3A-595B-4266-9783-B6773287544F}"/>
              </a:ext>
            </a:extLst>
          </p:cNvPr>
          <p:cNvSpPr/>
          <p:nvPr/>
        </p:nvSpPr>
        <p:spPr>
          <a:xfrm>
            <a:off x="3302905" y="4052361"/>
            <a:ext cx="657225" cy="451982"/>
          </a:xfrm>
          <a:prstGeom prst="roundRect">
            <a:avLst>
              <a:gd name="adj" fmla="val 11905"/>
            </a:avLst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noProof="0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К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ounded Rectangle 28">
            <a:extLst>
              <a:ext uri="{FF2B5EF4-FFF2-40B4-BE49-F238E27FC236}">
                <a16:creationId xmlns:a16="http://schemas.microsoft.com/office/drawing/2014/main" id="{3060F1BD-6D39-4583-937C-7F65A3DE9E40}"/>
              </a:ext>
            </a:extLst>
          </p:cNvPr>
          <p:cNvSpPr/>
          <p:nvPr/>
        </p:nvSpPr>
        <p:spPr>
          <a:xfrm>
            <a:off x="5205112" y="4510474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FF056F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noProof="0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ounded Rectangle 28">
            <a:extLst>
              <a:ext uri="{FF2B5EF4-FFF2-40B4-BE49-F238E27FC236}">
                <a16:creationId xmlns:a16="http://schemas.microsoft.com/office/drawing/2014/main" id="{103F72F9-DF75-4C8A-A974-439EB9EB76C1}"/>
              </a:ext>
            </a:extLst>
          </p:cNvPr>
          <p:cNvSpPr/>
          <p:nvPr/>
        </p:nvSpPr>
        <p:spPr>
          <a:xfrm>
            <a:off x="5848664" y="4515246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FF056F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noProof="0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О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ounded Rectangle 53">
            <a:extLst>
              <a:ext uri="{FF2B5EF4-FFF2-40B4-BE49-F238E27FC236}">
                <a16:creationId xmlns:a16="http://schemas.microsoft.com/office/drawing/2014/main" id="{B92F7C22-4824-4DFD-A9FD-AE26BDC030E6}"/>
              </a:ext>
            </a:extLst>
          </p:cNvPr>
          <p:cNvSpPr/>
          <p:nvPr/>
        </p:nvSpPr>
        <p:spPr>
          <a:xfrm>
            <a:off x="6531433" y="4974327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05AAF1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noProof="0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ounded Rectangle 53">
            <a:extLst>
              <a:ext uri="{FF2B5EF4-FFF2-40B4-BE49-F238E27FC236}">
                <a16:creationId xmlns:a16="http://schemas.microsoft.com/office/drawing/2014/main" id="{E8C4B21E-F038-4DB6-A893-B6A1051D8714}"/>
              </a:ext>
            </a:extLst>
          </p:cNvPr>
          <p:cNvSpPr/>
          <p:nvPr/>
        </p:nvSpPr>
        <p:spPr>
          <a:xfrm>
            <a:off x="3302974" y="4956061"/>
            <a:ext cx="657225" cy="451982"/>
          </a:xfrm>
          <a:prstGeom prst="roundRect">
            <a:avLst>
              <a:gd name="adj" fmla="val 11905"/>
            </a:avLst>
          </a:prstGeom>
          <a:solidFill>
            <a:srgbClr val="05AAF1"/>
          </a:solidFill>
          <a:ln>
            <a:noFill/>
          </a:ln>
          <a:scene3d>
            <a:camera prst="orthographicFront"/>
            <a:lightRig rig="threePt" dir="t"/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noProof="0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Р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Čuvar mesta za datum 7">
            <a:extLst>
              <a:ext uri="{FF2B5EF4-FFF2-40B4-BE49-F238E27FC236}">
                <a16:creationId xmlns:a16="http://schemas.microsoft.com/office/drawing/2014/main" id="{CB21C90B-291A-48C6-B37A-008ECDAB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3951-6240-4E06-890E-77795ACC9517}" type="datetime1">
              <a:rPr lang="fr-FR" smtClean="0"/>
              <a:t>07/11/2020</a:t>
            </a:fld>
            <a:endParaRPr lang="en-US"/>
          </a:p>
        </p:txBody>
      </p:sp>
      <p:sp>
        <p:nvSpPr>
          <p:cNvPr id="9" name="Čuvar mesta za podnožje 8">
            <a:extLst>
              <a:ext uri="{FF2B5EF4-FFF2-40B4-BE49-F238E27FC236}">
                <a16:creationId xmlns:a16="http://schemas.microsoft.com/office/drawing/2014/main" id="{F8148C4A-DC01-4E88-B647-28416255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1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gaonik 4">
            <a:extLst>
              <a:ext uri="{FF2B5EF4-FFF2-40B4-BE49-F238E27FC236}">
                <a16:creationId xmlns:a16="http://schemas.microsoft.com/office/drawing/2014/main" id="{B87D138A-6437-4C8D-95B8-593FD3DECC26}"/>
              </a:ext>
            </a:extLst>
          </p:cNvPr>
          <p:cNvSpPr/>
          <p:nvPr/>
        </p:nvSpPr>
        <p:spPr>
          <a:xfrm>
            <a:off x="1264935" y="523937"/>
            <a:ext cx="8523641" cy="19194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Miroslav" panose="02000500060000020004" pitchFamily="2" charset="0"/>
                <a:ea typeface="+mn-ea"/>
                <a:cs typeface="+mn-cs"/>
              </a:rPr>
              <a:t>„Кроз васиону и векове“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Miroslav" panose="02000500060000020004" pitchFamily="2" charset="0"/>
              </a:rPr>
              <a:t>-одломак-</a:t>
            </a:r>
            <a:endParaRPr kumimoji="0" lang="sr-Latn-RS" sz="6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Miroslav" panose="02000500060000020004" pitchFamily="2" charset="0"/>
              <a:ea typeface="+mn-ea"/>
              <a:cs typeface="+mn-cs"/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C76F947C-E812-48C7-8AF8-FD70E386C39E}"/>
              </a:ext>
            </a:extLst>
          </p:cNvPr>
          <p:cNvSpPr/>
          <p:nvPr/>
        </p:nvSpPr>
        <p:spPr>
          <a:xfrm>
            <a:off x="3890714" y="4097844"/>
            <a:ext cx="7173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Miroslav" panose="02000500060000020004" pitchFamily="2" charset="0"/>
                <a:ea typeface="+mn-ea"/>
                <a:cs typeface="+mn-cs"/>
              </a:rPr>
              <a:t>Милутин Миланковић</a:t>
            </a:r>
            <a:endParaRPr kumimoji="0" lang="sr-Latn-R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Miroslav" panose="02000500060000020004" pitchFamily="2" charset="0"/>
              <a:ea typeface="+mn-ea"/>
              <a:cs typeface="+mn-cs"/>
            </a:endParaRPr>
          </a:p>
        </p:txBody>
      </p:sp>
      <p:sp>
        <p:nvSpPr>
          <p:cNvPr id="8" name="Čuvar mesta za datum 7">
            <a:extLst>
              <a:ext uri="{FF2B5EF4-FFF2-40B4-BE49-F238E27FC236}">
                <a16:creationId xmlns:a16="http://schemas.microsoft.com/office/drawing/2014/main" id="{9D72118A-AD9E-4C61-9676-BA8BBC9D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8F23-0DC8-4C26-9804-8A9B8203CFE6}" type="datetime1">
              <a:rPr lang="fr-FR" smtClean="0"/>
              <a:t>07/11/2020</a:t>
            </a:fld>
            <a:endParaRPr lang="sr-Latn-RS"/>
          </a:p>
        </p:txBody>
      </p:sp>
      <p:sp>
        <p:nvSpPr>
          <p:cNvPr id="9" name="Čuvar mesta za podnožje 8">
            <a:extLst>
              <a:ext uri="{FF2B5EF4-FFF2-40B4-BE49-F238E27FC236}">
                <a16:creationId xmlns:a16="http://schemas.microsoft.com/office/drawing/2014/main" id="{66ED9FAB-0AF4-4CF2-B75A-4E6F9194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6484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4412D55C-DC6C-487B-8045-B55D7ACE3EC8}"/>
              </a:ext>
            </a:extLst>
          </p:cNvPr>
          <p:cNvSpPr txBox="1"/>
          <p:nvPr/>
        </p:nvSpPr>
        <p:spPr>
          <a:xfrm>
            <a:off x="213609" y="417635"/>
            <a:ext cx="6093500" cy="6465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65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Милутин Миланковић </a:t>
            </a:r>
          </a:p>
          <a:p>
            <a:pPr>
              <a:lnSpc>
                <a:spcPct val="107000"/>
              </a:lnSpc>
              <a:spcAft>
                <a:spcPts val="565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Даљ,(28. мај 1879 — Београд, 12. децембар 1958) је био српски математичар, астроном, климатолог, геофизичар,грађевински инжењер, доктор техничких наука,  професор на Универзитету у Београду, декан Филозофског факултета, пионир у ракетном инжињерству, потпредседник САНУ у три мандата, почев од 1948, директор Астрономске опсерваторије у Београду. Миланковић је дао два фундаментална доприноса науци. Први допринос је „Канон осунчавања Земље”, који карактерише све планете Сунчевог система. </a:t>
            </a:r>
            <a:endParaRPr lang="sr-Latn-R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855D4EB-34D9-422F-8374-9327613EF2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61" t="10262" r="9921" b="11049"/>
          <a:stretch/>
        </p:blipFill>
        <p:spPr>
          <a:xfrm>
            <a:off x="6307109" y="1508821"/>
            <a:ext cx="5867745" cy="34927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B6E54714-85CF-4B15-8C92-1D092517B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7413" y="6356350"/>
            <a:ext cx="2743200" cy="365125"/>
          </a:xfrm>
        </p:spPr>
        <p:txBody>
          <a:bodyPr/>
          <a:lstStyle/>
          <a:p>
            <a:fld id="{F0CF04DF-494C-4ED6-BCB5-6B93508FC12A}" type="datetime1">
              <a:rPr lang="fr-FR" smtClean="0"/>
              <a:t>07/11/2020</a:t>
            </a:fld>
            <a:endParaRPr lang="sr-Latn-RS" dirty="0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902464E-92B9-4178-98D1-64FCF19C7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ДУПАЛО МИРЈАНА ОШ" КРАЉ ПЕТАР II КАРАЂОРЂЕВИЋ"</a:t>
            </a: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2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18F50610-E162-4FCB-A14B-FF3105528928}"/>
              </a:ext>
            </a:extLst>
          </p:cNvPr>
          <p:cNvSpPr txBox="1"/>
          <p:nvPr/>
        </p:nvSpPr>
        <p:spPr>
          <a:xfrm>
            <a:off x="168640" y="0"/>
            <a:ext cx="6741826" cy="6523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65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 допринос је теоријско објашњење земљиних дуготрајних климатских промена узрокованих астрономским променама положаја Земље у односу на Сунце, данас познато као Миланковићеви циклуси. Између 1925. и 1928. Миланковић је написао књигу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Кроз васиону и векове</a:t>
            </a:r>
            <a:r>
              <a:rPr lang="hr-H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виду писама анонимној младој дами. Дело говори о историји астрономије, климатологији и науци кроз низ имагинарних посета различитим одредницама у васиони и времену од стране аутора и његове неименоване пријатељице.</a:t>
            </a:r>
            <a:endParaRPr lang="sr-Latn-R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487360C-0A7F-4ACC-9D8A-7A21519CF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910" y="158712"/>
            <a:ext cx="474345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2D589806-FD30-461D-A69D-34D1E513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0E57-4C9C-41D9-BA81-8905A429A72C}" type="datetime1">
              <a:rPr lang="fr-FR" smtClean="0"/>
              <a:t>07/11/2020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596BD42F-392B-4FE1-9AEA-955CC584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ДУПАЛО МИРЈАНА ОШ" КРАЉ ПЕТАР II КАРАЂОРЂЕВИЋ"</a:t>
            </a:r>
            <a:endParaRPr lang="sr-Latn-R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6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3BDF798-E57D-464B-B662-37BD718D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7CC9-CBF9-425D-8F85-A453DB418A71}" type="datetime1">
              <a:rPr lang="fr-FR" smtClean="0"/>
              <a:t>07/11/2020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3412B04A-C762-4942-84AE-3F15956A7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46290728-87C0-4DD8-AB71-26AFC450E986}"/>
              </a:ext>
            </a:extLst>
          </p:cNvPr>
          <p:cNvSpPr txBox="1"/>
          <p:nvPr/>
        </p:nvSpPr>
        <p:spPr>
          <a:xfrm>
            <a:off x="314794" y="1217552"/>
            <a:ext cx="712032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Сунце је нама најближа и најбоље проучена од свих звезда. Око њега кружи 8 планета и њихови сателити, 5 патуљастих планета, астероиди, комете, метеори и честице космичке прашине, тако да Сунце представља средишњу звезду Сунчевог система.</a:t>
            </a:r>
            <a:endParaRPr lang="sr-Latn-RS" sz="3200" b="1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CBB32C7-4741-4232-9523-EAE105D4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384" y="0"/>
            <a:ext cx="2327615" cy="688630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F93D611-DEAA-4133-A51A-479BC4A32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0" y="4443412"/>
            <a:ext cx="2095500" cy="2095500"/>
          </a:xfrm>
          <a:prstGeom prst="rect">
            <a:avLst/>
          </a:prstGeom>
        </p:spPr>
      </p:pic>
      <p:sp>
        <p:nvSpPr>
          <p:cNvPr id="12" name="Pravougaonik 11">
            <a:extLst>
              <a:ext uri="{FF2B5EF4-FFF2-40B4-BE49-F238E27FC236}">
                <a16:creationId xmlns:a16="http://schemas.microsoft.com/office/drawing/2014/main" id="{D3C3A1CB-F2C6-4D71-94BC-8B6BDC231E3D}"/>
              </a:ext>
            </a:extLst>
          </p:cNvPr>
          <p:cNvSpPr/>
          <p:nvPr/>
        </p:nvSpPr>
        <p:spPr>
          <a:xfrm>
            <a:off x="2443397" y="260379"/>
            <a:ext cx="4937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Да ли сте знали: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27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56EB7F8E-2372-448A-AC98-61C86E0B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C711-53A5-4EA7-A8DA-567BA01C7A7E}" type="datetime1">
              <a:rPr lang="fr-FR" smtClean="0"/>
              <a:t>07/11/2020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B0F0C7FD-015E-4BA9-BAC5-F5B1CDD8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16E4AF71-FAB7-48F9-AF06-D40EDF89CFE4}"/>
              </a:ext>
            </a:extLst>
          </p:cNvPr>
          <p:cNvSpPr/>
          <p:nvPr/>
        </p:nvSpPr>
        <p:spPr>
          <a:xfrm>
            <a:off x="2443397" y="260379"/>
            <a:ext cx="4937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Непознате речи: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054E6CD0-52C5-442E-82AA-B516582D6BCF}"/>
              </a:ext>
            </a:extLst>
          </p:cNvPr>
          <p:cNvSpPr txBox="1"/>
          <p:nvPr/>
        </p:nvSpPr>
        <p:spPr>
          <a:xfrm>
            <a:off x="178633" y="1167929"/>
            <a:ext cx="12548016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5150" indent="-4572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васиона – свемир, космос</a:t>
            </a:r>
            <a:endParaRPr lang="sr-Cyrl-R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4572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врлет – брдовит, планински крај са стрмим, каменитим обронцима</a:t>
            </a:r>
            <a:endParaRPr lang="sr-Cyrl-R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4572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гребен – горњи, врло стрми део планине; оштра стена у мору или реци</a:t>
            </a:r>
            <a:endParaRPr lang="sr-Cyrl-R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4572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кичица – четкица</a:t>
            </a:r>
            <a:endParaRPr lang="sr-Cyrl-R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4572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архитекта – особа која пројектује изглед грађевинских објеката (зграда, кућа)</a:t>
            </a:r>
            <a:endParaRPr lang="sr-Cyrl-R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4572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окно – прозор</a:t>
            </a:r>
            <a:endParaRPr lang="sr-Cyrl-R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4572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ћарлија – лагано дува, пирка</a:t>
            </a:r>
            <a:endParaRPr lang="sr-Cyrl-R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4572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депоновало је – сместило је, оставило је</a:t>
            </a:r>
            <a:endParaRPr lang="sr-Cyrl-R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4572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Египат – једна од најстаријих држава на свету</a:t>
            </a:r>
            <a:endParaRPr lang="sr-Cyrl-R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4572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фараон – владар, цар у старом Египта</a:t>
            </a:r>
            <a:endParaRPr lang="sr-Cyrl-R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4572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природњак – особа која проучава природу</a:t>
            </a:r>
            <a:endParaRPr lang="sr-Cyrl-R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4572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галаксије – џиновске скупине звезда</a:t>
            </a:r>
            <a:endParaRPr lang="sr-Cyrl-R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45720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планета – велики објекат који кружи око неке звезде</a:t>
            </a:r>
            <a:endParaRPr lang="sr-Latn-R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58E1EDAD-0E1B-46A3-A0EF-E3DDA558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AAC1-55A4-4B2F-9C06-4CAF03AEAED4}" type="datetime1">
              <a:rPr lang="fr-FR" smtClean="0"/>
              <a:t>07/11/2020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7CD8DDEF-0461-45BC-B962-172F9350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050">
                <a:solidFill>
                  <a:schemeClr val="bg1"/>
                </a:solidFill>
              </a:rPr>
              <a:t>ДУПАЛО МИРЈАНА ОШ" КРАЉ ПЕТАР II КАРАЂОРЂЕВИЋ"</a:t>
            </a:r>
            <a:endParaRPr lang="sr-Latn-RS" sz="1050">
              <a:solidFill>
                <a:schemeClr val="bg1"/>
              </a:solidFill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9AAF1FF8-CD6A-4248-912C-F176836C7A9F}"/>
              </a:ext>
            </a:extLst>
          </p:cNvPr>
          <p:cNvSpPr txBox="1"/>
          <p:nvPr/>
        </p:nvSpPr>
        <p:spPr>
          <a:xfrm>
            <a:off x="1328422" y="1344968"/>
            <a:ext cx="9535155" cy="475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5150" indent="-457200">
              <a:lnSpc>
                <a:spcPct val="107000"/>
              </a:lnSpc>
              <a:spcAft>
                <a:spcPts val="565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 је задивило научника Милутина Миланковића док је посматрао предео под снегом?</a:t>
            </a:r>
          </a:p>
          <a:p>
            <a:pPr marL="565150" indent="-457200">
              <a:lnSpc>
                <a:spcPct val="107000"/>
              </a:lnSpc>
              <a:spcAft>
                <a:spcPts val="565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 се он осећа док посматра природу? </a:t>
            </a:r>
          </a:p>
          <a:p>
            <a:pPr marL="565150" indent="-457200">
              <a:lnSpc>
                <a:spcPct val="107000"/>
              </a:lnSpc>
              <a:spcAft>
                <a:spcPts val="565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Чиме је све опчињен? </a:t>
            </a:r>
          </a:p>
          <a:p>
            <a:pPr marL="565150" indent="-457200">
              <a:lnSpc>
                <a:spcPct val="107000"/>
              </a:lnSpc>
              <a:spcAft>
                <a:spcPts val="565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чему он размишља док посматра пределе? </a:t>
            </a:r>
            <a:endParaRPr lang="sr-Cyrl-RS" sz="28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457200">
              <a:lnSpc>
                <a:spcPct val="107000"/>
              </a:lnSpc>
              <a:spcAft>
                <a:spcPts val="565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Објасните зашто је сва лепота на свету дар Сунца. </a:t>
            </a:r>
          </a:p>
          <a:p>
            <a:pPr marL="565150" indent="-457200">
              <a:lnSpc>
                <a:spcPct val="107000"/>
              </a:lnSpc>
              <a:spcAft>
                <a:spcPts val="565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Који је владар испевао химну Сунцу? </a:t>
            </a:r>
          </a:p>
          <a:p>
            <a:pPr marL="565150" indent="-457200">
              <a:lnSpc>
                <a:spcPct val="107000"/>
              </a:lnSpc>
              <a:spcAft>
                <a:spcPts val="565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чему је значај Сунца?</a:t>
            </a:r>
            <a:endParaRPr lang="sr-Cyrl-RS" sz="28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457200">
              <a:lnSpc>
                <a:spcPct val="107000"/>
              </a:lnSpc>
              <a:spcAft>
                <a:spcPts val="565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који начин човек данас угрожава природу?</a:t>
            </a:r>
            <a:endParaRPr lang="sr-Latn-RS" sz="2800" b="1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2CD44810-67B8-4DA9-A06F-0DA6762D32B0}"/>
              </a:ext>
            </a:extLst>
          </p:cNvPr>
          <p:cNvSpPr/>
          <p:nvPr/>
        </p:nvSpPr>
        <p:spPr>
          <a:xfrm>
            <a:off x="139747" y="0"/>
            <a:ext cx="5316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РАЗГОВАРАМО…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25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A8665E63-CE59-4E37-862B-2C7259CD6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E4FA-8F23-4F78-A29A-25908DC91363}" type="datetime1">
              <a:rPr lang="fr-FR" smtClean="0"/>
              <a:t>07/11/2020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18CCB3F-6B37-44EF-8A46-E9309BD0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050">
                <a:solidFill>
                  <a:schemeClr val="bg1"/>
                </a:solidFill>
              </a:rPr>
              <a:t>ДУПАЛО МИРЈАНА ОШ" КРАЉ ПЕТАР II КАРАЂОРЂЕВИЋ"</a:t>
            </a:r>
            <a:endParaRPr lang="sr-Latn-RS" sz="1050">
              <a:solidFill>
                <a:schemeClr val="bg1"/>
              </a:solidFill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E35F545C-D8AF-48F4-8FE2-267E8CC32576}"/>
              </a:ext>
            </a:extLst>
          </p:cNvPr>
          <p:cNvSpPr txBox="1"/>
          <p:nvPr/>
        </p:nvSpPr>
        <p:spPr>
          <a:xfrm>
            <a:off x="5048676" y="1034480"/>
            <a:ext cx="56692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C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научнопопуларни</a:t>
            </a:r>
            <a:r>
              <a:rPr lang="sr-Cyrl-C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текст</a:t>
            </a:r>
            <a:r>
              <a:rPr lang="sr-Cyrl-C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D73DD588-5E34-4E56-A5B3-F4564EAC4389}"/>
              </a:ext>
            </a:extLst>
          </p:cNvPr>
          <p:cNvSpPr txBox="1"/>
          <p:nvPr/>
        </p:nvSpPr>
        <p:spPr>
          <a:xfrm>
            <a:off x="252334" y="1786430"/>
            <a:ext cx="1168733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Научнопопуларни текст садржи поуздане податке који су написани тако да буду разумљиви и људима који нису стручњаци у тој области. Људи их радо читају, јер из њих могу много да науче и сазнају о свету.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19EE9055-788B-4679-9A14-CAF8E214E925}"/>
              </a:ext>
            </a:extLst>
          </p:cNvPr>
          <p:cNvSpPr txBox="1"/>
          <p:nvPr/>
        </p:nvSpPr>
        <p:spPr>
          <a:xfrm>
            <a:off x="252334" y="1034480"/>
            <a:ext cx="8011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Врста књижевног дела: </a:t>
            </a:r>
            <a:endParaRPr lang="sr-Cyrl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2037D8E-85C6-4D95-B413-211B9AD93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474" y="3508654"/>
            <a:ext cx="6256252" cy="2899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ravougaonik 11">
            <a:extLst>
              <a:ext uri="{FF2B5EF4-FFF2-40B4-BE49-F238E27FC236}">
                <a16:creationId xmlns:a16="http://schemas.microsoft.com/office/drawing/2014/main" id="{9462839B-C705-48F1-9C4C-319FFB6339BA}"/>
              </a:ext>
            </a:extLst>
          </p:cNvPr>
          <p:cNvSpPr/>
          <p:nvPr/>
        </p:nvSpPr>
        <p:spPr>
          <a:xfrm>
            <a:off x="4469389" y="136519"/>
            <a:ext cx="4107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Анализа: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78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691</Words>
  <Application>Microsoft Office PowerPoint</Application>
  <PresentationFormat>Široki ekran</PresentationFormat>
  <Paragraphs>113</Paragraphs>
  <Slides>11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6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Miroslav</vt:lpstr>
      <vt:lpstr>Times New Roman</vt:lpstr>
      <vt:lpstr>Wingdings</vt:lpstr>
      <vt:lpstr>Tema Office</vt:lpstr>
      <vt:lpstr>1_Tema Office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20</cp:revision>
  <dcterms:created xsi:type="dcterms:W3CDTF">2020-11-07T15:32:57Z</dcterms:created>
  <dcterms:modified xsi:type="dcterms:W3CDTF">2020-11-07T18:35:58Z</dcterms:modified>
</cp:coreProperties>
</file>