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664FD-61B2-479C-81FB-3AFF67AEE6BA}" type="datetimeFigureOut">
              <a:rPr lang="sr-Latn-RS" smtClean="0"/>
              <a:pPr/>
              <a:t>27.1.2021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17AAB-4B81-4030-8FFE-813EDD74B00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91950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FCE97D-8360-4425-BC06-7562D9A1B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1701023-A8FC-44A4-8F96-A184D25F1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9A6A5D06-EF18-4A0E-BE50-EA1E89E5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F243-C891-4396-9FDE-44ECCC71225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ECE31A12-20F6-4E80-A0E4-7D9AEB26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5BCC93A2-5F20-495F-88E3-880D9CC7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6E07-928D-44E9-A71C-41624465B9B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773494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AFE880-440A-40D5-8D4C-C22A7A0D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xmlns="" id="{D4CCE6B0-BD15-4336-B46F-06DAFBF67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B63CE862-37EE-41C0-A9C6-EBB8A52B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4C0B-279E-4CAC-9144-4B2B8E4102AE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6047C5CF-2A74-44BA-8D0E-162F5F79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60BE51B3-DAA6-4FD5-B176-FE69093C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6E07-928D-44E9-A71C-41624465B9B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258358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xmlns="" id="{8DED84DA-6492-4275-BD2B-D98A11618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xmlns="" id="{76DFD60F-246C-48C3-83EF-423DE0F92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6D185A21-A62C-4E3E-9E75-0C7F4050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98D8-8D04-4D2A-9363-29ECA223E8EA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C49EB5DC-6336-46D5-A5EA-85CCA93C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2143611F-4A01-437F-AC14-C94FFBB0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6E07-928D-44E9-A71C-41624465B9B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224429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9AC96C-2A08-4707-8DA2-75225A43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3E149639-6F8C-41AD-997A-71FD6FB17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2E4685FD-F1D3-4308-8014-35ED17BF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61C6-1D5D-42C6-83F5-F8F9EC7DB2A3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C56A47D9-E1AE-45FC-A8F1-C93728AD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A10F5681-DEB8-430C-8F0C-DE039610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6E07-928D-44E9-A71C-41624465B9B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372200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390BAD-33AE-4C75-95CB-F5999F90C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C1795E83-4F5F-44C7-B2EA-CEE97C80D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74044158-7459-4140-B3A7-685BB7F7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9D5F-1ACE-4DC6-B8E9-1FDDF19057B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F85BC457-7234-4B94-A248-5E171991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4B9633CA-4045-4A23-917D-0ED5AA96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6E07-928D-44E9-A71C-41624465B9B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209460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21D1D5-9EA7-44DD-9BF6-D60201BC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D7678AD7-8D22-41CB-9BFD-02236E7F1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5D7F72C2-CF82-48DC-9B40-DF802236F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EA8090BC-2851-47F8-A58A-8FB616B3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3628-A80A-4AF9-A1F0-F65590F87E42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12E695D7-6D36-4BFE-AA78-E527ECD33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4CD94672-1F8A-471A-8464-00FD676A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6E07-928D-44E9-A71C-41624465B9B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81763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5CEBD3-AF03-4475-AF67-693FCFFD6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273D97C5-BF40-4887-9AAB-D3470FB3C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F5E83611-9914-4EE5-8B6A-519843C31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xmlns="" id="{2B07556E-637A-4103-9E5A-B447009D4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xmlns="" id="{8AB607D4-C921-4146-A80B-CB0539F81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xmlns="" id="{E4087D89-709C-4250-93B0-E5C5A1DD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945A-4803-4D52-B6EE-7031643E5A69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xmlns="" id="{670F1180-97EC-4912-949C-49A30870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xmlns="" id="{35F232CD-AD43-4081-8DD5-D2FD0571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6E07-928D-44E9-A71C-41624465B9B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64680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558CEE-AA41-4968-9D2C-2F3EDF2F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49B7418D-9B58-4029-851D-D984EB56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DB50-6F3F-4690-A6FA-34C3778EA09D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796D5366-5085-4146-9D51-35FBEEF1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xmlns="" id="{104DBE56-D018-4669-86AF-349A9E57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6E07-928D-44E9-A71C-41624465B9B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03171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40F698F4-A308-4F69-AADD-B879485D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D9B15A7D-CB32-4DAC-9DBE-4885FEC0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xmlns="" id="{27097085-D023-45E3-B4BB-F8938A03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6E07-928D-44E9-A71C-41624465B9B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227215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B8EAE3-136E-4DD7-8723-901BF5C5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BA2CF8ED-F39A-468E-8C4A-18EAFA223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A3B15269-375E-4067-83B0-F92C4CFE2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F92FA522-0217-4B83-B8EA-2364CA62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E31C-A1B6-4A08-A32E-609BFD2FCC58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63114488-18EF-49BC-A1A4-8C94DAA4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06F25012-067F-410B-B51F-175589EB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6E07-928D-44E9-A71C-41624465B9B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555311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D20906-867A-469C-A972-65146706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xmlns="" id="{1E175285-B877-4BDB-93D4-50673E71F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B8E51413-7530-498E-B81A-489B69B2C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8A11CA30-EA1B-414F-AD8F-E80A327F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489D-9B7C-4403-BC84-98938272AAE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E55768FF-D6BE-4FD0-B177-0D7C9811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215ED024-83DC-4D10-8393-24172C2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6E07-928D-44E9-A71C-41624465B9B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753847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xmlns="" id="{564D7357-005E-425B-B960-02F223F3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A2A28006-D5AA-40B4-80C4-FBA432076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76EEDA1C-456B-4108-8C44-A9B72FF24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CA30E-E2E7-465C-9AC7-B2D74397ADBB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061B8C45-BA56-4FB8-8E7A-C04172584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25C09EBA-5606-4537-9042-43E1FC8C5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66E07-928D-44E9-A71C-41624465B9B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41361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4DE2C8D9-2519-47D4-A535-23430F136993}"/>
              </a:ext>
            </a:extLst>
          </p:cNvPr>
          <p:cNvSpPr txBox="1"/>
          <p:nvPr/>
        </p:nvSpPr>
        <p:spPr>
          <a:xfrm>
            <a:off x="1592704" y="1404610"/>
            <a:ext cx="939508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latin typeface="CyrVidanSerbia" panose="02000603070000020002" pitchFamily="2" charset="0"/>
              </a:rPr>
              <a:t>„Ја сам се у Србији родио и узрастао и зато ми се чини да на свијету нема љепше земље од Србије, ни љепшег места од Тршића”. </a:t>
            </a:r>
            <a:endParaRPr lang="sr-Latn-RS" sz="6000" b="1" dirty="0">
              <a:latin typeface="CyrVidanSerbia" panose="02000603070000020002" pitchFamily="2" charset="0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5A6C0016-3C8F-4F00-8A08-656F480DDE9C}"/>
              </a:ext>
            </a:extLst>
          </p:cNvPr>
          <p:cNvSpPr txBox="1"/>
          <p:nvPr/>
        </p:nvSpPr>
        <p:spPr>
          <a:xfrm>
            <a:off x="938758" y="-105728"/>
            <a:ext cx="5606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sr-Cyrl-RS" sz="6000" b="1" dirty="0">
                <a:latin typeface="CyrVidanSerbia" panose="02000603070000020002" pitchFamily="2" charset="0"/>
              </a:rPr>
              <a:t>О коме је реч?</a:t>
            </a:r>
            <a:endParaRPr lang="sr-Latn-RS" sz="6000" b="1" dirty="0">
              <a:latin typeface="CyrVidanSerbia" panose="02000603070000020002" pitchFamily="2" charset="0"/>
            </a:endParaRPr>
          </a:p>
        </p:txBody>
      </p:sp>
      <p:sp>
        <p:nvSpPr>
          <p:cNvPr id="8" name="Čuvar mesta za datum 7">
            <a:extLst>
              <a:ext uri="{FF2B5EF4-FFF2-40B4-BE49-F238E27FC236}">
                <a16:creationId xmlns:a16="http://schemas.microsoft.com/office/drawing/2014/main" xmlns="" id="{CE84C94C-0693-4998-9ADB-64DB4F1D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D95-0D22-4C5A-97CE-D324A5D58D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9" name="Čuvar mesta za podnožje 8">
            <a:extLst>
              <a:ext uri="{FF2B5EF4-FFF2-40B4-BE49-F238E27FC236}">
                <a16:creationId xmlns:a16="http://schemas.microsoft.com/office/drawing/2014/main" xmlns="" id="{4429124F-69E3-4517-A9AA-9350DE75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80833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034DDB42-8242-4C74-ADBF-77A448064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E8B36C28-41EA-4C4C-84BE-9276826D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083BA58D-C901-42E1-A853-FB8534483920}"/>
              </a:ext>
            </a:extLst>
          </p:cNvPr>
          <p:cNvSpPr txBox="1"/>
          <p:nvPr/>
        </p:nvSpPr>
        <p:spPr>
          <a:xfrm>
            <a:off x="1119267" y="300841"/>
            <a:ext cx="1151744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b="1" dirty="0">
                <a:latin typeface="CyrVidanSerbia" panose="02000603070000020002" pitchFamily="2" charset="0"/>
              </a:rPr>
              <a:t>Из старословенске азбуке Вук је задржао следећа 24 слова:</a:t>
            </a:r>
          </a:p>
          <a:p>
            <a:endParaRPr lang="ru-RU" sz="2800" b="1" dirty="0"/>
          </a:p>
          <a:p>
            <a:r>
              <a:rPr lang="ru-RU" sz="2800" dirty="0"/>
              <a:t>А а	Б б	В в	Г г	Д д	Е е	Ж ж	З з</a:t>
            </a:r>
          </a:p>
          <a:p>
            <a:r>
              <a:rPr lang="ru-RU" sz="2800" dirty="0"/>
              <a:t>И и	К к	Л л	М м	Н н	О о	П п	Р р</a:t>
            </a:r>
          </a:p>
          <a:p>
            <a:r>
              <a:rPr lang="ru-RU" sz="2800" dirty="0"/>
              <a:t>С с	Т т	У у	Ф ф	Х х	Ц ц	Ч ч	Ш ш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b="1" dirty="0">
                <a:latin typeface="CyrVidanSerbia" panose="02000603070000020002" pitchFamily="2" charset="0"/>
              </a:rPr>
              <a:t>Њима је додао једно из латинице:</a:t>
            </a:r>
          </a:p>
          <a:p>
            <a:r>
              <a:rPr lang="ru-RU" sz="2800" b="1" dirty="0"/>
              <a:t>                       </a:t>
            </a:r>
            <a:r>
              <a:rPr lang="ru-RU" sz="2800" dirty="0"/>
              <a:t>Ј ј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b="1" dirty="0">
                <a:latin typeface="CyrVidanSerbia" panose="02000603070000020002" pitchFamily="2" charset="0"/>
              </a:rPr>
              <a:t>И пет нових:</a:t>
            </a:r>
          </a:p>
          <a:p>
            <a:endParaRPr lang="ru-RU" sz="2800" b="1" dirty="0"/>
          </a:p>
          <a:p>
            <a:r>
              <a:rPr lang="ru-RU" sz="2800" dirty="0"/>
              <a:t>Љ љ	Њ њ	Ћ ћ	Ђ ђ	Џ џ</a:t>
            </a:r>
          </a:p>
        </p:txBody>
      </p:sp>
    </p:spTree>
    <p:extLst>
      <p:ext uri="{BB962C8B-B14F-4D97-AF65-F5344CB8AC3E}">
        <p14:creationId xmlns:p14="http://schemas.microsoft.com/office/powerpoint/2010/main" xmlns="" val="2800391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DA0FC8BA-3D4C-47E5-8DD9-E9E37452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28B1F32E-1882-43BE-9515-965D99D8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18597102-9C23-4AA6-A799-DEFAB7739DA2}"/>
              </a:ext>
            </a:extLst>
          </p:cNvPr>
          <p:cNvSpPr txBox="1"/>
          <p:nvPr/>
        </p:nvSpPr>
        <p:spPr>
          <a:xfrm>
            <a:off x="603354" y="1255348"/>
            <a:ext cx="1143374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4800" b="1" dirty="0">
                <a:latin typeface="CyrVidanSerbia" panose="02000603070000020002" pitchFamily="2" charset="0"/>
              </a:rPr>
              <a:t>Избацио је следећа слова:</a:t>
            </a:r>
          </a:p>
          <a:p>
            <a:endParaRPr lang="sr-Cyrl-RS" sz="3600" dirty="0"/>
          </a:p>
          <a:p>
            <a:r>
              <a:rPr lang="sr-Cyrl-RS" sz="3600" dirty="0"/>
              <a:t>Ѥ </a:t>
            </a:r>
            <a:r>
              <a:rPr lang="sr-Cyrl-RS" sz="3600" dirty="0" err="1"/>
              <a:t>ѥ</a:t>
            </a:r>
            <a:r>
              <a:rPr lang="sr-Cyrl-RS" sz="3600" dirty="0"/>
              <a:t> (је)	Ѣ, ѣ (</a:t>
            </a:r>
            <a:r>
              <a:rPr lang="sr-Cyrl-RS" sz="3600" dirty="0" err="1"/>
              <a:t>јат</a:t>
            </a:r>
            <a:r>
              <a:rPr lang="sr-Cyrl-RS" sz="3600" dirty="0"/>
              <a:t>)	І ї (и)	Ѵ </a:t>
            </a:r>
            <a:r>
              <a:rPr lang="sr-Cyrl-RS" sz="3600" dirty="0" err="1"/>
              <a:t>ѵ</a:t>
            </a:r>
            <a:r>
              <a:rPr lang="sr-Cyrl-RS" sz="3600" dirty="0"/>
              <a:t> (и)	Ѹ </a:t>
            </a:r>
            <a:r>
              <a:rPr lang="sr-Cyrl-RS" sz="3600" dirty="0" err="1"/>
              <a:t>ѹ</a:t>
            </a:r>
            <a:r>
              <a:rPr lang="sr-Cyrl-RS" sz="3600" dirty="0"/>
              <a:t> (у)	Ѡ </a:t>
            </a:r>
            <a:r>
              <a:rPr lang="sr-Cyrl-RS" sz="3600" dirty="0" err="1"/>
              <a:t>ѡ</a:t>
            </a:r>
            <a:r>
              <a:rPr lang="sr-Cyrl-RS" sz="3600" dirty="0"/>
              <a:t> (о)	</a:t>
            </a:r>
          </a:p>
          <a:p>
            <a:r>
              <a:rPr lang="sr-Cyrl-RS" sz="3600" dirty="0"/>
              <a:t>Ѧ </a:t>
            </a:r>
            <a:r>
              <a:rPr lang="sr-Cyrl-RS" sz="3600" dirty="0" err="1"/>
              <a:t>ѧ</a:t>
            </a:r>
            <a:r>
              <a:rPr lang="sr-Cyrl-RS" sz="3600" dirty="0"/>
              <a:t> (мали </a:t>
            </a:r>
            <a:r>
              <a:rPr lang="sr-Cyrl-RS" sz="3600" dirty="0" err="1"/>
              <a:t>јус</a:t>
            </a:r>
            <a:r>
              <a:rPr lang="sr-Cyrl-RS" sz="3600" dirty="0"/>
              <a:t>)	  Ѫ </a:t>
            </a:r>
            <a:r>
              <a:rPr lang="sr-Cyrl-RS" sz="3600" dirty="0" err="1"/>
              <a:t>ѫ</a:t>
            </a:r>
            <a:r>
              <a:rPr lang="sr-Cyrl-RS" sz="3600" dirty="0"/>
              <a:t> (велики </a:t>
            </a:r>
            <a:r>
              <a:rPr lang="sr-Cyrl-RS" sz="3600" dirty="0" err="1"/>
              <a:t>јус</a:t>
            </a:r>
            <a:r>
              <a:rPr lang="sr-Cyrl-RS" sz="3600" dirty="0"/>
              <a:t>) 	Ы </a:t>
            </a:r>
            <a:r>
              <a:rPr lang="sr-Cyrl-RS" sz="3600" dirty="0" err="1"/>
              <a:t>ы</a:t>
            </a:r>
            <a:r>
              <a:rPr lang="sr-Cyrl-RS" sz="3600" dirty="0"/>
              <a:t> (</a:t>
            </a:r>
            <a:r>
              <a:rPr lang="sr-Cyrl-RS" sz="3600" dirty="0" err="1"/>
              <a:t>јери</a:t>
            </a:r>
            <a:r>
              <a:rPr lang="sr-Cyrl-RS" sz="3600" dirty="0"/>
              <a:t>, тврдо и)</a:t>
            </a:r>
          </a:p>
          <a:p>
            <a:r>
              <a:rPr lang="sr-Cyrl-RS" sz="3600" dirty="0"/>
              <a:t>Ю </a:t>
            </a:r>
            <a:r>
              <a:rPr lang="sr-Cyrl-RS" sz="3600" dirty="0" err="1"/>
              <a:t>ю</a:t>
            </a:r>
            <a:r>
              <a:rPr lang="sr-Cyrl-RS" sz="3600" dirty="0"/>
              <a:t> (ју)	Ѿ </a:t>
            </a:r>
            <a:r>
              <a:rPr lang="sr-Cyrl-RS" sz="3600" dirty="0" err="1"/>
              <a:t>ѿ</a:t>
            </a:r>
            <a:r>
              <a:rPr lang="sr-Cyrl-RS" sz="3600" dirty="0"/>
              <a:t> (</a:t>
            </a:r>
            <a:r>
              <a:rPr lang="sr-Cyrl-RS" sz="3600" dirty="0" err="1"/>
              <a:t>от</a:t>
            </a:r>
            <a:r>
              <a:rPr lang="sr-Cyrl-RS" sz="3600" dirty="0"/>
              <a:t>)	Ѳ </a:t>
            </a:r>
            <a:r>
              <a:rPr lang="sr-Cyrl-RS" sz="3600" dirty="0" err="1"/>
              <a:t>ѳ</a:t>
            </a:r>
            <a:r>
              <a:rPr lang="sr-Cyrl-RS" sz="3600" dirty="0"/>
              <a:t> (т)	Ѕ </a:t>
            </a:r>
            <a:r>
              <a:rPr lang="sr-Cyrl-RS" sz="3600" dirty="0" err="1"/>
              <a:t>ѕ</a:t>
            </a:r>
            <a:r>
              <a:rPr lang="sr-Cyrl-RS" sz="3600" dirty="0"/>
              <a:t> (</a:t>
            </a:r>
            <a:r>
              <a:rPr lang="sr-Cyrl-RS" sz="3600" dirty="0" err="1"/>
              <a:t>дз</a:t>
            </a:r>
            <a:r>
              <a:rPr lang="sr-Cyrl-RS" sz="3600" dirty="0"/>
              <a:t>)	Щ </a:t>
            </a:r>
            <a:r>
              <a:rPr lang="sr-Cyrl-RS" sz="3600" dirty="0" err="1"/>
              <a:t>щ</a:t>
            </a:r>
            <a:r>
              <a:rPr lang="sr-Cyrl-RS" sz="3600" dirty="0"/>
              <a:t> (</a:t>
            </a:r>
            <a:r>
              <a:rPr lang="sr-Cyrl-RS" sz="3600" dirty="0" err="1"/>
              <a:t>шт</a:t>
            </a:r>
            <a:r>
              <a:rPr lang="sr-Cyrl-RS" sz="3600" dirty="0"/>
              <a:t>)	  Ѯ </a:t>
            </a:r>
            <a:r>
              <a:rPr lang="sr-Cyrl-RS" sz="3600" dirty="0" err="1"/>
              <a:t>ѯ</a:t>
            </a:r>
            <a:r>
              <a:rPr lang="sr-Cyrl-RS" sz="3600" dirty="0"/>
              <a:t> (</a:t>
            </a:r>
            <a:r>
              <a:rPr lang="sr-Cyrl-RS" sz="3600" dirty="0" err="1"/>
              <a:t>кс</a:t>
            </a:r>
            <a:r>
              <a:rPr lang="sr-Cyrl-RS" sz="3600" dirty="0"/>
              <a:t>)</a:t>
            </a:r>
          </a:p>
          <a:p>
            <a:r>
              <a:rPr lang="sr-Cyrl-RS" sz="3600" dirty="0"/>
              <a:t>Ѱ </a:t>
            </a:r>
            <a:r>
              <a:rPr lang="sr-Cyrl-RS" sz="3600" dirty="0" err="1"/>
              <a:t>ѱ</a:t>
            </a:r>
            <a:r>
              <a:rPr lang="sr-Cyrl-RS" sz="3600" dirty="0"/>
              <a:t> (</a:t>
            </a:r>
            <a:r>
              <a:rPr lang="sr-Cyrl-RS" sz="3600" dirty="0" err="1"/>
              <a:t>пс</a:t>
            </a:r>
            <a:r>
              <a:rPr lang="sr-Cyrl-RS" sz="3600" dirty="0"/>
              <a:t>)	Ъ </a:t>
            </a:r>
            <a:r>
              <a:rPr lang="sr-Cyrl-RS" sz="3600" dirty="0" err="1"/>
              <a:t>ъ</a:t>
            </a:r>
            <a:r>
              <a:rPr lang="sr-Cyrl-RS" sz="3600" dirty="0"/>
              <a:t> (тврди полуглас)	Ь </a:t>
            </a:r>
            <a:r>
              <a:rPr lang="sr-Cyrl-RS" sz="3600" dirty="0" err="1"/>
              <a:t>ь</a:t>
            </a:r>
            <a:r>
              <a:rPr lang="sr-Cyrl-RS" sz="3600" dirty="0"/>
              <a:t> (меки полуглас)	</a:t>
            </a:r>
          </a:p>
          <a:p>
            <a:r>
              <a:rPr lang="sr-Cyrl-RS" sz="3600" dirty="0"/>
              <a:t>Я </a:t>
            </a:r>
            <a:r>
              <a:rPr lang="sr-Cyrl-RS" sz="3600" dirty="0" err="1"/>
              <a:t>я</a:t>
            </a:r>
            <a:r>
              <a:rPr lang="sr-Cyrl-RS" sz="3600" dirty="0"/>
              <a:t> (ја)</a:t>
            </a:r>
          </a:p>
        </p:txBody>
      </p:sp>
    </p:spTree>
    <p:extLst>
      <p:ext uri="{BB962C8B-B14F-4D97-AF65-F5344CB8AC3E}">
        <p14:creationId xmlns:p14="http://schemas.microsoft.com/office/powerpoint/2010/main" xmlns="" val="2565604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02AF8F77-116A-4217-B435-B6EF1733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C3B07505-F8E7-4C68-A20E-57D2101A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xmlns="" id="{E77365A7-65E2-4E6D-B42F-0B60B64EFCB7}"/>
              </a:ext>
            </a:extLst>
          </p:cNvPr>
          <p:cNvSpPr/>
          <p:nvPr/>
        </p:nvSpPr>
        <p:spPr>
          <a:xfrm>
            <a:off x="510024" y="136525"/>
            <a:ext cx="10602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Сакупљање народних умотворина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2B49ADAE-A030-4C2B-822D-80B340190492}"/>
              </a:ext>
            </a:extLst>
          </p:cNvPr>
          <p:cNvSpPr txBox="1"/>
          <p:nvPr/>
        </p:nvSpPr>
        <p:spPr>
          <a:xfrm>
            <a:off x="1126403" y="1640864"/>
            <a:ext cx="998594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atin typeface="CyrVidanSerbia" panose="02000603070000020002" pitchFamily="2" charset="0"/>
              </a:rPr>
              <a:t>Прва књига песама подстакла је Вука да пажљивије ради на сакупљању народног блага. Само у Срему је забележио две стотине лирских песама и сам се чудио "да Серби оволико народних песама имају". </a:t>
            </a:r>
            <a:endParaRPr lang="sr-Latn-RS" sz="4400" b="1" dirty="0">
              <a:latin typeface="CyrVidanSerbia" panose="02000603070000020002" pitchFamily="2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7A47877-E23F-446D-B3E4-326005515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35" y="4952992"/>
            <a:ext cx="2362477" cy="176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460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047B2951-066E-4124-AED0-EE2209EB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0741E755-E30B-40D4-9C7F-CE49DBAB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9192578B-60A9-4CBE-AD4D-3694E88097EB}"/>
              </a:ext>
            </a:extLst>
          </p:cNvPr>
          <p:cNvSpPr txBox="1"/>
          <p:nvPr/>
        </p:nvSpPr>
        <p:spPr>
          <a:xfrm>
            <a:off x="408482" y="1228397"/>
            <a:ext cx="60935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CyrVidanSerbia" panose="02000603070000020002" pitchFamily="2" charset="0"/>
              </a:rPr>
              <a:t>Вуков рад на сакупљању народних умотворина има велики национални и културни значај јер је на светлост дана доспело духовно благо Српског народа. </a:t>
            </a:r>
            <a:endParaRPr lang="sr-Latn-RS" sz="4000" b="1" dirty="0">
              <a:latin typeface="CyrVidanSerbia" panose="02000603070000020002" pitchFamily="2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7BD76D45-1623-469E-8546-AB19B116CD0E}"/>
              </a:ext>
            </a:extLst>
          </p:cNvPr>
          <p:cNvSpPr txBox="1"/>
          <p:nvPr/>
        </p:nvSpPr>
        <p:spPr>
          <a:xfrm>
            <a:off x="6252146" y="215011"/>
            <a:ext cx="593985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CyrVidanSerbia" panose="02000603070000020002" pitchFamily="2" charset="0"/>
              </a:rPr>
              <a:t>Током рада на сакупљању народних умотворина Вук је окупио око себе велики број сарадника који су радили на записивању народних умотворина. На тај начин је развијао свест о вредности народних песама и приповедака и о потреби њиховог бележења како би се сачувале од заборава. </a:t>
            </a:r>
            <a:endParaRPr lang="sr-Latn-RS" sz="3600" b="1" dirty="0">
              <a:latin typeface="CyrVidanSerbia" panose="02000603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831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EB1D9D87-88B4-49B9-868E-AF6C5672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C4513E46-0A57-43C4-8519-6D8A0BB9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04CE30DA-ED9D-45A7-BF86-052A44DE34EE}"/>
              </a:ext>
            </a:extLst>
          </p:cNvPr>
          <p:cNvSpPr txBox="1"/>
          <p:nvPr/>
        </p:nvSpPr>
        <p:spPr>
          <a:xfrm>
            <a:off x="414730" y="314555"/>
            <a:ext cx="100484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b="1" dirty="0">
                <a:latin typeface="CyrVidanSerbia" panose="02000603070000020002" pitchFamily="2" charset="0"/>
              </a:rPr>
              <a:t>Народне умотворине обухватају: песме, приче, бајке, басне, загонетке, пословице, питалице, брзалице, разбрајалице…зову се народне јер их је створио народ, односно талентовани људи из народа чија имена обично не знамо.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b="1" dirty="0">
                <a:latin typeface="CyrVidanSerbia" panose="02000603070000020002" pitchFamily="2" charset="0"/>
              </a:rPr>
              <a:t>Зашто их зовемо умотворине?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b="1" dirty="0">
                <a:latin typeface="CyrVidanSerbia" panose="02000603070000020002" pitchFamily="2" charset="0"/>
              </a:rPr>
              <a:t>Зато што их је створио човеков ум, памет.</a:t>
            </a:r>
            <a:endParaRPr lang="sr-Latn-RS" sz="4000" b="1" dirty="0">
              <a:latin typeface="CyrVidanSerbia" panose="02000603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619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F8A92AA4-A563-4807-8EA5-24719ED8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1C957F27-FACC-438A-AFA2-B2380782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A78659BA-685A-4656-ACB9-6339CD5C3E25}"/>
              </a:ext>
            </a:extLst>
          </p:cNvPr>
          <p:cNvSpPr txBox="1"/>
          <p:nvPr/>
        </p:nvSpPr>
        <p:spPr>
          <a:xfrm>
            <a:off x="1583336" y="136525"/>
            <a:ext cx="977046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CyrVidanSerbia" panose="02000603070000020002" pitchFamily="2" charset="0"/>
              </a:rPr>
              <a:t>Загонетке</a:t>
            </a:r>
          </a:p>
          <a:p>
            <a:endParaRPr lang="ru-RU" sz="3600" b="1" dirty="0">
              <a:latin typeface="CyrVidanSerbia" panose="02000603070000020002" pitchFamily="2" charset="0"/>
            </a:endParaRPr>
          </a:p>
          <a:p>
            <a:r>
              <a:rPr lang="ru-RU" sz="3600" b="1" dirty="0">
                <a:latin typeface="CyrVidanSerbia" panose="02000603070000020002" pitchFamily="2" charset="0"/>
              </a:rPr>
              <a:t>Загонетка је врста народних умотворина којом се нешто загонета, тј.постави задатак, односно питање, а одговор треба наћи. Загонетке обично траже досетљивост оног ко их одгонета.</a:t>
            </a:r>
          </a:p>
          <a:p>
            <a:endParaRPr lang="ru-RU" sz="3600" b="1" dirty="0">
              <a:latin typeface="CyrVidanSerbia" panose="02000603070000020002" pitchFamily="2" charset="0"/>
            </a:endParaRPr>
          </a:p>
          <a:p>
            <a:r>
              <a:rPr lang="ru-RU" sz="3600" b="1" dirty="0">
                <a:latin typeface="CyrVidanSerbia" panose="02000603070000020002" pitchFamily="2" charset="0"/>
              </a:rPr>
              <a:t>1. Највише зна, а најмање  говори.</a:t>
            </a:r>
          </a:p>
          <a:p>
            <a:r>
              <a:rPr lang="ru-RU" sz="3600" b="1" dirty="0">
                <a:latin typeface="CyrVidanSerbia" panose="02000603070000020002" pitchFamily="2" charset="0"/>
              </a:rPr>
              <a:t>2. Без коре уђе, са кором изађе.</a:t>
            </a:r>
          </a:p>
          <a:p>
            <a:r>
              <a:rPr lang="ru-RU" sz="3600" b="1" dirty="0">
                <a:latin typeface="CyrVidanSerbia" panose="02000603070000020002" pitchFamily="2" charset="0"/>
              </a:rPr>
              <a:t>3. Друге зове, себе не чује.</a:t>
            </a:r>
          </a:p>
          <a:p>
            <a:r>
              <a:rPr lang="ru-RU" sz="3600" b="1" dirty="0">
                <a:latin typeface="CyrVidanSerbia" panose="02000603070000020002" pitchFamily="2" charset="0"/>
              </a:rPr>
              <a:t>4. Свему свету један тањир доста.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635538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BC82AE45-F344-40DB-97A2-DEDEE285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1A7E5E12-BD06-466A-A9DA-FECECA88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0E43C51E-ACB2-4B8B-8776-193B9B672CC0}"/>
              </a:ext>
            </a:extLst>
          </p:cNvPr>
          <p:cNvSpPr txBox="1"/>
          <p:nvPr/>
        </p:nvSpPr>
        <p:spPr>
          <a:xfrm>
            <a:off x="613347" y="612844"/>
            <a:ext cx="113538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>
                <a:latin typeface="CyrVidanSerbia" panose="02000603070000020002" pitchFamily="2" charset="0"/>
              </a:rPr>
              <a:t>Пословице</a:t>
            </a:r>
          </a:p>
          <a:p>
            <a:r>
              <a:rPr lang="ru-RU" sz="3600" b="1" dirty="0">
                <a:latin typeface="CyrVidanSerbia" panose="02000603070000020002" pitchFamily="2" charset="0"/>
              </a:rPr>
              <a:t>Пословице су сажете изреке. Обично изражавају неку мудрост, истичу неки савет, неку поуку. Зато се каже да су пословице поучне. Оне су настале веома давно, када писменост није била проширена у народу. Кратке су сажете и лако се памте.</a:t>
            </a:r>
          </a:p>
          <a:p>
            <a:r>
              <a:rPr lang="ru-RU" sz="3600" b="1" dirty="0">
                <a:latin typeface="CyrVidanSerbia" panose="02000603070000020002" pitchFamily="2" charset="0"/>
              </a:rPr>
              <a:t>-Боље је пријатељ близу него брат далеко.</a:t>
            </a:r>
          </a:p>
          <a:p>
            <a:r>
              <a:rPr lang="ru-RU" sz="3600" b="1" dirty="0">
                <a:latin typeface="CyrVidanSerbia" panose="02000603070000020002" pitchFamily="2" charset="0"/>
              </a:rPr>
              <a:t>-Боље је своје јаје него туђа кокош.</a:t>
            </a:r>
          </a:p>
          <a:p>
            <a:r>
              <a:rPr lang="ru-RU" sz="3600" b="1" dirty="0">
                <a:latin typeface="CyrVidanSerbia" panose="02000603070000020002" pitchFamily="2" charset="0"/>
              </a:rPr>
              <a:t>-Боље је не обећати, него реч не одржати.</a:t>
            </a:r>
          </a:p>
          <a:p>
            <a:r>
              <a:rPr lang="ru-RU" sz="3600" b="1" dirty="0">
                <a:latin typeface="CyrVidanSerbia" panose="02000603070000020002" pitchFamily="2" charset="0"/>
              </a:rPr>
              <a:t>-Вук длаку мења, али ћуд никада.</a:t>
            </a:r>
          </a:p>
        </p:txBody>
      </p:sp>
    </p:spTree>
    <p:extLst>
      <p:ext uri="{BB962C8B-B14F-4D97-AF65-F5344CB8AC3E}">
        <p14:creationId xmlns:p14="http://schemas.microsoft.com/office/powerpoint/2010/main" xmlns="" val="3010535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38D12175-9A80-44DA-ACAB-4948AE70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236358F7-0CEF-496B-AF18-DF12169B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F227AAFA-379A-4A30-9716-84F0759DA76F}"/>
              </a:ext>
            </a:extLst>
          </p:cNvPr>
          <p:cNvSpPr txBox="1"/>
          <p:nvPr/>
        </p:nvSpPr>
        <p:spPr>
          <a:xfrm>
            <a:off x="693295" y="312243"/>
            <a:ext cx="1131382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latin typeface="CyrVidanSerbia" panose="02000603070000020002" pitchFamily="2" charset="0"/>
              </a:rPr>
              <a:t>Брзалице</a:t>
            </a:r>
          </a:p>
          <a:p>
            <a:r>
              <a:rPr lang="ru-RU" sz="4000" b="1" dirty="0">
                <a:latin typeface="CyrVidanSerbia" panose="02000603070000020002" pitchFamily="2" charset="0"/>
              </a:rPr>
              <a:t>Брзалице су речи и реченице тешке за изговор, треба их брзо изговорити, да се не погреши, циљ им је да забаве.</a:t>
            </a:r>
          </a:p>
          <a:p>
            <a:pPr algn="ctr"/>
            <a:r>
              <a:rPr lang="ru-RU" sz="2800" dirty="0"/>
              <a:t>Раскиселише ли ти се опанци?</a:t>
            </a:r>
          </a:p>
          <a:p>
            <a:pPr algn="ctr"/>
            <a:r>
              <a:rPr lang="ru-RU" sz="2800" dirty="0"/>
              <a:t>Одосмо у котлокрпа,</a:t>
            </a:r>
          </a:p>
          <a:p>
            <a:pPr algn="ctr"/>
            <a:r>
              <a:rPr lang="ru-RU" sz="2800" dirty="0"/>
              <a:t>кад котлокрп котле крпи</a:t>
            </a:r>
          </a:p>
          <a:p>
            <a:pPr algn="ctr"/>
            <a:r>
              <a:rPr lang="ru-RU" sz="2800" dirty="0"/>
              <a:t>са својих девет котлокрпића,</a:t>
            </a:r>
          </a:p>
          <a:p>
            <a:pPr algn="ctr"/>
            <a:r>
              <a:rPr lang="ru-RU" sz="2800" dirty="0"/>
              <a:t>а стара им котлокрповка</a:t>
            </a:r>
          </a:p>
          <a:p>
            <a:pPr algn="ctr"/>
            <a:r>
              <a:rPr lang="ru-RU" sz="2800" dirty="0"/>
              <a:t>котлокрпавим котлима воду носи.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xmlns="" val="3137765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EEE57719-5912-4D0C-A988-0063EAF99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43AD57C3-04BD-43B1-99AD-CB697C4B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B172F035-B778-466B-8F7D-4229A6A83A9E}"/>
              </a:ext>
            </a:extLst>
          </p:cNvPr>
          <p:cNvSpPr txBox="1"/>
          <p:nvPr/>
        </p:nvSpPr>
        <p:spPr>
          <a:xfrm>
            <a:off x="286687" y="136525"/>
            <a:ext cx="1161862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b="1" dirty="0" err="1">
                <a:latin typeface="CyrVidanSerbia" panose="02000603070000020002" pitchFamily="2" charset="0"/>
              </a:rPr>
              <a:t>Разбрајалице</a:t>
            </a:r>
            <a:endParaRPr lang="sr-Cyrl-RS" sz="3600" b="1" dirty="0">
              <a:latin typeface="CyrVidanSerbia" panose="02000603070000020002" pitchFamily="2" charset="0"/>
            </a:endParaRPr>
          </a:p>
          <a:p>
            <a:endParaRPr lang="sr-Cyrl-RS" sz="3600" b="1" dirty="0">
              <a:latin typeface="CyrVidanSerbia" panose="02000603070000020002" pitchFamily="2" charset="0"/>
            </a:endParaRPr>
          </a:p>
          <a:p>
            <a:r>
              <a:rPr lang="sr-Cyrl-RS" sz="3600" b="1" dirty="0" err="1">
                <a:latin typeface="CyrVidanSerbia" panose="02000603070000020002" pitchFamily="2" charset="0"/>
              </a:rPr>
              <a:t>Разбрајалице</a:t>
            </a:r>
            <a:r>
              <a:rPr lang="sr-Cyrl-RS" sz="3600" b="1" dirty="0">
                <a:latin typeface="CyrVidanSerbia" panose="02000603070000020002" pitchFamily="2" charset="0"/>
              </a:rPr>
              <a:t> су речи које се изговарају при разбрајању у дечијој игри, често без одређеног смисла и повезаности, или веселе песмице које одређују на кога је ред  да жмури, трчи…</a:t>
            </a:r>
          </a:p>
          <a:p>
            <a:pPr algn="ctr"/>
            <a:r>
              <a:rPr lang="sr-Cyrl-RS" sz="2000" dirty="0" err="1"/>
              <a:t>Енци</a:t>
            </a:r>
            <a:r>
              <a:rPr lang="sr-Cyrl-RS" sz="2000" dirty="0"/>
              <a:t>, меници, на каменци,</a:t>
            </a:r>
          </a:p>
          <a:p>
            <a:pPr algn="ctr"/>
            <a:r>
              <a:rPr lang="sr-Cyrl-RS" sz="2000" dirty="0"/>
              <a:t>Тамо кују </a:t>
            </a:r>
            <a:r>
              <a:rPr lang="sr-Cyrl-RS" sz="2000" dirty="0" err="1"/>
              <a:t>дванест</a:t>
            </a:r>
            <a:r>
              <a:rPr lang="sr-Cyrl-RS" sz="2000" dirty="0"/>
              <a:t> деци;</a:t>
            </a:r>
          </a:p>
          <a:p>
            <a:pPr algn="ctr"/>
            <a:r>
              <a:rPr lang="sr-Cyrl-RS" sz="2000" dirty="0"/>
              <a:t>Ин, пин, </a:t>
            </a:r>
            <a:r>
              <a:rPr lang="sr-Cyrl-RS" sz="2000" dirty="0" err="1"/>
              <a:t>чарапаин</a:t>
            </a:r>
            <a:r>
              <a:rPr lang="sr-Cyrl-RS" sz="2000" dirty="0"/>
              <a:t>, </a:t>
            </a:r>
            <a:r>
              <a:rPr lang="sr-Cyrl-RS" sz="2000" dirty="0" err="1"/>
              <a:t>чараупе</a:t>
            </a:r>
            <a:r>
              <a:rPr lang="sr-Cyrl-RS" sz="2000" dirty="0"/>
              <a:t>,</a:t>
            </a:r>
          </a:p>
          <a:p>
            <a:pPr algn="ctr"/>
            <a:r>
              <a:rPr lang="sr-Cyrl-RS" sz="2000" dirty="0"/>
              <a:t>једи супе баш ти!</a:t>
            </a:r>
          </a:p>
          <a:p>
            <a:pPr algn="ctr"/>
            <a:r>
              <a:rPr lang="sr-Cyrl-RS" sz="2000" dirty="0"/>
              <a:t> Бумбар </a:t>
            </a:r>
            <a:r>
              <a:rPr lang="sr-Cyrl-RS" sz="2000" dirty="0" err="1"/>
              <a:t>делипар</a:t>
            </a:r>
            <a:endParaRPr lang="sr-Cyrl-RS" sz="2000" dirty="0"/>
          </a:p>
          <a:p>
            <a:pPr algn="ctr"/>
            <a:r>
              <a:rPr lang="sr-Cyrl-RS" sz="2000" dirty="0"/>
              <a:t>Сео цар на кантар</a:t>
            </a:r>
          </a:p>
          <a:p>
            <a:pPr algn="ctr"/>
            <a:r>
              <a:rPr lang="sr-Cyrl-RS" sz="2000" dirty="0"/>
              <a:t> </a:t>
            </a:r>
            <a:r>
              <a:rPr lang="sr-Cyrl-RS" sz="2000" dirty="0" err="1"/>
              <a:t>Жарипан</a:t>
            </a:r>
            <a:r>
              <a:rPr lang="sr-Cyrl-RS" sz="2000" dirty="0"/>
              <a:t>, пеливан ,</a:t>
            </a:r>
          </a:p>
          <a:p>
            <a:pPr algn="ctr"/>
            <a:r>
              <a:rPr lang="sr-Cyrl-RS" sz="2000" dirty="0"/>
              <a:t> Мерили га по вас дан,</a:t>
            </a:r>
          </a:p>
          <a:p>
            <a:pPr algn="ctr"/>
            <a:r>
              <a:rPr lang="sr-Cyrl-RS" sz="2000" dirty="0"/>
              <a:t>Паде, па се </a:t>
            </a:r>
            <a:r>
              <a:rPr lang="sr-Cyrl-RS" sz="2000" dirty="0" err="1"/>
              <a:t>скљуси</a:t>
            </a:r>
            <a:endParaRPr lang="sr-Cyrl-RS" sz="2000" dirty="0"/>
          </a:p>
          <a:p>
            <a:pPr algn="ctr"/>
            <a:r>
              <a:rPr lang="sr-Cyrl-RS" sz="2000" dirty="0"/>
              <a:t>И рече му –ту си.</a:t>
            </a:r>
            <a:endParaRPr lang="sr-Latn-RS" sz="2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2117C34-C01F-4A5C-AA4B-8C68D560C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487" y="3745039"/>
            <a:ext cx="3200677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465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892EDDB1-F9ED-414A-823A-30065210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D6EBEEAB-D00B-4B3C-95D1-9C85F4B7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77F0E8EA-832D-4800-B38C-7500EA59EFC3}"/>
              </a:ext>
            </a:extLst>
          </p:cNvPr>
          <p:cNvSpPr txBox="1"/>
          <p:nvPr/>
        </p:nvSpPr>
        <p:spPr>
          <a:xfrm>
            <a:off x="108679" y="136525"/>
            <a:ext cx="1168858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4000" b="1" dirty="0">
                <a:latin typeface="CyrVidanSerbia" panose="02000603070000020002" pitchFamily="2" charset="0"/>
              </a:rPr>
              <a:t>Обичајне песме</a:t>
            </a:r>
          </a:p>
          <a:p>
            <a:r>
              <a:rPr lang="sr-Cyrl-RS" sz="4000" b="1" dirty="0">
                <a:latin typeface="CyrVidanSerbia" panose="02000603070000020002" pitchFamily="2" charset="0"/>
              </a:rPr>
              <a:t>Обичајне народне лирске песме везане су за најзначајније догађаје у људском животу: рођење, женидбу, удају, смрт. Према томе који догађај приказују могу бити:</a:t>
            </a:r>
          </a:p>
          <a:p>
            <a:r>
              <a:rPr lang="sr-Cyrl-RS" sz="4000" b="1" dirty="0">
                <a:latin typeface="CyrVidanSerbia" panose="02000603070000020002" pitchFamily="2" charset="0"/>
              </a:rPr>
              <a:t>успаванке, сватовске и тужбалице.</a:t>
            </a:r>
          </a:p>
          <a:p>
            <a:r>
              <a:rPr lang="sr-Cyrl-RS" sz="4000" b="1" dirty="0">
                <a:latin typeface="CyrVidanSerbia" panose="02000603070000020002" pitchFamily="2" charset="0"/>
              </a:rPr>
              <a:t>У успаванкама се изражава љубав, нежност и топлина, жеља за здравље и срећну будућност детета.</a:t>
            </a:r>
            <a:endParaRPr lang="sr-Latn-RS" sz="4000" b="1" dirty="0">
              <a:latin typeface="CyrVidanSerbia" panose="02000603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184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BA3B49D7-B8BF-4DB7-858A-97904B1AA248}"/>
              </a:ext>
            </a:extLst>
          </p:cNvPr>
          <p:cNvSpPr txBox="1"/>
          <p:nvPr/>
        </p:nvSpPr>
        <p:spPr>
          <a:xfrm>
            <a:off x="2033040" y="1483229"/>
            <a:ext cx="56063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7200" b="1" dirty="0">
                <a:latin typeface="CyrVidanSerbia" panose="02000603070000020002" pitchFamily="2" charset="0"/>
              </a:rPr>
              <a:t>Вук Стефановић Караџић</a:t>
            </a:r>
            <a:endParaRPr lang="sr-Latn-RS" sz="7200" b="1" dirty="0">
              <a:latin typeface="CyrVidanSerbia" panose="02000603070000020002" pitchFamily="2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41BD0B1-61E2-43DF-9DC5-E712F3A6A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168" y="3221074"/>
            <a:ext cx="4082775" cy="2153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D7300735-F63F-4F21-92FE-ECFFED76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F0A-07E0-4D28-AAC5-EEA2BDFA0B2C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81038D30-45B1-48B8-8236-B6EB7BB7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55459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3208314F-A815-4ADC-B49C-FFBC795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30862EC7-19DF-472E-B900-88A743027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342D3CB0-A54E-47B9-8B73-63704619E3F3}"/>
              </a:ext>
            </a:extLst>
          </p:cNvPr>
          <p:cNvSpPr txBox="1"/>
          <p:nvPr/>
        </p:nvSpPr>
        <p:spPr>
          <a:xfrm>
            <a:off x="991849" y="572337"/>
            <a:ext cx="95012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r-Cyrl-RS" sz="4000" b="1" dirty="0">
              <a:latin typeface="CyrVidanSerbia" panose="02000603070000020002" pitchFamily="2" charset="0"/>
            </a:endParaRPr>
          </a:p>
          <a:p>
            <a:r>
              <a:rPr lang="sr-Cyrl-RS" sz="4000" b="1" dirty="0">
                <a:latin typeface="CyrVidanSerbia" panose="02000603070000020002" pitchFamily="2" charset="0"/>
              </a:rPr>
              <a:t>- Бајке</a:t>
            </a:r>
          </a:p>
          <a:p>
            <a:pPr marL="571500" indent="-571500">
              <a:buFontTx/>
              <a:buChar char="-"/>
            </a:pPr>
            <a:r>
              <a:rPr lang="sr-Cyrl-RS" sz="4000" b="1" dirty="0">
                <a:latin typeface="CyrVidanSerbia" panose="02000603070000020002" pitchFamily="2" charset="0"/>
              </a:rPr>
              <a:t>Басне</a:t>
            </a:r>
          </a:p>
          <a:p>
            <a:pPr marL="571500" indent="-571500">
              <a:buFontTx/>
              <a:buChar char="-"/>
            </a:pPr>
            <a:r>
              <a:rPr lang="sr-Cyrl-RS" sz="4000" b="1" dirty="0">
                <a:latin typeface="CyrVidanSerbia" panose="02000603070000020002" pitchFamily="2" charset="0"/>
              </a:rPr>
              <a:t>Приче….</a:t>
            </a:r>
            <a:endParaRPr lang="sr-Latn-RS" sz="4000" b="1" dirty="0">
              <a:latin typeface="CyrVidanSerbia" panose="02000603070000020002" pitchFamily="2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7AE8EE0-C035-40A5-B0BE-BA7D7CA54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297" y="2397489"/>
            <a:ext cx="3667405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9ABECCF-DAFA-43B3-996C-53200B6FA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23" y="3429000"/>
            <a:ext cx="3200677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952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AB669797-BB88-4A7F-9E9E-619563E7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36904A38-B2FB-4BE6-ABDF-F6918136B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xmlns="" id="{8ADB6E94-C195-47C1-AE9F-4E968646B9DC}"/>
              </a:ext>
            </a:extLst>
          </p:cNvPr>
          <p:cNvSpPr/>
          <p:nvPr/>
        </p:nvSpPr>
        <p:spPr>
          <a:xfrm>
            <a:off x="703940" y="136525"/>
            <a:ext cx="81852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yrVidanSerbia" panose="02000603070000020002" pitchFamily="2" charset="0"/>
              </a:rPr>
              <a:t>Домаћи задатак:</a:t>
            </a:r>
            <a:endParaRPr lang="sr-Latn-R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yrVidanSerbia" panose="02000603070000020002" pitchFamily="2" charset="0"/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B946D3E5-6426-4F85-AB93-4601D05A3D34}"/>
              </a:ext>
            </a:extLst>
          </p:cNvPr>
          <p:cNvSpPr txBox="1"/>
          <p:nvPr/>
        </p:nvSpPr>
        <p:spPr>
          <a:xfrm rot="20765564">
            <a:off x="89549" y="2394281"/>
            <a:ext cx="9788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>
                <a:latin typeface="CyrVidanSerbia" panose="02000603070000020002" pitchFamily="2" charset="0"/>
              </a:rPr>
              <a:t>Урадити мапу ума поводом Вуковог рођендана.</a:t>
            </a:r>
            <a:endParaRPr lang="sr-Latn-RS" sz="6000" b="1" dirty="0">
              <a:latin typeface="CyrVidanSerbia" panose="02000603070000020002" pitchFamily="2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5C150F3E-7379-4003-A32A-DB52B3A6E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2814" y="3494222"/>
            <a:ext cx="5284019" cy="324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31569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93290D6A-21B1-498F-AF30-C7F895C6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177D0AE5-88A6-4736-B145-8AEDB681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A60C376C-D5AE-46A1-81A0-686E91992A30}"/>
              </a:ext>
            </a:extLst>
          </p:cNvPr>
          <p:cNvSpPr txBox="1"/>
          <p:nvPr/>
        </p:nvSpPr>
        <p:spPr>
          <a:xfrm>
            <a:off x="357637" y="1166842"/>
            <a:ext cx="91644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b="1" dirty="0">
                <a:latin typeface="CyrVidanSerbia" panose="02000603070000020002" pitchFamily="2" charset="0"/>
              </a:rPr>
              <a:t>Рођен </a:t>
            </a:r>
            <a:r>
              <a:rPr lang="sr-Latn-RS" sz="3600" b="1" dirty="0">
                <a:latin typeface="CyrVidanSerbia" panose="02000603070000020002" pitchFamily="2" charset="0"/>
              </a:rPr>
              <a:t> 6. </a:t>
            </a:r>
            <a:r>
              <a:rPr lang="sr-Cyrl-RS" sz="3600" b="1" dirty="0">
                <a:latin typeface="CyrVidanSerbia" panose="02000603070000020002" pitchFamily="2" charset="0"/>
              </a:rPr>
              <a:t>новембра</a:t>
            </a:r>
            <a:r>
              <a:rPr lang="sr-Latn-RS" sz="3600" b="1" dirty="0">
                <a:latin typeface="CyrVidanSerbia" panose="02000603070000020002" pitchFamily="2" charset="0"/>
              </a:rPr>
              <a:t> </a:t>
            </a:r>
            <a:r>
              <a:rPr lang="sr-Cyrl-RS" sz="3600" b="1" dirty="0">
                <a:latin typeface="CyrVidanSerbia" panose="02000603070000020002" pitchFamily="2" charset="0"/>
              </a:rPr>
              <a:t>1787.  године у Тршићу у</a:t>
            </a:r>
            <a:r>
              <a:rPr lang="sr-Latn-RS" sz="3600" b="1" dirty="0">
                <a:latin typeface="CyrVidanSerbia" panose="02000603070000020002" pitchFamily="2" charset="0"/>
              </a:rPr>
              <a:t> </a:t>
            </a:r>
            <a:r>
              <a:rPr lang="sr-Cyrl-RS" sz="3600" b="1" dirty="0">
                <a:latin typeface="CyrVidanSerbia" panose="02000603070000020002" pitchFamily="2" charset="0"/>
              </a:rPr>
              <a:t>кући свог дед</a:t>
            </a:r>
            <a:r>
              <a:rPr lang="sr-Latn-RS" sz="3600" b="1" dirty="0">
                <a:latin typeface="CyrVidanSerbia" panose="02000603070000020002" pitchFamily="2" charset="0"/>
              </a:rPr>
              <a:t>e </a:t>
            </a:r>
            <a:r>
              <a:rPr lang="sr-Cyrl-RS" sz="3600" b="1" dirty="0">
                <a:latin typeface="CyrVidanSerbia" panose="02000603070000020002" pitchFamily="2" charset="0"/>
              </a:rPr>
              <a:t>Јоксима</a:t>
            </a:r>
            <a:r>
              <a:rPr lang="sr-Latn-RS" sz="3600" b="1" dirty="0">
                <a:latin typeface="CyrVidanSerbia" panose="02000603070000020002" pitchFamily="2" charset="0"/>
              </a:rPr>
              <a:t> </a:t>
            </a:r>
            <a:r>
              <a:rPr lang="sr-Cyrl-RS" sz="3600" b="1" dirty="0">
                <a:latin typeface="CyrVidanSerbia" panose="02000603070000020002" pitchFamily="2" charset="0"/>
              </a:rPr>
              <a:t>који је бежећи од</a:t>
            </a:r>
            <a:r>
              <a:rPr lang="sr-Latn-RS" sz="3600" b="1" dirty="0">
                <a:latin typeface="CyrVidanSerbia" panose="02000603070000020002" pitchFamily="2" charset="0"/>
              </a:rPr>
              <a:t> </a:t>
            </a:r>
            <a:r>
              <a:rPr lang="sr-Cyrl-RS" sz="3600" b="1" dirty="0">
                <a:latin typeface="CyrVidanSerbia" panose="02000603070000020002" pitchFamily="2" charset="0"/>
              </a:rPr>
              <a:t>Турака дошао из</a:t>
            </a:r>
            <a:r>
              <a:rPr lang="sr-Latn-RS" sz="3600" b="1" dirty="0">
                <a:latin typeface="CyrVidanSerbia" panose="02000603070000020002" pitchFamily="2" charset="0"/>
              </a:rPr>
              <a:t> </a:t>
            </a:r>
            <a:r>
              <a:rPr lang="sr-Cyrl-RS" sz="3600" b="1" dirty="0">
                <a:latin typeface="CyrVidanSerbia" panose="02000603070000020002" pitchFamily="2" charset="0"/>
              </a:rPr>
              <a:t>Херцеговине у Тршић.</a:t>
            </a:r>
          </a:p>
          <a:p>
            <a:r>
              <a:rPr lang="sr-Cyrl-RS" sz="3600" b="1" dirty="0">
                <a:latin typeface="CyrVidanSerbia" panose="02000603070000020002" pitchFamily="2" charset="0"/>
              </a:rPr>
              <a:t>Турци су му спаљивали</a:t>
            </a:r>
            <a:r>
              <a:rPr lang="sr-Latn-RS" sz="3600" b="1" dirty="0">
                <a:latin typeface="CyrVidanSerbia" panose="02000603070000020002" pitchFamily="2" charset="0"/>
              </a:rPr>
              <a:t> </a:t>
            </a:r>
            <a:r>
              <a:rPr lang="sr-Cyrl-RS" sz="3600" b="1" dirty="0">
                <a:latin typeface="CyrVidanSerbia" panose="02000603070000020002" pitchFamily="2" charset="0"/>
              </a:rPr>
              <a:t>кућу 10 пута.</a:t>
            </a:r>
          </a:p>
          <a:p>
            <a:r>
              <a:rPr lang="sr-Cyrl-RS" sz="3600" b="1" dirty="0">
                <a:latin typeface="CyrVidanSerbia" panose="02000603070000020002" pitchFamily="2" charset="0"/>
              </a:rPr>
              <a:t>Родитељи су му имали</a:t>
            </a:r>
            <a:r>
              <a:rPr lang="sr-Latn-RS" sz="3600" b="1" dirty="0">
                <a:latin typeface="CyrVidanSerbia" panose="02000603070000020002" pitchFamily="2" charset="0"/>
              </a:rPr>
              <a:t> </a:t>
            </a:r>
            <a:r>
              <a:rPr lang="sr-Cyrl-RS" sz="3600" b="1" dirty="0">
                <a:latin typeface="CyrVidanSerbia" panose="02000603070000020002" pitchFamily="2" charset="0"/>
              </a:rPr>
              <a:t>још много деце али су</a:t>
            </a:r>
          </a:p>
          <a:p>
            <a:r>
              <a:rPr lang="sr-Cyrl-RS" sz="3600" b="1" dirty="0">
                <a:latin typeface="CyrVidanSerbia" panose="02000603070000020002" pitchFamily="2" charset="0"/>
              </a:rPr>
              <a:t>она умирала. Када је</a:t>
            </a:r>
            <a:r>
              <a:rPr lang="sr-Latn-RS" sz="3600" b="1" dirty="0">
                <a:latin typeface="CyrVidanSerbia" panose="02000603070000020002" pitchFamily="2" charset="0"/>
              </a:rPr>
              <a:t> </a:t>
            </a:r>
            <a:r>
              <a:rPr lang="sr-Cyrl-RS" sz="3600" b="1" dirty="0">
                <a:latin typeface="CyrVidanSerbia" panose="02000603070000020002" pitchFamily="2" charset="0"/>
              </a:rPr>
              <a:t>он дошао на свет</a:t>
            </a:r>
          </a:p>
          <a:p>
            <a:r>
              <a:rPr lang="sr-Cyrl-RS" sz="3600" b="1" dirty="0">
                <a:latin typeface="CyrVidanSerbia" panose="02000603070000020002" pitchFamily="2" charset="0"/>
              </a:rPr>
              <a:t>дадоше му име Вук,</a:t>
            </a:r>
            <a:r>
              <a:rPr lang="sr-Latn-RS" sz="3600" b="1" dirty="0">
                <a:latin typeface="CyrVidanSerbia" panose="02000603070000020002" pitchFamily="2" charset="0"/>
              </a:rPr>
              <a:t> </a:t>
            </a:r>
            <a:r>
              <a:rPr lang="sr-Cyrl-RS" sz="3600" b="1" dirty="0">
                <a:latin typeface="CyrVidanSerbia" panose="02000603070000020002" pitchFamily="2" charset="0"/>
              </a:rPr>
              <a:t>јер су сматрали да</a:t>
            </a:r>
            <a:r>
              <a:rPr lang="sr-Latn-RS" sz="3600" b="1" dirty="0">
                <a:latin typeface="CyrVidanSerbia" panose="02000603070000020002" pitchFamily="2" charset="0"/>
              </a:rPr>
              <a:t> </a:t>
            </a:r>
            <a:r>
              <a:rPr lang="sr-Cyrl-RS" sz="3600" b="1" dirty="0">
                <a:latin typeface="CyrVidanSerbia" panose="02000603070000020002" pitchFamily="2" charset="0"/>
              </a:rPr>
              <a:t>децу односе вештице,</a:t>
            </a:r>
            <a:r>
              <a:rPr lang="sr-Latn-RS" sz="3600" b="1" dirty="0">
                <a:latin typeface="CyrVidanSerbia" panose="02000603070000020002" pitchFamily="2" charset="0"/>
              </a:rPr>
              <a:t> </a:t>
            </a:r>
            <a:r>
              <a:rPr lang="sr-Cyrl-RS" sz="3600" b="1" dirty="0">
                <a:latin typeface="CyrVidanSerbia" panose="02000603070000020002" pitchFamily="2" charset="0"/>
              </a:rPr>
              <a:t>а сада на ,,вука’’ неће</a:t>
            </a:r>
            <a:r>
              <a:rPr lang="sr-Latn-RS" sz="3600" b="1" dirty="0">
                <a:latin typeface="CyrVidanSerbia" panose="02000603070000020002" pitchFamily="2" charset="0"/>
              </a:rPr>
              <a:t> </a:t>
            </a:r>
            <a:r>
              <a:rPr lang="sr-Cyrl-RS" sz="3600" b="1" dirty="0">
                <a:latin typeface="CyrVidanSerbia" panose="02000603070000020002" pitchFamily="2" charset="0"/>
              </a:rPr>
              <a:t>смети. </a:t>
            </a:r>
            <a:endParaRPr lang="sr-Latn-RS" sz="2000" b="1" dirty="0">
              <a:latin typeface="CyrVidanSerbia" panose="02000603070000020002" pitchFamily="2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08FE7D9-8461-4244-97A0-73E876389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772" y="1770387"/>
            <a:ext cx="3006190" cy="452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23626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5C81229B-A4E5-4350-B86D-CE8B1B0D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FFC1F9F0-DC17-431E-A979-B4FEA7FF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8FAB671E-9BA9-43B4-9CF2-3504BF5911D9}"/>
              </a:ext>
            </a:extLst>
          </p:cNvPr>
          <p:cNvSpPr txBox="1"/>
          <p:nvPr/>
        </p:nvSpPr>
        <p:spPr>
          <a:xfrm>
            <a:off x="243590" y="314555"/>
            <a:ext cx="60935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b="1" dirty="0">
                <a:latin typeface="CyrVidanSerbia" panose="02000603070000020002" pitchFamily="2" charset="0"/>
              </a:rPr>
              <a:t>Писање и читање научио је од рођака </a:t>
            </a:r>
            <a:r>
              <a:rPr lang="sr-Cyrl-RS" sz="3600" b="1" dirty="0" err="1">
                <a:latin typeface="CyrVidanSerbia" panose="02000603070000020002" pitchFamily="2" charset="0"/>
              </a:rPr>
              <a:t>Јефте</a:t>
            </a:r>
            <a:r>
              <a:rPr lang="sr-Cyrl-RS" sz="3600" b="1" dirty="0">
                <a:latin typeface="CyrVidanSerbia" panose="02000603070000020002" pitchFamily="2" charset="0"/>
              </a:rPr>
              <a:t> Савића који је био једини писмени човек у крају. Још као дечак показивао је невиђени таленат и стекао углед у селу, а касније и шире. </a:t>
            </a:r>
            <a:endParaRPr lang="sr-Latn-RS" sz="3600" b="1" dirty="0">
              <a:latin typeface="CyrVidanSerbia" panose="02000603070000020002" pitchFamily="2" charset="0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AD2E723C-772C-42BF-BE16-E9C5541DCFC6}"/>
              </a:ext>
            </a:extLst>
          </p:cNvPr>
          <p:cNvSpPr txBox="1"/>
          <p:nvPr/>
        </p:nvSpPr>
        <p:spPr>
          <a:xfrm>
            <a:off x="6096000" y="3455233"/>
            <a:ext cx="60935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Cyrl-R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yrVidanSerbia" panose="02000603070000020002" pitchFamily="2" charset="0"/>
                <a:ea typeface="+mn-ea"/>
                <a:cs typeface="+mn-cs"/>
              </a:rPr>
              <a:t>Школовање наставља у Лозници, а затим у манастиру </a:t>
            </a:r>
            <a:r>
              <a:rPr kumimoji="0" lang="sr-Cyrl-R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yrVidanSerbia" panose="02000603070000020002" pitchFamily="2" charset="0"/>
                <a:ea typeface="+mn-ea"/>
                <a:cs typeface="+mn-cs"/>
              </a:rPr>
              <a:t>Троноши</a:t>
            </a:r>
            <a:r>
              <a:rPr kumimoji="0" lang="sr-Cyrl-R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yrVidanSerbia" panose="02000603070000020002" pitchFamily="2" charset="0"/>
                <a:ea typeface="+mn-ea"/>
                <a:cs typeface="+mn-cs"/>
              </a:rPr>
              <a:t> где је више времена проводио чувајући овце него што је учио.</a:t>
            </a:r>
            <a:endParaRPr lang="sr-Latn-RS" b="1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F895B6C5-58D4-4CD5-8716-8CA3C3A98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11323" b="21164"/>
          <a:stretch/>
        </p:blipFill>
        <p:spPr>
          <a:xfrm>
            <a:off x="7909810" y="136525"/>
            <a:ext cx="3657600" cy="329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AC44E563-B07C-4238-AE22-A7789E457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764309"/>
            <a:ext cx="3200400" cy="2397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46831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DF0ABB7B-0726-4116-AAD8-55764901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AD636374-37E5-4113-B92D-10E73C93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0EAF0525-FF59-4BB3-A6AE-06A323179DF0}"/>
              </a:ext>
            </a:extLst>
          </p:cNvPr>
          <p:cNvSpPr txBox="1"/>
          <p:nvPr/>
        </p:nvSpPr>
        <p:spPr>
          <a:xfrm>
            <a:off x="303551" y="408083"/>
            <a:ext cx="650198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4000" b="1" dirty="0">
                <a:latin typeface="CyrVidanSerbia" panose="02000603070000020002" pitchFamily="2" charset="0"/>
              </a:rPr>
              <a:t>На почетку Првог српског устанка(1804), Вук је био писар код церског хајдучког харамбаше Ђорђа Ћурчије. Исте године је отишао у Сремске Карловце да се упише у гимназију, али је са 17 година био престар. Једно време је провео у тамошњој богословији,</a:t>
            </a:r>
            <a:endParaRPr lang="sr-Latn-RS" sz="4000" b="1" dirty="0">
              <a:latin typeface="CyrVidanSerbia" panose="02000603070000020002" pitchFamily="2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00D0FCF-5B00-4515-A018-7000F8058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734" y="65528"/>
            <a:ext cx="4828982" cy="6655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4974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26E4182D-B70D-4418-888A-29A681FE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76707E51-E4C9-4EB5-B2DD-4A7A5F92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9588B006-A97E-4625-BF0A-2D131CE1F8BE}"/>
              </a:ext>
            </a:extLst>
          </p:cNvPr>
          <p:cNvSpPr txBox="1"/>
          <p:nvPr/>
        </p:nvSpPr>
        <p:spPr>
          <a:xfrm>
            <a:off x="167391" y="-5417"/>
            <a:ext cx="60935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CyrVidanSerbia" panose="02000603070000020002" pitchFamily="2" charset="0"/>
              </a:rPr>
              <a:t>Након слома устанка преселио се у Беч, 1813. године. Ту је упознао Јернеја Копитара, цензора словенских књига, на чији је подстицај кренуо у прикупљање српских народних песама, реформу ћирилице и борбу за увођење народног језика у српску књижевност.</a:t>
            </a:r>
            <a:endParaRPr lang="sr-Latn-RS" sz="4000" b="1" dirty="0">
              <a:latin typeface="CyrVidanSerbia" panose="02000603070000020002" pitchFamily="2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D0AD678-E903-4EF7-A543-90F87462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282" y="302428"/>
            <a:ext cx="5578327" cy="312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72253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ABF8A895-9921-4616-A415-CBAAD85D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52845ADD-A2F7-485E-9F44-AFBC620D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xmlns="" id="{AE57E193-3BB9-47C8-85FA-A28E768CE7D0}"/>
              </a:ext>
            </a:extLst>
          </p:cNvPr>
          <p:cNvSpPr txBox="1"/>
          <p:nvPr/>
        </p:nvSpPr>
        <p:spPr>
          <a:xfrm>
            <a:off x="228600" y="136525"/>
            <a:ext cx="60935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atin typeface="CyrVidanSerbia" panose="02000603070000020002" pitchFamily="2" charset="0"/>
              </a:rPr>
              <a:t>Вуковим реформама у српски језик је уведен фонетски правопис, а српски језик је потиснуо славеносрпски језик који је у то време био језик образованих људи. </a:t>
            </a:r>
            <a:endParaRPr lang="sr-Latn-RS" sz="4400" b="1" dirty="0">
              <a:latin typeface="CyrVidanSerbia" panose="02000603070000020002" pitchFamily="2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B39164C-B986-46D2-B234-B89BD3C21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1601" y="1196714"/>
            <a:ext cx="5161799" cy="316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35986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D4A1BCC7-017B-4FDF-BE02-EF220186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A3737C11-84CC-4788-B4B8-73391BD9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0C135891-7A82-4EE9-9EEC-7DD8470106B6}"/>
              </a:ext>
            </a:extLst>
          </p:cNvPr>
          <p:cNvSpPr txBox="1"/>
          <p:nvPr/>
        </p:nvSpPr>
        <p:spPr>
          <a:xfrm>
            <a:off x="273571" y="348762"/>
            <a:ext cx="1114893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CyrVidanSerbia" panose="02000603070000020002" pitchFamily="2" charset="0"/>
              </a:rPr>
              <a:t>Подстакнут Копитаревим саветом да напише и граматику народног језика, Вук се прихватио овог посла, за који није имао довољно стручне спреме. Угледајући се на граматику славеносрпског језика, коју је у 18. веку написао Аврам Мразовић Вук је успео да заврши своје дело. Његова граматика коју је назвао „Писменица сербскога језика по Говору простога народа написана“, изашла је у Бечу 1814. Без обзира на несвршеност и непотпуност, ово дело је значајно као прва граматика говора простога народа.</a:t>
            </a:r>
            <a:endParaRPr lang="sr-Latn-RS" sz="3600" b="1" dirty="0">
              <a:latin typeface="CyrVidanSerbia" panose="02000603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181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07C49E7F-928F-4330-A3ED-3923CADD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A887-D171-4DC7-AAF9-F887921794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C7A6AC7D-EA6B-40BF-AE5F-C95EBC1F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60DE267E-E1E6-4B94-9176-51F63DDFDADC}"/>
              </a:ext>
            </a:extLst>
          </p:cNvPr>
          <p:cNvSpPr txBox="1"/>
          <p:nvPr/>
        </p:nvSpPr>
        <p:spPr>
          <a:xfrm>
            <a:off x="1484027" y="91517"/>
            <a:ext cx="87692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latin typeface="CyrVidanSerbia" panose="02000603070000020002" pitchFamily="2" charset="0"/>
              </a:rPr>
              <a:t>Основна вредност Писменице је било њено велико  упрошћавање азбуке и правописа. Вук је у њој применио Аделунгов принцип: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VidanSerbia" panose="02000603070000020002" pitchFamily="2" charset="0"/>
              </a:rPr>
              <a:t>„пиши као што говориш, а читај као што је написано“.</a:t>
            </a:r>
            <a:endParaRPr lang="sr-Latn-R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VidanSerbia" panose="02000603070000020002" pitchFamily="2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7F21128-E7DE-4E0F-A19E-780C5905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053" y="2919411"/>
            <a:ext cx="2201194" cy="38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969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1168</Words>
  <Application>Microsoft Office PowerPoint</Application>
  <PresentationFormat>Custom</PresentationFormat>
  <Paragraphs>126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Nada</cp:lastModifiedBy>
  <cp:revision>25</cp:revision>
  <dcterms:created xsi:type="dcterms:W3CDTF">2020-11-01T13:34:40Z</dcterms:created>
  <dcterms:modified xsi:type="dcterms:W3CDTF">2021-01-27T22:36:30Z</dcterms:modified>
</cp:coreProperties>
</file>