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7"/>
  </p:notesMasterIdLst>
  <p:handoutMasterIdLst>
    <p:handoutMasterId r:id="rId18"/>
  </p:handoutMasterIdLst>
  <p:sldIdLst>
    <p:sldId id="267" r:id="rId3"/>
    <p:sldId id="271" r:id="rId4"/>
    <p:sldId id="256" r:id="rId5"/>
    <p:sldId id="258" r:id="rId6"/>
    <p:sldId id="257" r:id="rId7"/>
    <p:sldId id="262" r:id="rId8"/>
    <p:sldId id="261" r:id="rId9"/>
    <p:sldId id="263" r:id="rId10"/>
    <p:sldId id="272" r:id="rId11"/>
    <p:sldId id="268" r:id="rId12"/>
    <p:sldId id="273" r:id="rId13"/>
    <p:sldId id="269" r:id="rId14"/>
    <p:sldId id="265" r:id="rId15"/>
    <p:sldId id="266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E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36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816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>
            <a:extLst>
              <a:ext uri="{FF2B5EF4-FFF2-40B4-BE49-F238E27FC236}">
                <a16:creationId xmlns:a16="http://schemas.microsoft.com/office/drawing/2014/main" xmlns="" id="{1F362C5A-E548-44BD-8C21-A9C67C8C88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xmlns="" id="{32677F6E-EF84-4ED8-81F2-A2E511B297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B5ED5-C5E7-4D84-8AA4-4D8C54C8C753}" type="datetimeFigureOut">
              <a:rPr lang="sr-Latn-RS" smtClean="0"/>
              <a:pPr/>
              <a:t>28.1.2021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xmlns="" id="{40761830-1B99-4BE7-BB95-B025F3082C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xmlns="" id="{09ED20D5-18E7-4ACB-95CA-C50E961908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E20EA-E3CC-4B6B-82A5-44518377B7A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832104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80B82-C5D7-4599-9A1D-886EC2E81CA4}" type="datetimeFigureOut">
              <a:rPr lang="sr-Latn-RS" smtClean="0"/>
              <a:pPr/>
              <a:t>28.1.2021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8BEA3-245A-4DD4-A22D-C9F66BB2E4F0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116519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A605F87-DB56-425F-B1EE-D7368DCA5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6D239F6-E95A-4CBD-9D92-5EC17B076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A2B3CF65-B60D-48CF-8EBB-66338E8F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86C-4BE3-498B-BA6D-B33292C0024A}" type="datetime1">
              <a:rPr lang="fr-FR" smtClean="0"/>
              <a:pPr/>
              <a:t>28/01/2021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3F4AA0D8-38E3-430A-ADC4-23D075F9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B0950AEA-B889-4F7B-8F1E-5E36933BA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B08-380C-4671-B710-DEB598CED05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56343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5DD297A-D114-4A37-A50A-71CE8F2AF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xmlns="" id="{9D3F60DA-AAAA-4FE3-A9E7-D9BCEC2FD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11D54397-F3E5-46A0-A266-639D54198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DAE5-8475-40A8-B035-9D9462EA8C81}" type="datetime1">
              <a:rPr lang="fr-FR" smtClean="0"/>
              <a:pPr/>
              <a:t>28/01/2021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9093D0A0-0B55-4C91-8919-1D3FF3097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70A585BC-5644-487C-AC37-D108CFCCE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B08-380C-4671-B710-DEB598CED05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61686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xmlns="" id="{8B35A5F4-F9D5-4142-A2A6-B6F80C63F0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xmlns="" id="{DCBA11B6-B8BC-4245-9CB8-3AE495751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1798FBB1-3988-4BB8-B768-D4FC934B7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8871-64D5-43AD-9CD6-04E2476DE901}" type="datetime1">
              <a:rPr lang="fr-FR" smtClean="0"/>
              <a:pPr/>
              <a:t>28/01/2021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C76AFFE9-3E97-4E97-A391-34EF26037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323DA3C7-FA16-4D0B-BDC3-43BA77984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B08-380C-4671-B710-DEB598CED05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150817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7877-BF27-425B-A2FB-9388E66C2401}" type="datetime1">
              <a:rPr lang="fr-FR" smtClean="0"/>
              <a:pPr/>
              <a:t>28/01/2021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F589-2F21-4969-A585-A839827967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245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B135-D841-44FA-A05A-54BC23920142}" type="datetime1">
              <a:rPr lang="fr-FR" smtClean="0"/>
              <a:pPr/>
              <a:t>28/01/2021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F589-2F21-4969-A585-A839827967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934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A69F-A57A-4A00-BC01-D152A96318AD}" type="datetime1">
              <a:rPr lang="fr-FR" smtClean="0"/>
              <a:pPr/>
              <a:t>28/01/2021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F589-2F21-4969-A585-A839827967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890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F307-3382-4AD6-A027-E01479C835DB}" type="datetime1">
              <a:rPr lang="fr-FR" smtClean="0"/>
              <a:pPr/>
              <a:t>28/01/2021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F589-2F21-4969-A585-A839827967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748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073F-751F-4830-8252-77A20AC84D14}" type="datetime1">
              <a:rPr lang="fr-FR" smtClean="0"/>
              <a:pPr/>
              <a:t>28/01/2021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F589-2F21-4969-A585-A839827967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2505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C9B8-A6CF-44F3-BFCF-D96867A7177F}" type="datetime1">
              <a:rPr lang="fr-FR" smtClean="0"/>
              <a:pPr/>
              <a:t>28/01/2021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F589-2F21-4969-A585-A839827967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48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2827-B647-4F61-A265-BF2FD124F5A3}" type="datetime1">
              <a:rPr lang="fr-FR" smtClean="0"/>
              <a:pPr/>
              <a:t>28/01/2021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F589-2F21-4969-A585-A839827967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0790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73AE-5C69-40E5-A0C5-76D6CEB96CB6}" type="datetime1">
              <a:rPr lang="fr-FR" smtClean="0"/>
              <a:pPr/>
              <a:t>28/01/2021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F589-2F21-4969-A585-A839827967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8639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F8A2BCB-8D7B-4AE4-B364-9BFDD3CB5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1E54BFDB-CB78-4DB5-A60C-D9AF2859B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C28434B0-DBB7-4C66-B10D-A4FA8E99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3CBE-7788-4FDF-9080-4C917D7BF667}" type="datetime1">
              <a:rPr lang="fr-FR" smtClean="0"/>
              <a:pPr/>
              <a:t>28/01/2021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6C8D7A1B-D127-4A13-BAB4-ACF622845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5203260A-29E7-4DFB-8CC8-39FA61D98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B08-380C-4671-B710-DEB598CED05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57281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A3CE-4259-44D8-A173-7D26CD93906E}" type="datetime1">
              <a:rPr lang="fr-FR" smtClean="0"/>
              <a:pPr/>
              <a:t>28/01/2021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F589-2F21-4969-A585-A839827967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151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9E74-04B9-4D23-B5C7-FC014BCE9AC0}" type="datetime1">
              <a:rPr lang="fr-FR" smtClean="0"/>
              <a:pPr/>
              <a:t>28/01/2021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F589-2F21-4969-A585-A839827967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8422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00CF-27BF-443F-83A9-0D8A60606FAA}" type="datetime1">
              <a:rPr lang="fr-FR" smtClean="0"/>
              <a:pPr/>
              <a:t>28/01/2021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F589-2F21-4969-A585-A839827967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7E88A2C-35D4-42E2-91FB-3D40092AF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xmlns="" id="{A4F74434-15E4-4356-94D7-98AA55492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7E901604-1F74-43AC-9AA4-8630427EE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A2D9-1778-4F37-BAED-F179A28DBF83}" type="datetime1">
              <a:rPr lang="fr-FR" smtClean="0"/>
              <a:pPr/>
              <a:t>28/01/2021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C0354B8F-9A85-4D22-909C-F1CBAC0F0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DA8B76CB-30AA-4D74-B8D1-F489FE9E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B08-380C-4671-B710-DEB598CED05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106526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5CBF9E0-E44C-48AE-8079-2948460A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7EEA8897-116B-4979-B543-F7B8DB7BE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xmlns="" id="{EE56D2FE-2727-4557-A09C-71AFC4580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xmlns="" id="{A6CA0BC4-BDC2-49F0-B7AB-4D2B8946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E5D2-1AC7-4AAB-B52F-4EBF5EA1EB7D}" type="datetime1">
              <a:rPr lang="fr-FR" smtClean="0"/>
              <a:pPr/>
              <a:t>28/01/2021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xmlns="" id="{C15FD888-1C6E-454E-A262-E0CF6B966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xmlns="" id="{19C6D0B6-16B4-4A22-952E-F9C78E90F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B08-380C-4671-B710-DEB598CED05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987911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883A258-9D49-4279-BD64-1108A30F3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xmlns="" id="{E4B17526-2A30-4ABF-850D-5B07275CF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xmlns="" id="{3B6E3FCA-1C3D-4C44-86E4-E1739696C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xmlns="" id="{8B2DF962-CA0E-4E8B-9887-C50A2CFBD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xmlns="" id="{C8639889-4C4A-4BEE-934E-8096DB484B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xmlns="" id="{54390620-2FCC-4F63-BCA2-9EBE4CA46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6C29-EFFE-4825-9780-8238507DD147}" type="datetime1">
              <a:rPr lang="fr-FR" smtClean="0"/>
              <a:pPr/>
              <a:t>28/01/2021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xmlns="" id="{AEDA2EFE-A307-4A21-A88C-883B91927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xmlns="" id="{67639F5F-60E0-4BA9-AA56-5BB879DCE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B08-380C-4671-B710-DEB598CED05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27269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7F6B2FA-98E5-4165-8790-8F721F917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xmlns="" id="{B523AAC9-5988-42A6-8A98-4C203022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1839-A27C-401C-A569-D6025B2939D6}" type="datetime1">
              <a:rPr lang="fr-FR" smtClean="0"/>
              <a:pPr/>
              <a:t>28/01/2021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xmlns="" id="{0A3EB777-D9C6-4BFF-BB22-55CA294A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xmlns="" id="{9DDA31E9-01EA-430A-9403-FB70692A5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B08-380C-4671-B710-DEB598CED05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97058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5ED92BDA-1C8B-43C6-B41D-15248D33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7BB5-6C6C-4A66-B2DB-94D55C933851}" type="datetime1">
              <a:rPr lang="fr-FR" smtClean="0"/>
              <a:pPr/>
              <a:t>28/01/2021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238A7C86-6B7D-47A3-9B65-9CFB9887F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xmlns="" id="{1CC52FEA-5D4A-4F25-B565-D4D331A1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B08-380C-4671-B710-DEB598CED05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945998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19E3F06-B2B4-44BD-9A80-1465AF9FD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26C24663-0D71-473E-9D25-123A2B8C1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xmlns="" id="{BEE2733A-BF54-4845-B3C8-12BAD5D87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xmlns="" id="{CD9E3F4C-17A5-4B00-B35A-E50DC8F7D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4D074-6E49-4F79-94B7-FB68309EA2B2}" type="datetime1">
              <a:rPr lang="fr-FR" smtClean="0"/>
              <a:pPr/>
              <a:t>28/01/2021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xmlns="" id="{D6BD8587-23DF-480B-BB77-E84EF819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xmlns="" id="{FD0800C6-C11D-4F21-8492-E0E8282A9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B08-380C-4671-B710-DEB598CED05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9348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1A64A02-90ED-4592-8627-E80A911C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xmlns="" id="{1BA00DB5-64F4-4908-A53A-A234F122E6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xmlns="" id="{45CCF71E-FEC5-4942-BFF8-5D316376D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xmlns="" id="{78D73AD4-8503-456E-8BE0-F06ED38D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9148-EFF3-4AE1-AF58-144B64CCEC98}" type="datetime1">
              <a:rPr lang="fr-FR" smtClean="0"/>
              <a:pPr/>
              <a:t>28/01/2021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xmlns="" id="{F1E1F4E6-3238-4719-8F6A-179615E16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xmlns="" id="{F536E6CA-45E9-4582-B592-C4654089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B08-380C-4671-B710-DEB598CED05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26397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xmlns="" id="{BC3E0382-E26F-430C-A449-80FE663B1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xmlns="" id="{0F08AFA3-FB98-4B5A-835C-F2C8D959E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E96C719B-6DF0-40C4-A859-4BAB9C803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4C44C-95D0-468E-A4E4-8E0AA916D352}" type="datetime1">
              <a:rPr lang="fr-FR" smtClean="0"/>
              <a:pPr/>
              <a:t>28/01/2021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BFA40649-5EBC-4C01-BDE6-862EBF674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23E8BE26-AC52-4AB9-829A-C62F4A907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E6B08-380C-4671-B710-DEB598CED05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38267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359FD-0D1F-40B5-8ACD-196F99616E5A}" type="datetime1">
              <a:rPr lang="fr-FR" smtClean="0"/>
              <a:pPr/>
              <a:t>28/01/2021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AF589-2F21-4969-A585-A839827967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246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ordwall.net/sr/resource/518193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gaonik 3">
            <a:extLst>
              <a:ext uri="{FF2B5EF4-FFF2-40B4-BE49-F238E27FC236}">
                <a16:creationId xmlns:a16="http://schemas.microsoft.com/office/drawing/2014/main" xmlns="" id="{156D5A12-F33A-4482-964A-6D9B5EB9AA19}"/>
              </a:ext>
            </a:extLst>
          </p:cNvPr>
          <p:cNvSpPr/>
          <p:nvPr/>
        </p:nvSpPr>
        <p:spPr>
          <a:xfrm>
            <a:off x="2425907" y="262771"/>
            <a:ext cx="7031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sr-Cyrl-RS" sz="5400" dirty="0">
                <a:solidFill>
                  <a:srgbClr val="002060"/>
                </a:solidFill>
              </a:rPr>
              <a:t>Откријмо скривену реч</a:t>
            </a:r>
            <a:endParaRPr lang="sr-Latn-R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1" name="Okvir za tekst 50">
            <a:extLst>
              <a:ext uri="{FF2B5EF4-FFF2-40B4-BE49-F238E27FC236}">
                <a16:creationId xmlns:a16="http://schemas.microsoft.com/office/drawing/2014/main" xmlns="" id="{171D8762-5D4F-4A42-9642-E9FA2A7765DB}"/>
              </a:ext>
            </a:extLst>
          </p:cNvPr>
          <p:cNvSpPr txBox="1"/>
          <p:nvPr/>
        </p:nvSpPr>
        <p:spPr>
          <a:xfrm>
            <a:off x="1374818" y="1440931"/>
            <a:ext cx="882524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800" b="1" dirty="0">
                <a:solidFill>
                  <a:srgbClr val="002060"/>
                </a:solidFill>
              </a:rPr>
              <a:t>Округао је.                                                                         7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800" b="1" dirty="0">
                <a:solidFill>
                  <a:srgbClr val="002060"/>
                </a:solidFill>
              </a:rPr>
              <a:t>Може личити и на срп. </a:t>
            </a:r>
            <a:r>
              <a:rPr lang="en-US" sz="2800" b="1" dirty="0">
                <a:solidFill>
                  <a:srgbClr val="002060"/>
                </a:solidFill>
              </a:rPr>
              <a:t>                                                  6                                   </a:t>
            </a:r>
            <a:endParaRPr lang="sr-Cyrl-RS" sz="28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800" b="1" dirty="0">
                <a:solidFill>
                  <a:srgbClr val="002060"/>
                </a:solidFill>
              </a:rPr>
              <a:t>Има га у години. </a:t>
            </a:r>
            <a:r>
              <a:rPr lang="en-US" sz="2800" b="1" dirty="0">
                <a:solidFill>
                  <a:srgbClr val="002060"/>
                </a:solidFill>
              </a:rPr>
              <a:t>                                                              </a:t>
            </a:r>
            <a:r>
              <a:rPr lang="sr-Cyrl-RS" sz="2800" b="1" dirty="0">
                <a:solidFill>
                  <a:srgbClr val="002060"/>
                </a:solidFill>
              </a:rPr>
              <a:t>5</a:t>
            </a:r>
            <a:r>
              <a:rPr lang="en-US" sz="2800" b="1" dirty="0">
                <a:solidFill>
                  <a:srgbClr val="002060"/>
                </a:solidFill>
              </a:rPr>
              <a:t>                                                 </a:t>
            </a:r>
            <a:endParaRPr lang="sr-Cyrl-RS" sz="28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800" b="1" dirty="0">
                <a:solidFill>
                  <a:srgbClr val="002060"/>
                </a:solidFill>
              </a:rPr>
              <a:t>Налази се на застави једне земље Азије. </a:t>
            </a:r>
            <a:r>
              <a:rPr lang="en-US" sz="2800" b="1" dirty="0">
                <a:solidFill>
                  <a:srgbClr val="002060"/>
                </a:solidFill>
              </a:rPr>
              <a:t>                </a:t>
            </a:r>
            <a:r>
              <a:rPr lang="sr-Cyrl-RS" sz="2800" b="1" dirty="0">
                <a:solidFill>
                  <a:srgbClr val="002060"/>
                </a:solidFill>
              </a:rPr>
              <a:t>4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800" b="1" dirty="0">
                <a:solidFill>
                  <a:srgbClr val="002060"/>
                </a:solidFill>
              </a:rPr>
              <a:t>Налази се у васиони. </a:t>
            </a:r>
            <a:r>
              <a:rPr lang="en-US" sz="2800" b="1" dirty="0">
                <a:solidFill>
                  <a:srgbClr val="002060"/>
                </a:solidFill>
              </a:rPr>
              <a:t>                                                      </a:t>
            </a:r>
            <a:r>
              <a:rPr lang="sr-Cyrl-RS" sz="2800" b="1" dirty="0">
                <a:solidFill>
                  <a:srgbClr val="002060"/>
                </a:solidFill>
              </a:rPr>
              <a:t>3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800" b="1" dirty="0">
                <a:solidFill>
                  <a:srgbClr val="002060"/>
                </a:solidFill>
              </a:rPr>
              <a:t>За заљубљене је медени. </a:t>
            </a:r>
            <a:r>
              <a:rPr lang="en-US" sz="2800" b="1" dirty="0">
                <a:solidFill>
                  <a:srgbClr val="002060"/>
                </a:solidFill>
              </a:rPr>
              <a:t>                                             </a:t>
            </a:r>
            <a:r>
              <a:rPr lang="sr-Cyrl-RS" sz="2800" b="1" dirty="0">
                <a:solidFill>
                  <a:srgbClr val="002060"/>
                </a:solidFill>
              </a:rPr>
              <a:t>2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800" b="1" dirty="0">
                <a:solidFill>
                  <a:srgbClr val="002060"/>
                </a:solidFill>
              </a:rPr>
              <a:t>Ноћу га видимо поред звезда. </a:t>
            </a:r>
            <a:r>
              <a:rPr lang="en-US" sz="2800" b="1" dirty="0">
                <a:solidFill>
                  <a:srgbClr val="002060"/>
                </a:solidFill>
              </a:rPr>
              <a:t>                                    </a:t>
            </a:r>
            <a:r>
              <a:rPr lang="sr-Cyrl-RS" sz="2800" b="1" dirty="0">
                <a:solidFill>
                  <a:srgbClr val="002060"/>
                </a:solidFill>
              </a:rPr>
              <a:t>1</a:t>
            </a:r>
            <a:endParaRPr lang="en-US" sz="28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800" b="1" dirty="0">
              <a:solidFill>
                <a:srgbClr val="002060"/>
              </a:solidFill>
            </a:endParaRPr>
          </a:p>
          <a:p>
            <a:endParaRPr lang="sr-Cyrl-RS" sz="28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Cyrl-RS" sz="2800" b="1" dirty="0">
                <a:solidFill>
                  <a:srgbClr val="223E25"/>
                </a:solidFill>
              </a:rPr>
              <a:t>ТО ЈЕ МЕСЕЦ</a:t>
            </a:r>
            <a:endParaRPr lang="sr-Latn-RS" sz="2800" b="1" dirty="0">
              <a:solidFill>
                <a:srgbClr val="223E25"/>
              </a:solidFill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5FB66A70-76D5-437B-BB9A-979CFDB3C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5967" y="4577069"/>
            <a:ext cx="3591032" cy="201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Čuvar mesta za datum 9">
            <a:extLst>
              <a:ext uri="{FF2B5EF4-FFF2-40B4-BE49-F238E27FC236}">
                <a16:creationId xmlns:a16="http://schemas.microsoft.com/office/drawing/2014/main" xmlns="" id="{C387AE64-09FC-497F-9891-C2A002553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461A-80E7-46F5-9D43-FDF12F0A6CCA}" type="datetime1">
              <a:rPr lang="fr-FR" smtClean="0"/>
              <a:pPr/>
              <a:t>28/01/2021</a:t>
            </a:fld>
            <a:endParaRPr lang="en-US"/>
          </a:p>
        </p:txBody>
      </p:sp>
      <p:sp>
        <p:nvSpPr>
          <p:cNvPr id="11" name="Čuvar mesta za podnožje 10">
            <a:extLst>
              <a:ext uri="{FF2B5EF4-FFF2-40B4-BE49-F238E27FC236}">
                <a16:creationId xmlns:a16="http://schemas.microsoft.com/office/drawing/2014/main" xmlns="" id="{44758BFA-B30D-4D7F-B7DE-70DD0446B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ugaonik 6">
            <a:extLst>
              <a:ext uri="{FF2B5EF4-FFF2-40B4-BE49-F238E27FC236}">
                <a16:creationId xmlns:a16="http://schemas.microsoft.com/office/drawing/2014/main" xmlns="" id="{236F5A10-8928-4363-B77B-796AC9F60348}"/>
              </a:ext>
            </a:extLst>
          </p:cNvPr>
          <p:cNvSpPr/>
          <p:nvPr/>
        </p:nvSpPr>
        <p:spPr>
          <a:xfrm rot="19432078">
            <a:off x="-590875" y="888439"/>
            <a:ext cx="4984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5400" b="1" dirty="0">
                <a:ln/>
                <a:solidFill>
                  <a:srgbClr val="002060"/>
                </a:solidFill>
              </a:rPr>
              <a:t>Разговарамо…</a:t>
            </a:r>
          </a:p>
        </p:txBody>
      </p:sp>
      <p:sp>
        <p:nvSpPr>
          <p:cNvPr id="8" name="Pravougaonik 7">
            <a:extLst>
              <a:ext uri="{FF2B5EF4-FFF2-40B4-BE49-F238E27FC236}">
                <a16:creationId xmlns:a16="http://schemas.microsoft.com/office/drawing/2014/main" xmlns="" id="{C4348DA2-6CE1-4760-A7E7-0D7A24051704}"/>
              </a:ext>
            </a:extLst>
          </p:cNvPr>
          <p:cNvSpPr/>
          <p:nvPr/>
        </p:nvSpPr>
        <p:spPr>
          <a:xfrm>
            <a:off x="4499428" y="246207"/>
            <a:ext cx="76925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Ко је приповедача увео у чаробан свет приче?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sr-Cyrl-C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Како почиње и како се завршава прича? </a:t>
            </a:r>
            <a:endParaRPr lang="ru-RU" sz="28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r-Cyrl-C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Какав је човек тврдица?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r-Cyrl-C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Због чега је имао лак сан?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sr-Cyrl-C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Која га осећања муче?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 Шта се са њим десило на крају?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Како живи мали Радојица?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 Како се тврдица односи према њему?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 Зашто чита књиге?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Шта тражи у њима?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Зашто му тврдица не допушта да чита?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 Шта је урадио када је пронашао најмудрију књигу на свету? 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6A1DC720-22B4-4412-BCBA-3910D3E70A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548" y="3076046"/>
            <a:ext cx="3542034" cy="3294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Čuvar mesta za datum 9">
            <a:extLst>
              <a:ext uri="{FF2B5EF4-FFF2-40B4-BE49-F238E27FC236}">
                <a16:creationId xmlns:a16="http://schemas.microsoft.com/office/drawing/2014/main" xmlns="" id="{8177B5AB-4DCA-448B-B47B-96111AF15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20C9-356B-427D-B083-23A67C781058}" type="datetime1">
              <a:rPr lang="fr-FR" smtClean="0"/>
              <a:pPr/>
              <a:t>28/01/2021</a:t>
            </a:fld>
            <a:endParaRPr lang="sr-Latn-RS"/>
          </a:p>
        </p:txBody>
      </p:sp>
      <p:sp>
        <p:nvSpPr>
          <p:cNvPr id="11" name="Čuvar mesta za podnožje 10">
            <a:extLst>
              <a:ext uri="{FF2B5EF4-FFF2-40B4-BE49-F238E27FC236}">
                <a16:creationId xmlns:a16="http://schemas.microsoft.com/office/drawing/2014/main" xmlns="" id="{8D743C15-FC8E-4432-8CD3-2F6CFE409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90855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ugaonik 6">
            <a:extLst>
              <a:ext uri="{FF2B5EF4-FFF2-40B4-BE49-F238E27FC236}">
                <a16:creationId xmlns:a16="http://schemas.microsoft.com/office/drawing/2014/main" xmlns="" id="{236F5A10-8928-4363-B77B-796AC9F60348}"/>
              </a:ext>
            </a:extLst>
          </p:cNvPr>
          <p:cNvSpPr/>
          <p:nvPr/>
        </p:nvSpPr>
        <p:spPr>
          <a:xfrm rot="19432078">
            <a:off x="-590875" y="888439"/>
            <a:ext cx="4984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5400" b="1" dirty="0">
                <a:ln/>
                <a:solidFill>
                  <a:srgbClr val="002060"/>
                </a:solidFill>
              </a:rPr>
              <a:t>Разговарамо…</a:t>
            </a:r>
          </a:p>
        </p:txBody>
      </p:sp>
      <p:sp>
        <p:nvSpPr>
          <p:cNvPr id="8" name="Pravougaonik 7">
            <a:extLst>
              <a:ext uri="{FF2B5EF4-FFF2-40B4-BE49-F238E27FC236}">
                <a16:creationId xmlns:a16="http://schemas.microsoft.com/office/drawing/2014/main" xmlns="" id="{C4348DA2-6CE1-4760-A7E7-0D7A24051704}"/>
              </a:ext>
            </a:extLst>
          </p:cNvPr>
          <p:cNvSpPr/>
          <p:nvPr/>
        </p:nvSpPr>
        <p:spPr>
          <a:xfrm>
            <a:off x="4251702" y="992048"/>
            <a:ext cx="76925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Како тврдица подноси дечаков успех?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Какав је тада човек постао?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На који начин је представљен Месец?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Које тајне моћи има?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Како он долази на Земљу?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 Опиши његов изглед и одећу?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Шта осећа према дечаку?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По чему су слични дечак и Месец?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Зашто писац тврдици не да име? 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A233BCCA-2029-40F5-BA37-844A68C7C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68915" y="3730812"/>
            <a:ext cx="4688206" cy="312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EC88A147-A3BC-4EDC-A9F4-8E33B15E6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A6C8-02DE-4C3F-B2E3-E6C12CD8E061}" type="datetime1">
              <a:rPr lang="fr-FR" smtClean="0"/>
              <a:pPr/>
              <a:t>28/01/2021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xmlns="" id="{2C57D7D2-76DB-4465-BD4C-0D88CE9C8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65333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ugaonik 6">
            <a:extLst>
              <a:ext uri="{FF2B5EF4-FFF2-40B4-BE49-F238E27FC236}">
                <a16:creationId xmlns:a16="http://schemas.microsoft.com/office/drawing/2014/main" xmlns="" id="{236F5A10-8928-4363-B77B-796AC9F60348}"/>
              </a:ext>
            </a:extLst>
          </p:cNvPr>
          <p:cNvSpPr/>
          <p:nvPr/>
        </p:nvSpPr>
        <p:spPr>
          <a:xfrm>
            <a:off x="689250" y="141514"/>
            <a:ext cx="5209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5400" b="1" dirty="0">
                <a:ln/>
                <a:solidFill>
                  <a:srgbClr val="002060"/>
                </a:solidFill>
              </a:rPr>
              <a:t>Композиција дела:</a:t>
            </a: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xmlns="" id="{2C852EA1-25D7-4F74-B373-5FF8BD8A0933}"/>
              </a:ext>
            </a:extLst>
          </p:cNvPr>
          <p:cNvSpPr txBox="1"/>
          <p:nvPr/>
        </p:nvSpPr>
        <p:spPr>
          <a:xfrm>
            <a:off x="841649" y="3358208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002060"/>
                </a:solidFill>
              </a:rPr>
              <a:t>3. КУЛМИНАЦИЈА - </a:t>
            </a:r>
            <a:r>
              <a:rPr lang="sr-Cyrl-C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Месече помози.</a:t>
            </a:r>
            <a:endParaRPr lang="sr-Latn-R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r-Latn-RS" sz="2400" b="1" dirty="0">
              <a:solidFill>
                <a:srgbClr val="002060"/>
              </a:solidFill>
            </a:endParaRPr>
          </a:p>
        </p:txBody>
      </p:sp>
      <p:sp>
        <p:nvSpPr>
          <p:cNvPr id="10" name="Okvir za tekst 9">
            <a:extLst>
              <a:ext uri="{FF2B5EF4-FFF2-40B4-BE49-F238E27FC236}">
                <a16:creationId xmlns:a16="http://schemas.microsoft.com/office/drawing/2014/main" xmlns="" id="{E21E6789-3A99-49E0-9E6C-33947BF004A5}"/>
              </a:ext>
            </a:extLst>
          </p:cNvPr>
          <p:cNvSpPr txBox="1"/>
          <p:nvPr/>
        </p:nvSpPr>
        <p:spPr>
          <a:xfrm>
            <a:off x="841649" y="2061882"/>
            <a:ext cx="4515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002060"/>
                </a:solidFill>
              </a:rPr>
              <a:t>1. УВОД - Мајка прича причу. </a:t>
            </a:r>
            <a:endParaRPr lang="sr-Latn-RS" sz="2400" b="1" dirty="0">
              <a:solidFill>
                <a:srgbClr val="002060"/>
              </a:solidFill>
            </a:endParaRPr>
          </a:p>
        </p:txBody>
      </p:sp>
      <p:sp>
        <p:nvSpPr>
          <p:cNvPr id="12" name="Okvir za tekst 11">
            <a:extLst>
              <a:ext uri="{FF2B5EF4-FFF2-40B4-BE49-F238E27FC236}">
                <a16:creationId xmlns:a16="http://schemas.microsoft.com/office/drawing/2014/main" xmlns="" id="{74E481D6-33BA-4EEF-97EB-1E4B99FF3036}"/>
              </a:ext>
            </a:extLst>
          </p:cNvPr>
          <p:cNvSpPr txBox="1"/>
          <p:nvPr/>
        </p:nvSpPr>
        <p:spPr>
          <a:xfrm>
            <a:off x="841649" y="2754991"/>
            <a:ext cx="3479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002060"/>
                </a:solidFill>
              </a:rPr>
              <a:t>2. ЗАПЛЕТ - Тврдица </a:t>
            </a:r>
            <a:endParaRPr lang="sr-Latn-RS" sz="2400" b="1" dirty="0">
              <a:solidFill>
                <a:srgbClr val="002060"/>
              </a:solidFill>
            </a:endParaRPr>
          </a:p>
        </p:txBody>
      </p:sp>
      <p:sp>
        <p:nvSpPr>
          <p:cNvPr id="14" name="Okvir za tekst 13">
            <a:extLst>
              <a:ext uri="{FF2B5EF4-FFF2-40B4-BE49-F238E27FC236}">
                <a16:creationId xmlns:a16="http://schemas.microsoft.com/office/drawing/2014/main" xmlns="" id="{A20C2A28-E4E8-4DF8-9128-4A74FE3C4D56}"/>
              </a:ext>
            </a:extLst>
          </p:cNvPr>
          <p:cNvSpPr txBox="1"/>
          <p:nvPr/>
        </p:nvSpPr>
        <p:spPr>
          <a:xfrm>
            <a:off x="780515" y="4051317"/>
            <a:ext cx="79482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C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ПРЕОКРЕТ - Месец силази и помаже дечаку.</a:t>
            </a:r>
            <a:endParaRPr lang="sr-Latn-RS" sz="3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kvir za tekst 15">
            <a:extLst>
              <a:ext uri="{FF2B5EF4-FFF2-40B4-BE49-F238E27FC236}">
                <a16:creationId xmlns:a16="http://schemas.microsoft.com/office/drawing/2014/main" xmlns="" id="{75014B60-E20A-4A8D-A931-097E7714367D}"/>
              </a:ext>
            </a:extLst>
          </p:cNvPr>
          <p:cNvSpPr txBox="1"/>
          <p:nvPr/>
        </p:nvSpPr>
        <p:spPr>
          <a:xfrm>
            <a:off x="780514" y="4811522"/>
            <a:ext cx="79482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C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РАСПЛЕТ - Радојица сатире беду по свету. </a:t>
            </a:r>
            <a:endParaRPr lang="sr-Latn-R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r-Latn-RS" sz="3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6915F612-9CFC-4CE2-8496-E66E79AE7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3569" y="347382"/>
            <a:ext cx="5715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Čuvar mesta za datum 18">
            <a:extLst>
              <a:ext uri="{FF2B5EF4-FFF2-40B4-BE49-F238E27FC236}">
                <a16:creationId xmlns:a16="http://schemas.microsoft.com/office/drawing/2014/main" xmlns="" id="{E15BB6E3-0364-4036-B471-51AD9FF13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D2AD-4C80-40A4-BE8D-2F0097B88182}" type="datetime1">
              <a:rPr lang="fr-FR" smtClean="0"/>
              <a:pPr/>
              <a:t>28/01/2021</a:t>
            </a:fld>
            <a:endParaRPr lang="sr-Latn-RS"/>
          </a:p>
        </p:txBody>
      </p:sp>
      <p:sp>
        <p:nvSpPr>
          <p:cNvPr id="20" name="Čuvar mesta za podnožje 19">
            <a:extLst>
              <a:ext uri="{FF2B5EF4-FFF2-40B4-BE49-F238E27FC236}">
                <a16:creationId xmlns:a16="http://schemas.microsoft.com/office/drawing/2014/main" xmlns="" id="{2035848E-441A-494D-95D7-BC48B2977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178113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0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18E7899E-C0F5-448A-9EFB-ED546CB16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29000"/>
            <a:ext cx="3092824" cy="1689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BF1179D0-9F86-4FD4-AB77-F553F6CD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C914-C8FD-469F-9A96-88514A7AFB9B}" type="datetime1">
              <a:rPr lang="fr-FR" smtClean="0"/>
              <a:pPr/>
              <a:t>28/01/2021</a:t>
            </a:fld>
            <a:endParaRPr lang="sr-Latn-RS"/>
          </a:p>
        </p:txBody>
      </p:sp>
      <p:sp>
        <p:nvSpPr>
          <p:cNvPr id="11" name="Pravougaonik 10">
            <a:extLst>
              <a:ext uri="{FF2B5EF4-FFF2-40B4-BE49-F238E27FC236}">
                <a16:creationId xmlns:a16="http://schemas.microsoft.com/office/drawing/2014/main" xmlns="" id="{3EC29F09-1931-477A-A614-B6B5E4A0CC37}"/>
              </a:ext>
            </a:extLst>
          </p:cNvPr>
          <p:cNvSpPr/>
          <p:nvPr/>
        </p:nvSpPr>
        <p:spPr>
          <a:xfrm>
            <a:off x="669083" y="-10956"/>
            <a:ext cx="10853834" cy="12674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ДОМАЋИ ЗАДАТАК:</a:t>
            </a:r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B8D7EA1D-B7E1-4D89-932B-1ABB69270553}"/>
              </a:ext>
            </a:extLst>
          </p:cNvPr>
          <p:cNvSpPr txBox="1"/>
          <p:nvPr/>
        </p:nvSpPr>
        <p:spPr>
          <a:xfrm>
            <a:off x="3461675" y="4764310"/>
            <a:ext cx="6202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sr-Cyrl-RS" sz="4000" dirty="0">
                <a:solidFill>
                  <a:srgbClr val="002060"/>
                </a:solidFill>
              </a:rPr>
              <a:t>Урадити наставни лист.</a:t>
            </a:r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xmlns="" id="{02FF8360-CD7E-4499-8CC0-9452C05C132A}"/>
              </a:ext>
            </a:extLst>
          </p:cNvPr>
          <p:cNvSpPr txBox="1"/>
          <p:nvPr/>
        </p:nvSpPr>
        <p:spPr>
          <a:xfrm>
            <a:off x="3795341" y="2247535"/>
            <a:ext cx="7727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800" b="1" dirty="0">
                <a:solidFill>
                  <a:srgbClr val="0070C0"/>
                </a:solidFill>
              </a:rPr>
              <a:t>Провера остварених исхода: </a:t>
            </a:r>
            <a:endParaRPr lang="sr-Latn-RS" sz="2800" b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r-Cyrl-RS" sz="2800" b="1" dirty="0">
                <a:solidFill>
                  <a:srgbClr val="0070C0"/>
                </a:solidFill>
              </a:rPr>
              <a:t>Иди на линк квиза и провери своје знање.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70C0"/>
                </a:solidFill>
                <a:hlinkClick r:id="rId4"/>
              </a:rPr>
              <a:t>КВИЗ ЗА ПРОВЕРУ УСВОЈЕНОСТИ ИСХОДА</a:t>
            </a:r>
            <a:endParaRPr lang="sr-Cyrl-RS" sz="2800" b="1" dirty="0">
              <a:solidFill>
                <a:srgbClr val="0070C0"/>
              </a:solidFill>
            </a:endParaRPr>
          </a:p>
        </p:txBody>
      </p:sp>
      <p:sp>
        <p:nvSpPr>
          <p:cNvPr id="12" name="Čuvar mesta za podnožje 11">
            <a:extLst>
              <a:ext uri="{FF2B5EF4-FFF2-40B4-BE49-F238E27FC236}">
                <a16:creationId xmlns:a16="http://schemas.microsoft.com/office/drawing/2014/main" xmlns="" id="{CA41111D-D508-4213-8513-BF04C5CB0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ДУПАЛО МИРЈАНА ОШ" КРАЉ ПЕТАР II КАРАЂОРЂЕВИЋ"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336939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xmlns="" id="{6BB88190-272D-499D-93CF-DA1642A46A57}"/>
              </a:ext>
            </a:extLst>
          </p:cNvPr>
          <p:cNvSpPr txBox="1"/>
          <p:nvPr/>
        </p:nvSpPr>
        <p:spPr>
          <a:xfrm>
            <a:off x="7162175" y="5123482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</a:rPr>
              <a:t>ИДЕЈА : слике са интернета.</a:t>
            </a:r>
          </a:p>
        </p:txBody>
      </p:sp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DD480683-946B-4155-BBBA-5330216F1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FC94-ADAD-4077-934E-EB41189BE9EB}" type="datetime1">
              <a:rPr lang="fr-FR" smtClean="0"/>
              <a:pPr/>
              <a:t>28/01/2021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xmlns="" id="{6910F253-9F9D-4342-A29B-324AB7231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E0513DB-FE0A-481C-A3D8-DD5210377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428" y="429593"/>
            <a:ext cx="3505200" cy="130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52686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13152CB-A039-4DC6-9B86-60EA2655F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59" y="681739"/>
            <a:ext cx="10972800" cy="1143000"/>
          </a:xfrm>
        </p:spPr>
        <p:txBody>
          <a:bodyPr/>
          <a:lstStyle/>
          <a:p>
            <a:r>
              <a:rPr lang="sr-Cyrl-RS" b="1" dirty="0">
                <a:solidFill>
                  <a:srgbClr val="002060"/>
                </a:solidFill>
              </a:rPr>
              <a:t>ДА ЛИ СТЕ ЗНАЛИ?</a:t>
            </a:r>
            <a:endParaRPr lang="sr-Latn-RS" b="1" dirty="0">
              <a:solidFill>
                <a:srgbClr val="002060"/>
              </a:solidFill>
            </a:endParaRP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1265562B-0DE9-4386-AEF2-9356DCE2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847" y="3828326"/>
            <a:ext cx="5862917" cy="4316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Месец има Месечеве мене. Уочавање појаве промене положаја Месеца у односу на Сунце виђене голим оком са Земље зовемо МЕСЕЧЕВЕ МЕНЕ.</a:t>
            </a:r>
            <a:endParaRPr lang="sr-Latn-RS" b="1" dirty="0">
              <a:solidFill>
                <a:srgbClr val="002060"/>
              </a:solidFill>
            </a:endParaRP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AD4951FC-51F9-407C-BD00-D820716BA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E829-2F6A-460D-AFE2-FBBE7D05EF1F}" type="datetime1">
              <a:rPr lang="fr-FR" smtClean="0"/>
              <a:pPr/>
              <a:t>28/01/2021</a:t>
            </a:fld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396AE6D-BF5C-4D08-9A13-4B75EA14F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9364" y="4532018"/>
            <a:ext cx="4049554" cy="2275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Čuvar mesta za podnožje 9">
            <a:extLst>
              <a:ext uri="{FF2B5EF4-FFF2-40B4-BE49-F238E27FC236}">
                <a16:creationId xmlns:a16="http://schemas.microsoft.com/office/drawing/2014/main" xmlns="" id="{81364590-EB21-42EF-88C9-8E704DB6B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410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ugaonik 4">
            <a:extLst>
              <a:ext uri="{FF2B5EF4-FFF2-40B4-BE49-F238E27FC236}">
                <a16:creationId xmlns:a16="http://schemas.microsoft.com/office/drawing/2014/main" xmlns="" id="{022E6841-0300-4442-AE3A-8AFADE51F98D}"/>
              </a:ext>
            </a:extLst>
          </p:cNvPr>
          <p:cNvSpPr/>
          <p:nvPr/>
        </p:nvSpPr>
        <p:spPr>
          <a:xfrm>
            <a:off x="1310742" y="2606386"/>
            <a:ext cx="6494929" cy="19549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sr-Cyrl-R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Бранко В. Радичевић</a:t>
            </a:r>
            <a:endParaRPr lang="sr-Latn-R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Čuvar mesta za datum 8">
            <a:extLst>
              <a:ext uri="{FF2B5EF4-FFF2-40B4-BE49-F238E27FC236}">
                <a16:creationId xmlns:a16="http://schemas.microsoft.com/office/drawing/2014/main" xmlns="" id="{CC25FE6C-D286-4532-B3E9-1B58A6C5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344B-D561-466C-859B-0D96478FFA89}" type="datetime1">
              <a:rPr lang="fr-FR" smtClean="0"/>
              <a:pPr/>
              <a:t>28/01/2021</a:t>
            </a:fld>
            <a:endParaRPr lang="sr-Latn-RS"/>
          </a:p>
        </p:txBody>
      </p:sp>
      <p:sp>
        <p:nvSpPr>
          <p:cNvPr id="10" name="Pravougaonik 9">
            <a:extLst>
              <a:ext uri="{FF2B5EF4-FFF2-40B4-BE49-F238E27FC236}">
                <a16:creationId xmlns:a16="http://schemas.microsoft.com/office/drawing/2014/main" xmlns="" id="{168C7BBC-AFE1-400C-9DDA-9C6B411B27BC}"/>
              </a:ext>
            </a:extLst>
          </p:cNvPr>
          <p:cNvSpPr/>
          <p:nvPr/>
        </p:nvSpPr>
        <p:spPr>
          <a:xfrm>
            <a:off x="1607353" y="255104"/>
            <a:ext cx="8977294" cy="16919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„ Прича о дечаку и Месецу“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C64A58BD-D1D5-4069-B5FA-F0F5D5B6CD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59" b="22745"/>
          <a:stretch/>
        </p:blipFill>
        <p:spPr>
          <a:xfrm>
            <a:off x="7965141" y="2479493"/>
            <a:ext cx="4114800" cy="3096185"/>
          </a:xfrm>
          <a:prstGeom prst="rect">
            <a:avLst/>
          </a:prstGeom>
        </p:spPr>
      </p:pic>
      <p:sp>
        <p:nvSpPr>
          <p:cNvPr id="13" name="Čuvar mesta za podnožje 12">
            <a:extLst>
              <a:ext uri="{FF2B5EF4-FFF2-40B4-BE49-F238E27FC236}">
                <a16:creationId xmlns:a16="http://schemas.microsoft.com/office/drawing/2014/main" xmlns="" id="{C29917B6-A2BD-4CFF-9766-96B7A95D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333372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kvir za tekst 9">
            <a:extLst>
              <a:ext uri="{FF2B5EF4-FFF2-40B4-BE49-F238E27FC236}">
                <a16:creationId xmlns:a16="http://schemas.microsoft.com/office/drawing/2014/main" xmlns="" id="{39584098-D589-439A-B8DB-CBE3611CF4BB}"/>
              </a:ext>
            </a:extLst>
          </p:cNvPr>
          <p:cNvSpPr txBox="1"/>
          <p:nvPr/>
        </p:nvSpPr>
        <p:spPr>
          <a:xfrm>
            <a:off x="235390" y="353558"/>
            <a:ext cx="6797422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Бранко В. Радичевић (Чачак, 14. мај 1925 – Београд, 11. јануар 2001) био је српски књижевник, песник, романсијер, новинар и дечји писац. Стваралаштво му садржи и преко сто наслова песама, приповедака, романа и књига за децу. Најпознатија дела су му Песме о мајци, Прича о животињама, Са Овчара и Каблара, Војничке песме, Поноћни свирачи, Сељаци и Антологија српског песништва. Активан је у књижевном и друштвеном животу до пред крај свога живота.</a:t>
            </a:r>
            <a:endParaRPr lang="sr-Latn-R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Čuvar mesta za datum 10">
            <a:extLst>
              <a:ext uri="{FF2B5EF4-FFF2-40B4-BE49-F238E27FC236}">
                <a16:creationId xmlns:a16="http://schemas.microsoft.com/office/drawing/2014/main" xmlns="" id="{5CEBCDE2-1D72-4579-BEB5-DA487E34D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908B-3AE9-4521-B476-A6B3BA69D2B1}" type="datetime1">
              <a:rPr lang="fr-FR" smtClean="0"/>
              <a:pPr/>
              <a:t>28/01/2021</a:t>
            </a:fld>
            <a:endParaRPr lang="sr-Latn-RS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0BDE3AD3-B6ED-4FC5-809D-EA069734D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030" y="490348"/>
            <a:ext cx="3806380" cy="54202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Čuvar mesta za podnožje 12">
            <a:extLst>
              <a:ext uri="{FF2B5EF4-FFF2-40B4-BE49-F238E27FC236}">
                <a16:creationId xmlns:a16="http://schemas.microsoft.com/office/drawing/2014/main" xmlns="" id="{8E6CDBBE-CE9D-458D-933F-C9328CD35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671766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AC1086F2-AA3F-4052-AC2F-AB1E58EDC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29E-0422-4F2A-9C23-134DCA8DDFBC}" type="datetime1">
              <a:rPr lang="fr-FR" smtClean="0"/>
              <a:pPr/>
              <a:t>28/01/2021</a:t>
            </a:fld>
            <a:endParaRPr lang="sr-Latn-RS"/>
          </a:p>
        </p:txBody>
      </p:sp>
      <p:sp>
        <p:nvSpPr>
          <p:cNvPr id="10" name="Okvir za tekst 9">
            <a:extLst>
              <a:ext uri="{FF2B5EF4-FFF2-40B4-BE49-F238E27FC236}">
                <a16:creationId xmlns:a16="http://schemas.microsoft.com/office/drawing/2014/main" xmlns="" id="{A588DFD9-FA55-4620-B33B-39917464125D}"/>
              </a:ext>
            </a:extLst>
          </p:cNvPr>
          <p:cNvSpPr txBox="1"/>
          <p:nvPr/>
        </p:nvSpPr>
        <p:spPr>
          <a:xfrm>
            <a:off x="1244600" y="60918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6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Непознате речи: 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</p:txBody>
      </p:sp>
      <p:sp>
        <p:nvSpPr>
          <p:cNvPr id="11" name="Pravougaonik 10">
            <a:extLst>
              <a:ext uri="{FF2B5EF4-FFF2-40B4-BE49-F238E27FC236}">
                <a16:creationId xmlns:a16="http://schemas.microsoft.com/office/drawing/2014/main" xmlns="" id="{A9EB4B72-C146-4745-AB67-E6F14F73805E}"/>
              </a:ext>
            </a:extLst>
          </p:cNvPr>
          <p:cNvSpPr/>
          <p:nvPr/>
        </p:nvSpPr>
        <p:spPr>
          <a:xfrm>
            <a:off x="6629400" y="-191755"/>
            <a:ext cx="5209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5400" b="1" dirty="0">
                <a:ln/>
                <a:solidFill>
                  <a:srgbClr val="002060"/>
                </a:solidFill>
              </a:rPr>
              <a:t>Анализа:</a:t>
            </a:r>
            <a:endParaRPr lang="sr-Latn-RS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9007D351-69CE-423B-91E5-2B0B20479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3701315"/>
              </p:ext>
            </p:extLst>
          </p:nvPr>
        </p:nvGraphicFramePr>
        <p:xfrm>
          <a:off x="1587394" y="1458974"/>
          <a:ext cx="7540172" cy="4693920"/>
        </p:xfrm>
        <a:graphic>
          <a:graphicData uri="http://schemas.openxmlformats.org/drawingml/2006/table">
            <a:tbl>
              <a:tblPr/>
              <a:tblGrid>
                <a:gridCol w="7540172">
                  <a:extLst>
                    <a:ext uri="{9D8B030D-6E8A-4147-A177-3AD203B41FA5}">
                      <a16:colId xmlns:a16="http://schemas.microsoft.com/office/drawing/2014/main" xmlns="" val="3405242660"/>
                    </a:ext>
                  </a:extLst>
                </a:gridCol>
              </a:tblGrid>
              <a:tr h="1724593"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ü"/>
                      </a:pPr>
                      <a:r>
                        <a:rPr lang="sr-Cyrl-C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лествице – стубе</a:t>
                      </a:r>
                      <a:r>
                        <a:rPr lang="sr-Cyrl-R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ü"/>
                      </a:pPr>
                      <a:r>
                        <a:rPr lang="sr-Cyrl-C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степенице; 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ü"/>
                      </a:pPr>
                      <a:r>
                        <a:rPr lang="sr-Cyrl-C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дукат – златник;  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ü"/>
                      </a:pPr>
                      <a:r>
                        <a:rPr lang="sr-Cyrl-C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дућан – радња; 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ü"/>
                      </a:pPr>
                      <a:r>
                        <a:rPr lang="sr-Cyrl-C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пречка, пречага –  попречна дашчица на стубама; 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ü"/>
                      </a:pPr>
                      <a:r>
                        <a:rPr lang="sr-Cyrl-C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зашкргутати – зашкрипати зубима; 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ü"/>
                      </a:pPr>
                      <a:r>
                        <a:rPr lang="sr-Cyrl-C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клин – зашиљен комад дрвета или гвожђа; прецрче – умре; 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ü"/>
                      </a:pPr>
                      <a:r>
                        <a:rPr lang="sr-Cyrl-C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сатире – уништава; 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ü"/>
                      </a:pPr>
                      <a:r>
                        <a:rPr lang="sr-Cyrl-C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наочит – леп, пријатан за око.</a:t>
                      </a:r>
                      <a:endParaRPr lang="sr-Latn-RS" sz="4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6150630"/>
                  </a:ext>
                </a:extLst>
              </a:tr>
            </a:tbl>
          </a:graphicData>
        </a:graphic>
      </p:graphicFrame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12E16054-A8F6-418D-AEDD-8AE0E2AB7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231507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xmlns="" id="{8583F111-99D3-4CCE-A673-44F06824F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9DCE-B1D2-429E-AD89-3B67EEEAC179}" type="datetime1">
              <a:rPr lang="fr-FR" smtClean="0"/>
              <a:pPr/>
              <a:t>28/01/2021</a:t>
            </a:fld>
            <a:endParaRPr lang="sr-Latn-RS"/>
          </a:p>
        </p:txBody>
      </p:sp>
      <p:sp>
        <p:nvSpPr>
          <p:cNvPr id="9" name="Pravougaonik 8">
            <a:extLst>
              <a:ext uri="{FF2B5EF4-FFF2-40B4-BE49-F238E27FC236}">
                <a16:creationId xmlns:a16="http://schemas.microsoft.com/office/drawing/2014/main" xmlns="" id="{30F1622A-5F07-47B2-AEBD-3568E0BD2424}"/>
              </a:ext>
            </a:extLst>
          </p:cNvPr>
          <p:cNvSpPr/>
          <p:nvPr/>
        </p:nvSpPr>
        <p:spPr>
          <a:xfrm>
            <a:off x="7355114" y="0"/>
            <a:ext cx="5209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5400" b="1" dirty="0">
                <a:ln/>
                <a:solidFill>
                  <a:srgbClr val="002060"/>
                </a:solidFill>
              </a:rPr>
              <a:t>Анализа:</a:t>
            </a:r>
            <a:endParaRPr lang="sr-Latn-RS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10" name="Okvir za tekst 9">
            <a:extLst>
              <a:ext uri="{FF2B5EF4-FFF2-40B4-BE49-F238E27FC236}">
                <a16:creationId xmlns:a16="http://schemas.microsoft.com/office/drawing/2014/main" xmlns="" id="{0B162F04-BAD3-4C61-B57E-C787E877984C}"/>
              </a:ext>
            </a:extLst>
          </p:cNvPr>
          <p:cNvSpPr txBox="1"/>
          <p:nvPr/>
        </p:nvSpPr>
        <p:spPr>
          <a:xfrm>
            <a:off x="558800" y="288445"/>
            <a:ext cx="62846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Књижевни род:  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епика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Књижевна врста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: приповетка</a:t>
            </a:r>
          </a:p>
        </p:txBody>
      </p:sp>
      <p:sp>
        <p:nvSpPr>
          <p:cNvPr id="12" name="Okvir za tekst 11">
            <a:extLst>
              <a:ext uri="{FF2B5EF4-FFF2-40B4-BE49-F238E27FC236}">
                <a16:creationId xmlns:a16="http://schemas.microsoft.com/office/drawing/2014/main" xmlns="" id="{A30C1DFD-224D-415D-BC72-A89167352522}"/>
              </a:ext>
            </a:extLst>
          </p:cNvPr>
          <p:cNvSpPr txBox="1"/>
          <p:nvPr/>
        </p:nvSpPr>
        <p:spPr>
          <a:xfrm>
            <a:off x="131482" y="1622056"/>
            <a:ext cx="55192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Приповетка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је краће прозно дело у којем је, обично, описан краћи период из живота главног јунака или нека карактеристична појава у друштву. Радња је у њој динамична, а приповедање сажето.</a:t>
            </a:r>
            <a:endParaRPr lang="sr-Latn-R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Okvir za tekst 13">
            <a:extLst>
              <a:ext uri="{FF2B5EF4-FFF2-40B4-BE49-F238E27FC236}">
                <a16:creationId xmlns:a16="http://schemas.microsoft.com/office/drawing/2014/main" xmlns="" id="{0E64E8DA-26A2-4263-B9A4-2676FFDE67D7}"/>
              </a:ext>
            </a:extLst>
          </p:cNvPr>
          <p:cNvSpPr txBox="1"/>
          <p:nvPr/>
        </p:nvSpPr>
        <p:spPr>
          <a:xfrm>
            <a:off x="6096000" y="2267063"/>
            <a:ext cx="628468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800" b="1" u="sng" dirty="0">
                <a:solidFill>
                  <a:srgbClr val="002060"/>
                </a:solidFill>
              </a:rPr>
              <a:t>Ликови:</a:t>
            </a:r>
            <a:r>
              <a:rPr lang="sr-Cyrl-RS" sz="2800" b="1" dirty="0">
                <a:solidFill>
                  <a:srgbClr val="002060"/>
                </a:solidFill>
              </a:rPr>
              <a:t> </a:t>
            </a:r>
            <a:r>
              <a:rPr lang="sr-Cyrl-C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Радојица, Месец, тврдица </a:t>
            </a:r>
            <a:endParaRPr lang="sr-Cyrl-RS" sz="2800" dirty="0">
              <a:solidFill>
                <a:srgbClr val="002060"/>
              </a:solidFill>
            </a:endParaRPr>
          </a:p>
          <a:p>
            <a:r>
              <a:rPr lang="sr-Cyrl-CS" sz="2800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Особине ликова: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r-Cyrl-C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Радојица – поштен, вредан, упоран, мудар...</a:t>
            </a:r>
            <a:endParaRPr lang="sr-Latn-RS" sz="4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r-Cyrl-C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Месец –  добродушан, поштен, несебичан, пожртвован...</a:t>
            </a:r>
            <a:endParaRPr lang="sr-Latn-RS" sz="4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sr-Cyrl-C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тврдица – пакостан, нехуман, себичан, завидан...</a:t>
            </a:r>
            <a:endParaRPr lang="sr-Latn-RS" sz="4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r-Cyrl-RS" sz="2800" dirty="0">
              <a:solidFill>
                <a:srgbClr val="002060"/>
              </a:solidFill>
            </a:endParaRPr>
          </a:p>
        </p:txBody>
      </p:sp>
      <p:sp>
        <p:nvSpPr>
          <p:cNvPr id="18" name="Okvir za tekst 17">
            <a:extLst>
              <a:ext uri="{FF2B5EF4-FFF2-40B4-BE49-F238E27FC236}">
                <a16:creationId xmlns:a16="http://schemas.microsoft.com/office/drawing/2014/main" xmlns="" id="{290298E8-4E7C-4D96-8E3B-4A102A2EF72F}"/>
              </a:ext>
            </a:extLst>
          </p:cNvPr>
          <p:cNvSpPr txBox="1"/>
          <p:nvPr/>
        </p:nvSpPr>
        <p:spPr>
          <a:xfrm>
            <a:off x="131482" y="4462338"/>
            <a:ext cx="64209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800" b="1" u="sng" dirty="0">
                <a:solidFill>
                  <a:srgbClr val="002060"/>
                </a:solidFill>
              </a:rPr>
              <a:t>Тема</a:t>
            </a:r>
            <a:r>
              <a:rPr lang="ru-RU" sz="2800" b="1" u="sng" dirty="0">
                <a:solidFill>
                  <a:srgbClr val="002060"/>
                </a:solidFill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r-Cyrl-RS" sz="2800" dirty="0">
                <a:solidFill>
                  <a:srgbClr val="002060"/>
                </a:solidFill>
              </a:rPr>
              <a:t>Месец помаже дечаку да оствари своје снове.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9" name="Čuvar mesta za podnožje 18">
            <a:extLst>
              <a:ext uri="{FF2B5EF4-FFF2-40B4-BE49-F238E27FC236}">
                <a16:creationId xmlns:a16="http://schemas.microsoft.com/office/drawing/2014/main" xmlns="" id="{162D81F8-2AC1-4045-8404-ED0DBA26C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69692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gaonik 9">
            <a:extLst>
              <a:ext uri="{FF2B5EF4-FFF2-40B4-BE49-F238E27FC236}">
                <a16:creationId xmlns:a16="http://schemas.microsoft.com/office/drawing/2014/main" xmlns="" id="{DDF4034F-5AC9-438D-9637-3F6674116222}"/>
              </a:ext>
            </a:extLst>
          </p:cNvPr>
          <p:cNvSpPr/>
          <p:nvPr/>
        </p:nvSpPr>
        <p:spPr>
          <a:xfrm>
            <a:off x="6273288" y="165638"/>
            <a:ext cx="5209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5400" b="1" dirty="0">
                <a:ln/>
                <a:solidFill>
                  <a:srgbClr val="002060"/>
                </a:solidFill>
              </a:rPr>
              <a:t>Анализа:</a:t>
            </a:r>
            <a:endParaRPr lang="sr-Latn-RS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18" name="Okvir za tekst 17">
            <a:extLst>
              <a:ext uri="{FF2B5EF4-FFF2-40B4-BE49-F238E27FC236}">
                <a16:creationId xmlns:a16="http://schemas.microsoft.com/office/drawing/2014/main" xmlns="" id="{74E637F8-6192-4EA8-A688-79CFD30C4316}"/>
              </a:ext>
            </a:extLst>
          </p:cNvPr>
          <p:cNvSpPr txBox="1"/>
          <p:nvPr/>
        </p:nvSpPr>
        <p:spPr>
          <a:xfrm>
            <a:off x="709002" y="4280980"/>
            <a:ext cx="642097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002060"/>
                </a:solidFill>
              </a:rPr>
              <a:t>Поука приче: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Ко умије њему двије.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Знање велико имање.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 ДЕЧАК ЈЕ ДОСЕГАО СВЕТЛОСТ И СРЕЋАН ЖИВОТ.</a:t>
            </a:r>
          </a:p>
        </p:txBody>
      </p:sp>
      <p:sp>
        <p:nvSpPr>
          <p:cNvPr id="20" name="Okvir za tekst 19">
            <a:extLst>
              <a:ext uri="{FF2B5EF4-FFF2-40B4-BE49-F238E27FC236}">
                <a16:creationId xmlns:a16="http://schemas.microsoft.com/office/drawing/2014/main" xmlns="" id="{5E802CA3-559E-4682-B1CA-1C104C76B123}"/>
              </a:ext>
            </a:extLst>
          </p:cNvPr>
          <p:cNvSpPr txBox="1"/>
          <p:nvPr/>
        </p:nvSpPr>
        <p:spPr>
          <a:xfrm>
            <a:off x="709002" y="1481989"/>
            <a:ext cx="609824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2060"/>
                </a:solidFill>
              </a:rPr>
              <a:t>Време радње :</a:t>
            </a:r>
            <a:endParaRPr lang="ru-RU" sz="3200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002060"/>
                </a:solidFill>
              </a:rPr>
              <a:t>Пре проналаска електричне енергије, када се осветљавало свећом и фењером;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RS" sz="3200" dirty="0">
                <a:solidFill>
                  <a:srgbClr val="002060"/>
                </a:solidFill>
              </a:rPr>
              <a:t>Д</a:t>
            </a:r>
            <a:r>
              <a:rPr lang="ru-RU" sz="3200" dirty="0">
                <a:solidFill>
                  <a:srgbClr val="002060"/>
                </a:solidFill>
              </a:rPr>
              <a:t>етињство писца.</a:t>
            </a:r>
            <a:endParaRPr lang="sr-Latn-RS" sz="3200" dirty="0">
              <a:solidFill>
                <a:srgbClr val="002060"/>
              </a:solidFill>
            </a:endParaRPr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xmlns="" id="{65D1A43B-BBF9-4157-AE35-9996763E0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3334" y="3275402"/>
            <a:ext cx="2780274" cy="3461820"/>
          </a:xfrm>
          <a:prstGeom prst="rect">
            <a:avLst/>
          </a:prstGeom>
        </p:spPr>
      </p:pic>
      <p:sp>
        <p:nvSpPr>
          <p:cNvPr id="23" name="Okvir za tekst 22">
            <a:extLst>
              <a:ext uri="{FF2B5EF4-FFF2-40B4-BE49-F238E27FC236}">
                <a16:creationId xmlns:a16="http://schemas.microsoft.com/office/drawing/2014/main" xmlns="" id="{0C8C50F7-3A1C-4533-9116-2850047EFDB8}"/>
              </a:ext>
            </a:extLst>
          </p:cNvPr>
          <p:cNvSpPr txBox="1"/>
          <p:nvPr/>
        </p:nvSpPr>
        <p:spPr>
          <a:xfrm>
            <a:off x="709002" y="196171"/>
            <a:ext cx="64209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002060"/>
                </a:solidFill>
              </a:rPr>
              <a:t>Мотиви: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r-Cyrl-RS" sz="2800" dirty="0">
                <a:solidFill>
                  <a:srgbClr val="002060"/>
                </a:solidFill>
              </a:rPr>
              <a:t>Месец, сиромаштво, богатство, жеља за учењем, …..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4" name="Okvir za tekst 23">
            <a:extLst>
              <a:ext uri="{FF2B5EF4-FFF2-40B4-BE49-F238E27FC236}">
                <a16:creationId xmlns:a16="http://schemas.microsoft.com/office/drawing/2014/main" xmlns="" id="{7E13C755-484B-4F85-B13F-30C396A02755}"/>
              </a:ext>
            </a:extLst>
          </p:cNvPr>
          <p:cNvSpPr txBox="1"/>
          <p:nvPr/>
        </p:nvSpPr>
        <p:spPr>
          <a:xfrm>
            <a:off x="7450461" y="1634389"/>
            <a:ext cx="64209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002060"/>
                </a:solidFill>
              </a:rPr>
              <a:t>Место радње: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r-Cyrl-RS" sz="2800" dirty="0">
                <a:solidFill>
                  <a:srgbClr val="002060"/>
                </a:solidFill>
              </a:rPr>
              <a:t>Соба слуге Радојице.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5" name="Čuvar mesta za datum 24">
            <a:extLst>
              <a:ext uri="{FF2B5EF4-FFF2-40B4-BE49-F238E27FC236}">
                <a16:creationId xmlns:a16="http://schemas.microsoft.com/office/drawing/2014/main" xmlns="" id="{E4E17F07-CD33-48E4-875E-9E7163565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5E08-0618-4075-B870-E4C9FF56BA6B}" type="datetime1">
              <a:rPr lang="fr-FR" smtClean="0"/>
              <a:pPr/>
              <a:t>28/01/2021</a:t>
            </a:fld>
            <a:endParaRPr lang="sr-Latn-RS"/>
          </a:p>
        </p:txBody>
      </p:sp>
      <p:sp>
        <p:nvSpPr>
          <p:cNvPr id="26" name="Čuvar mesta za podnožje 25">
            <a:extLst>
              <a:ext uri="{FF2B5EF4-FFF2-40B4-BE49-F238E27FC236}">
                <a16:creationId xmlns:a16="http://schemas.microsoft.com/office/drawing/2014/main" xmlns="" id="{466B8F7A-B6C0-4A76-B960-4D20856C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300291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0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ugaonik 7">
            <a:extLst>
              <a:ext uri="{FF2B5EF4-FFF2-40B4-BE49-F238E27FC236}">
                <a16:creationId xmlns:a16="http://schemas.microsoft.com/office/drawing/2014/main" xmlns="" id="{C4348DA2-6CE1-4760-A7E7-0D7A24051704}"/>
              </a:ext>
            </a:extLst>
          </p:cNvPr>
          <p:cNvSpPr/>
          <p:nvPr/>
        </p:nvSpPr>
        <p:spPr>
          <a:xfrm>
            <a:off x="1153741" y="1851629"/>
            <a:ext cx="75165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b="1" u="sng" dirty="0">
                <a:solidFill>
                  <a:srgbClr val="202122"/>
                </a:solidFill>
                <a:latin typeface="Arial" panose="020B0604020202020204" pitchFamily="34" charset="0"/>
              </a:rPr>
              <a:t>Фабула</a:t>
            </a:r>
            <a:r>
              <a:rPr lang="sr-Cyrl-RS" sz="2800" b="1" dirty="0">
                <a:solidFill>
                  <a:srgbClr val="202122"/>
                </a:solidFill>
                <a:latin typeface="Arial" panose="020B0604020202020204" pitchFamily="34" charset="0"/>
              </a:rPr>
              <a:t>  је низ догађаја датих по хронолошком, узрочно-последичном реду.  </a:t>
            </a:r>
          </a:p>
          <a:p>
            <a:r>
              <a:rPr lang="en-US" sz="2800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endParaRPr lang="sr-Latn-RS" sz="2800" b="1" dirty="0"/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35742F0A-624E-4968-9C89-133B0FD8F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765" y="4625243"/>
            <a:ext cx="3558589" cy="1943647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xmlns="" id="{0BBF4613-EB48-4045-B00F-56BF1E1E0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7007" y="311209"/>
            <a:ext cx="2286000" cy="2286000"/>
          </a:xfrm>
          <a:prstGeom prst="rect">
            <a:avLst/>
          </a:prstGeom>
        </p:spPr>
      </p:pic>
      <p:sp>
        <p:nvSpPr>
          <p:cNvPr id="23" name="Pravougaonik 22">
            <a:extLst>
              <a:ext uri="{FF2B5EF4-FFF2-40B4-BE49-F238E27FC236}">
                <a16:creationId xmlns:a16="http://schemas.microsoft.com/office/drawing/2014/main" xmlns="" id="{F14F9003-E5D0-4AFF-8CA8-9E1BC8C714E1}"/>
              </a:ext>
            </a:extLst>
          </p:cNvPr>
          <p:cNvSpPr/>
          <p:nvPr/>
        </p:nvSpPr>
        <p:spPr>
          <a:xfrm>
            <a:off x="2998155" y="-29433"/>
            <a:ext cx="5810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sr-Cyrl-R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Учимо нешто ново</a:t>
            </a:r>
          </a:p>
        </p:txBody>
      </p:sp>
      <p:sp>
        <p:nvSpPr>
          <p:cNvPr id="25" name="Okvir za tekst 24">
            <a:extLst>
              <a:ext uri="{FF2B5EF4-FFF2-40B4-BE49-F238E27FC236}">
                <a16:creationId xmlns:a16="http://schemas.microsoft.com/office/drawing/2014/main" xmlns="" id="{58F100D2-6F05-423A-8A3C-5CB553E01102}"/>
              </a:ext>
            </a:extLst>
          </p:cNvPr>
          <p:cNvSpPr txBox="1"/>
          <p:nvPr/>
        </p:nvSpPr>
        <p:spPr>
          <a:xfrm>
            <a:off x="6093760" y="3781184"/>
            <a:ext cx="609824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Њу можемо разложити на  мотиве, који представљају најмање тематске јединице у причи.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Čuvar mesta za datum 25">
            <a:extLst>
              <a:ext uri="{FF2B5EF4-FFF2-40B4-BE49-F238E27FC236}">
                <a16:creationId xmlns:a16="http://schemas.microsoft.com/office/drawing/2014/main" xmlns="" id="{A0E05634-E752-4C03-A052-76B37AF43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3121-EA55-4F85-A4B5-5A76A0F45725}" type="datetime1">
              <a:rPr lang="fr-FR" smtClean="0"/>
              <a:pPr/>
              <a:t>28/01/2021</a:t>
            </a:fld>
            <a:endParaRPr lang="sr-Latn-RS"/>
          </a:p>
        </p:txBody>
      </p:sp>
      <p:sp>
        <p:nvSpPr>
          <p:cNvPr id="27" name="Čuvar mesta za podnožje 26">
            <a:extLst>
              <a:ext uri="{FF2B5EF4-FFF2-40B4-BE49-F238E27FC236}">
                <a16:creationId xmlns:a16="http://schemas.microsoft.com/office/drawing/2014/main" xmlns="" id="{730C0C6D-CADE-4BDB-8C51-0B163D75D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637202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ugaonik 6">
            <a:extLst>
              <a:ext uri="{FF2B5EF4-FFF2-40B4-BE49-F238E27FC236}">
                <a16:creationId xmlns:a16="http://schemas.microsoft.com/office/drawing/2014/main" xmlns="" id="{236F5A10-8928-4363-B77B-796AC9F60348}"/>
              </a:ext>
            </a:extLst>
          </p:cNvPr>
          <p:cNvSpPr/>
          <p:nvPr/>
        </p:nvSpPr>
        <p:spPr>
          <a:xfrm>
            <a:off x="3343707" y="-29433"/>
            <a:ext cx="5209183" cy="6614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5400" b="1" dirty="0">
                <a:ln/>
                <a:solidFill>
                  <a:srgbClr val="002060"/>
                </a:solidFill>
              </a:rPr>
              <a:t>Учимо нешто ново</a:t>
            </a:r>
          </a:p>
        </p:txBody>
      </p:sp>
      <p:sp>
        <p:nvSpPr>
          <p:cNvPr id="16" name="Okvir za tekst 15">
            <a:extLst>
              <a:ext uri="{FF2B5EF4-FFF2-40B4-BE49-F238E27FC236}">
                <a16:creationId xmlns:a16="http://schemas.microsoft.com/office/drawing/2014/main" xmlns="" id="{4ABE1853-2D9F-46D2-98E0-64C4E57D809F}"/>
              </a:ext>
            </a:extLst>
          </p:cNvPr>
          <p:cNvSpPr txBox="1"/>
          <p:nvPr/>
        </p:nvSpPr>
        <p:spPr>
          <a:xfrm>
            <a:off x="644393" y="1028659"/>
            <a:ext cx="1066458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Етапе драмског развоја су: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увод (експозиција), заплет, кулминација (врхунац), перипетија (обрт) и расплет.</a:t>
            </a:r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sr-Cyrl-RS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latin typeface="inherit"/>
              </a:rPr>
              <a:t>ЕКСПОЗИЦИЈА (УВОД) </a:t>
            </a:r>
            <a:r>
              <a:rPr lang="ru-RU" sz="2400" dirty="0">
                <a:latin typeface="inherit"/>
              </a:rPr>
              <a:t>– уводн део у коме се предсатвљају ликови , време  место радње, започиње основни догађај.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sz="2400" b="1" dirty="0">
                <a:latin typeface="Bitter"/>
              </a:rPr>
              <a:t>ЗАПЛЕТ</a:t>
            </a:r>
            <a:r>
              <a:rPr lang="ru-RU" sz="2400" dirty="0">
                <a:latin typeface="Bitter"/>
              </a:rPr>
              <a:t> – део  радње у коме долази до сукоба ставова или јунака, до неспоразума.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sz="2400" b="1" dirty="0">
                <a:latin typeface="Bitter"/>
              </a:rPr>
              <a:t>КУЛМИНАЦИЈА (ВРХУНАЦ РАДЊЕ) </a:t>
            </a:r>
            <a:r>
              <a:rPr lang="ru-RU" sz="2400" dirty="0">
                <a:latin typeface="Bitter"/>
              </a:rPr>
              <a:t>– најнапетији моменат у радњи, тренутак када је неизвесно како ће се радња завршити.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sz="2400" b="1" dirty="0">
                <a:latin typeface="Bitter"/>
              </a:rPr>
              <a:t>ПЕРИПЕТИЈА (ОБРТ)</a:t>
            </a:r>
            <a:r>
              <a:rPr lang="ru-RU" sz="2400" dirty="0">
                <a:latin typeface="Bitter"/>
              </a:rPr>
              <a:t> – преокрет који усмерава радњу ка расплету, углавном нека неочекивана ситуација, која потупно промени ток радње, доведе до неког новог сазнања.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sz="2400" b="1" dirty="0">
                <a:latin typeface="Bitter"/>
              </a:rPr>
              <a:t>РАСПЛЕТ</a:t>
            </a:r>
            <a:r>
              <a:rPr lang="ru-RU" sz="2400" dirty="0">
                <a:latin typeface="Bitter"/>
              </a:rPr>
              <a:t> – разрешење сукоба, неспоразума, крај радње.</a:t>
            </a:r>
          </a:p>
          <a:p>
            <a:endParaRPr lang="sr-Latn-RS" sz="3200" b="1" dirty="0">
              <a:solidFill>
                <a:srgbClr val="00206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DA558D3-E6BA-470D-AD48-2219E350E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5976" y="0"/>
            <a:ext cx="2286000" cy="2286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8A18B927-B3B0-43DB-B977-3DDBB8A104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381" y="251457"/>
            <a:ext cx="1281285" cy="1231676"/>
          </a:xfrm>
          <a:prstGeom prst="rect">
            <a:avLst/>
          </a:prstGeom>
        </p:spPr>
      </p:pic>
      <p:sp>
        <p:nvSpPr>
          <p:cNvPr id="10" name="Čuvar mesta za datum 9">
            <a:extLst>
              <a:ext uri="{FF2B5EF4-FFF2-40B4-BE49-F238E27FC236}">
                <a16:creationId xmlns:a16="http://schemas.microsoft.com/office/drawing/2014/main" xmlns="" id="{E3EA922A-63B8-4E6D-93C8-3CA67FEA7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8DBB-2F2F-4829-8048-BAF9354DDFCB}" type="datetime1">
              <a:rPr lang="fr-FR" smtClean="0"/>
              <a:pPr/>
              <a:t>28/01/2021</a:t>
            </a:fld>
            <a:endParaRPr lang="sr-Latn-RS"/>
          </a:p>
        </p:txBody>
      </p:sp>
      <p:sp>
        <p:nvSpPr>
          <p:cNvPr id="11" name="Čuvar mesta za podnožje 10">
            <a:extLst>
              <a:ext uri="{FF2B5EF4-FFF2-40B4-BE49-F238E27FC236}">
                <a16:creationId xmlns:a16="http://schemas.microsoft.com/office/drawing/2014/main" xmlns="" id="{78D8D7C6-D498-49D1-8D2E-20FCA71DD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813936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4611</TotalTime>
  <Words>819</Words>
  <Application>Microsoft Office PowerPoint</Application>
  <PresentationFormat>Custom</PresentationFormat>
  <Paragraphs>126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Tema Office</vt:lpstr>
      <vt:lpstr>Office Theme</vt:lpstr>
      <vt:lpstr>Slide 1</vt:lpstr>
      <vt:lpstr>ДА ЛИ СТЕ ЗНАЛИ?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Дупало Мирјана</dc:creator>
  <cp:lastModifiedBy>Nada</cp:lastModifiedBy>
  <cp:revision>122</cp:revision>
  <dcterms:created xsi:type="dcterms:W3CDTF">2020-05-09T17:34:05Z</dcterms:created>
  <dcterms:modified xsi:type="dcterms:W3CDTF">2021-01-27T23:11:18Z</dcterms:modified>
</cp:coreProperties>
</file>