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6FF06-A6D6-461C-9400-E4AE96767D66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CEDF9-9194-46A7-9306-CED21DC4D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1F0E-C7B1-469C-BAB9-756055FACA94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4F8A-4DEC-43DC-BE63-681D5A6C3D5C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0BF6-2406-44E7-BFBA-1534DE6E36EC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2DC3-B456-4A8A-B92F-6E0839693C3D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4F0-D460-410C-8F44-2A66CEB6BA86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F687-2CC4-4401-8B2F-6FDC01B56394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9E11-CACA-44EA-938E-1C206E481411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1239-9847-474A-929F-03C58D47169B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CA978-715C-491F-B792-9D0A5C05BE2F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6627-5303-4877-8741-4CB466CB774B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79BE-2F6F-4555-A287-75356D6EE05D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F339-1BB4-49F4-B22A-A34939301AFB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CS" smtClean="0"/>
              <a:t>ЈеленаПетровић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4197-BCB1-41B6-9558-F4582D8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jJQUCrfPP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001024" cy="1227137"/>
          </a:xfrm>
        </p:spPr>
        <p:txBody>
          <a:bodyPr>
            <a:prstTxWarp prst="textCanDown">
              <a:avLst/>
            </a:prstTxWarp>
            <a:normAutofit/>
          </a:bodyPr>
          <a:lstStyle/>
          <a:p>
            <a:r>
              <a:rPr lang="sr-Cyrl-RS" sz="2400" dirty="0" smtClean="0"/>
              <a:t>  </a:t>
            </a:r>
            <a:r>
              <a:rPr lang="sr-Cyrl-RS" sz="2400" b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roslav" pitchFamily="2" charset="0"/>
              </a:rPr>
              <a:t>Стари Вујадин  </a:t>
            </a:r>
            <a:endParaRPr lang="en-US" sz="2400" dirty="0">
              <a:ln w="12700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Miroslav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986482" cy="828684"/>
          </a:xfrm>
        </p:spPr>
        <p:txBody>
          <a:bodyPr>
            <a:normAutofit/>
          </a:bodyPr>
          <a:lstStyle/>
          <a:p>
            <a:r>
              <a:rPr lang="sr-Cyrl-CS" sz="4000" dirty="0" smtClean="0">
                <a:solidFill>
                  <a:schemeClr val="bg2">
                    <a:lumMod val="10000"/>
                  </a:schemeClr>
                </a:solidFill>
                <a:latin typeface="Miroslav" pitchFamily="2" charset="0"/>
              </a:rPr>
              <a:t>Н</a:t>
            </a:r>
            <a:r>
              <a:rPr lang="sr-Cyrl-RS" sz="4000" dirty="0" smtClean="0">
                <a:solidFill>
                  <a:schemeClr val="bg2">
                    <a:lumMod val="10000"/>
                  </a:schemeClr>
                </a:solidFill>
                <a:latin typeface="Miroslav" pitchFamily="2" charset="0"/>
              </a:rPr>
              <a:t>ародна епска песма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9805-24FC-47B4-9F08-35B1A7476CC3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sr-Cyrl-RS" dirty="0" smtClean="0">
                <a:latin typeface="Miroslav" pitchFamily="2" charset="0"/>
              </a:rPr>
              <a:t>Ко су били хајдуци?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Хајдуци су храбри, поштени јунаци који су се борили против Турака, штитили и помагали народ.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Скривали су се по шумама одакле су у малим четама нападали Турке, а плен делили народу.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Вођа хајдука је харамбаша, који је најхрабрији.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 У старијим временима хајдуци су нападали царска кола, кад превозе новац и злато. Када не би нашли новац, отимали су брата или жену те особе и држали их док не плате уцену. Уобичајено је било опљачкати богатог човека, посебно трговце на путу.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Било је строго забрањено и сматрало се нечасним напасти и опљачкати сиромашног човека. 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02D8-970A-434E-94AE-8C4A36E41AA0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115328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Према народном предању празник Ђурђевдан, у пролеће, био је ,,хајдучки састанак“, а Митровдан, на јесен, био је ,,хајдучки растанак“, када су се хајдуци повлачили из шума због зиме и остајали у кућама својих поверљивих људи, јатака, углавном прерушени у слуге.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 Јатаци су живели у селима и набављали храну хајдуцима. Хајдуци су заузврат њима помагали и доносили им део отетих добара.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294-148F-4307-9B2E-913C46F00082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286544" cy="86834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sr-Cyrl-RS" sz="4000" dirty="0" smtClean="0">
                <a:latin typeface="Miroslav" pitchFamily="2" charset="0"/>
              </a:rPr>
              <a:t>Епске песме</a:t>
            </a:r>
            <a:endParaRPr lang="en-US" sz="4000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1"/>
            <a:ext cx="8072494" cy="38290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Опевају значајне догађаје и славе подвиге јунака.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Певале су се уз гусле и преносиле усмено. 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Испеване су у десетерцу,стиху који има десет слогова.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>
                <a:latin typeface="Miroslav" pitchFamily="2" charset="0"/>
              </a:rPr>
              <a:t>Ј</a:t>
            </a:r>
            <a:r>
              <a:rPr lang="sr-Cyrl-RS" dirty="0" smtClean="0">
                <a:latin typeface="Miroslav" pitchFamily="2" charset="0"/>
              </a:rPr>
              <a:t>една од ових песама је и песма “Стари Вујадин”.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Послушајмо пажљиво...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стари вујадин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5357826"/>
            <a:ext cx="1170975" cy="7050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BFEF-968E-42C5-8EE9-07FE932BAEF2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sr-Cyrl-RS" dirty="0" smtClean="0">
                <a:latin typeface="Miroslav" pitchFamily="2" charset="0"/>
              </a:rPr>
              <a:t>Непознате речи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CS" dirty="0" smtClean="0">
                <a:latin typeface="Miroslav" pitchFamily="2" charset="0"/>
              </a:rPr>
              <a:t>чарне</a:t>
            </a:r>
            <a:r>
              <a:rPr lang="sr-Cyrl-RS" dirty="0" smtClean="0">
                <a:latin typeface="Miroslav" pitchFamily="2" charset="0"/>
              </a:rPr>
              <a:t>-црне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бињиш-широки огртач од црвене тканине са дугим рукавима,опшивен крзном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паша-титула за човека на високом положају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диван-скупштина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челенка-капа са грбом и украсном перјаницом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јатак-човек који у својој кући скрива хајдуке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рујно-црвено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вијећати-расправљати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4867-99AE-4392-B2EE-61CBFFA0DDEF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sr-Cyrl-RS" dirty="0" smtClean="0">
                <a:latin typeface="Miroslav" pitchFamily="2" charset="0"/>
              </a:rPr>
              <a:t>Разговарамо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86808" cy="48577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i="1" dirty="0" smtClean="0"/>
              <a:t> </a:t>
            </a:r>
            <a:r>
              <a:rPr lang="ru-RU" dirty="0">
                <a:latin typeface="Miroslav" pitchFamily="2" charset="0"/>
              </a:rPr>
              <a:t>Шта се </a:t>
            </a:r>
            <a:r>
              <a:rPr lang="ru-RU">
                <a:latin typeface="Miroslav" pitchFamily="2" charset="0"/>
              </a:rPr>
              <a:t>десило </a:t>
            </a:r>
            <a:r>
              <a:rPr lang="ru-RU" smtClean="0">
                <a:latin typeface="Miroslav" pitchFamily="2" charset="0"/>
              </a:rPr>
              <a:t>старом </a:t>
            </a:r>
            <a:r>
              <a:rPr lang="ru-RU" dirty="0">
                <a:latin typeface="Miroslav" pitchFamily="2" charset="0"/>
              </a:rPr>
              <a:t>Вујадину и његовим синовима?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Због чега девојка куне своје очи</a:t>
            </a:r>
            <a:r>
              <a:rPr lang="ru-RU" dirty="0" smtClean="0">
                <a:latin typeface="Miroslav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Шта нам то говори о заробљеним јунацима? Како они изгледају? 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На </a:t>
            </a:r>
            <a:r>
              <a:rPr lang="ru-RU">
                <a:latin typeface="Miroslav" pitchFamily="2" charset="0"/>
              </a:rPr>
              <a:t>шта </a:t>
            </a:r>
            <a:r>
              <a:rPr lang="ru-RU" smtClean="0">
                <a:latin typeface="Miroslav" pitchFamily="2" charset="0"/>
              </a:rPr>
              <a:t>стари </a:t>
            </a:r>
            <a:r>
              <a:rPr lang="ru-RU" dirty="0">
                <a:latin typeface="Miroslav" pitchFamily="2" charset="0"/>
              </a:rPr>
              <a:t>Вујадин припрема синове? Шта им саветује?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Које људске </a:t>
            </a:r>
            <a:r>
              <a:rPr lang="ru-RU">
                <a:latin typeface="Miroslav" pitchFamily="2" charset="0"/>
              </a:rPr>
              <a:t>вредности </a:t>
            </a:r>
            <a:r>
              <a:rPr lang="ru-RU" smtClean="0">
                <a:latin typeface="Miroslav" pitchFamily="2" charset="0"/>
              </a:rPr>
              <a:t>стари </a:t>
            </a:r>
            <a:r>
              <a:rPr lang="ru-RU" dirty="0">
                <a:latin typeface="Miroslav" pitchFamily="2" charset="0"/>
              </a:rPr>
              <a:t>Вујадин истиче као најважније?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Како Турци поступају према хајдуцима? Шта ви мислите о таквим њиховим поступцима?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Miroslav" pitchFamily="2" charset="0"/>
              </a:rPr>
              <a:t> </a:t>
            </a:r>
            <a:r>
              <a:rPr lang="ru-RU" dirty="0">
                <a:latin typeface="Miroslav" pitchFamily="2" charset="0"/>
              </a:rPr>
              <a:t>Како се песма завршава? </a:t>
            </a:r>
            <a:endParaRPr lang="en-US" dirty="0">
              <a:latin typeface="Miroslav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i="1" dirty="0" smtClean="0">
                <a:latin typeface="Miroslav" pitchFamily="2" charset="0"/>
              </a:rPr>
              <a:t> </a:t>
            </a:r>
            <a:r>
              <a:rPr lang="ru-RU">
                <a:latin typeface="Miroslav" pitchFamily="2" charset="0"/>
              </a:rPr>
              <a:t>Зашто </a:t>
            </a:r>
            <a:r>
              <a:rPr lang="ru-RU" smtClean="0">
                <a:latin typeface="Miroslav" pitchFamily="2" charset="0"/>
              </a:rPr>
              <a:t>старом </a:t>
            </a:r>
            <a:r>
              <a:rPr lang="ru-RU" dirty="0">
                <a:latin typeface="Miroslav" pitchFamily="2" charset="0"/>
              </a:rPr>
              <a:t>Вујадину није стало до очију? Шта значи то да су га очи на зло наводиле? О каквим хајдучким злоделима он то говори?</a:t>
            </a:r>
            <a:endParaRPr lang="en-US" dirty="0">
              <a:latin typeface="Miroslav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5F54-B7A8-427D-8B34-5854F51F1D14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sr-Cyrl-RS" smtClean="0">
                <a:latin typeface="Miroslav" pitchFamily="2" charset="0"/>
              </a:rPr>
              <a:t>Лик </a:t>
            </a:r>
            <a:r>
              <a:rPr lang="sr-Cyrl-RS" smtClean="0">
                <a:latin typeface="Miroslav" pitchFamily="2" charset="0"/>
              </a:rPr>
              <a:t>старог </a:t>
            </a:r>
            <a:r>
              <a:rPr lang="sr-Cyrl-RS" dirty="0" smtClean="0">
                <a:latin typeface="Miroslav" pitchFamily="2" charset="0"/>
              </a:rPr>
              <a:t>Вујадина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>
                <a:latin typeface="Miroslav" pitchFamily="2" charset="0"/>
              </a:rPr>
              <a:t>Шта </a:t>
            </a:r>
            <a:r>
              <a:rPr lang="ru-RU" dirty="0" smtClean="0">
                <a:latin typeface="Miroslav" pitchFamily="2" charset="0"/>
              </a:rPr>
              <a:t> </a:t>
            </a:r>
            <a:r>
              <a:rPr lang="ru-RU" smtClean="0">
                <a:latin typeface="Miroslav" pitchFamily="2" charset="0"/>
              </a:rPr>
              <a:t>о </a:t>
            </a:r>
            <a:r>
              <a:rPr lang="ru-RU" smtClean="0">
                <a:latin typeface="Miroslav" pitchFamily="2" charset="0"/>
              </a:rPr>
              <a:t>старом </a:t>
            </a:r>
            <a:r>
              <a:rPr lang="ru-RU" dirty="0" smtClean="0">
                <a:latin typeface="Miroslav" pitchFamily="2" charset="0"/>
              </a:rPr>
              <a:t>Вујадину откривају </a:t>
            </a:r>
            <a:r>
              <a:rPr lang="ru-RU" dirty="0">
                <a:latin typeface="Miroslav" pitchFamily="2" charset="0"/>
              </a:rPr>
              <a:t>речи које </a:t>
            </a:r>
            <a:r>
              <a:rPr lang="ru-RU" dirty="0" smtClean="0">
                <a:latin typeface="Miroslav" pitchFamily="2" charset="0"/>
              </a:rPr>
              <a:t>он упућује </a:t>
            </a:r>
            <a:r>
              <a:rPr lang="ru-RU" dirty="0">
                <a:latin typeface="Miroslav" pitchFamily="2" charset="0"/>
              </a:rPr>
              <a:t>синовима, а шта оне које упућује Турцима Лијевљанима</a:t>
            </a:r>
            <a:r>
              <a:rPr lang="ru-RU" dirty="0" smtClean="0">
                <a:latin typeface="Miroslav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Стари Вујадин је био хајдук,поносан и частан човек који ни пред најтежим мукама није издао своје пријатеље.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latin typeface="Miroslav" pitchFamily="2" charset="0"/>
              </a:rPr>
              <a:t>Изабрао је јуначку смрт,а не издају и живот без части и достојанства.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F9DD-DCFE-42FD-B1DF-8DBFAD8E9C7C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4000" t="-15000" r="-4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sr-Cyrl-RS" dirty="0" smtClean="0">
                <a:latin typeface="Miroslav" pitchFamily="2" charset="0"/>
              </a:rPr>
              <a:t>Запишимо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latin typeface="Miroslav" pitchFamily="2" charset="0"/>
              </a:rPr>
              <a:t>Књижевна врста:епска песма</a:t>
            </a:r>
          </a:p>
          <a:p>
            <a:pPr>
              <a:buNone/>
            </a:pPr>
            <a:r>
              <a:rPr lang="sr-Cyrl-RS" dirty="0" smtClean="0">
                <a:latin typeface="Miroslav" pitchFamily="2" charset="0"/>
              </a:rPr>
              <a:t>Тема:Јунаштво издржљивост и </a:t>
            </a:r>
            <a:r>
              <a:rPr lang="sr-Cyrl-RS" smtClean="0">
                <a:latin typeface="Miroslav" pitchFamily="2" charset="0"/>
              </a:rPr>
              <a:t>снага </a:t>
            </a:r>
            <a:r>
              <a:rPr lang="sr-Cyrl-RS" smtClean="0">
                <a:latin typeface="Miroslav" pitchFamily="2" charset="0"/>
              </a:rPr>
              <a:t>старог </a:t>
            </a:r>
            <a:r>
              <a:rPr lang="sr-Cyrl-RS" dirty="0" smtClean="0">
                <a:latin typeface="Miroslav" pitchFamily="2" charset="0"/>
              </a:rPr>
              <a:t>Вујадина.</a:t>
            </a:r>
          </a:p>
          <a:p>
            <a:pPr>
              <a:buNone/>
            </a:pPr>
            <a:r>
              <a:rPr lang="sr-Cyrl-RS" smtClean="0">
                <a:latin typeface="Miroslav" pitchFamily="2" charset="0"/>
              </a:rPr>
              <a:t>Лик </a:t>
            </a:r>
            <a:r>
              <a:rPr lang="sr-Cyrl-RS" smtClean="0">
                <a:latin typeface="Miroslav" pitchFamily="2" charset="0"/>
              </a:rPr>
              <a:t>старог </a:t>
            </a:r>
            <a:r>
              <a:rPr lang="sr-Cyrl-RS" dirty="0" smtClean="0">
                <a:latin typeface="Miroslav" pitchFamily="2" charset="0"/>
              </a:rPr>
              <a:t>Вујадина:храбар,издржљив, истрајан, неустрашив, одан.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8070-7D21-4C4B-9584-58AE1BA77A28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sr-Cyrl-RS" dirty="0" smtClean="0">
                <a:latin typeface="Miroslav" pitchFamily="2" charset="0"/>
              </a:rPr>
              <a:t>Објасни пословице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На муци се познају јунаци.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Човек без слободе – к'о риба без воде.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Ако пустиш рибу у посуду са водом, не мисли да си јој дао слободу.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Боље ми је изгубити главу, него огрешити душу.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 Не боји се мушки умрети, већ се боји срамно живети.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 Образ је скупљи од живота.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Боље ти је једном погинути него увек туђина дворити.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iroslav" pitchFamily="2" charset="0"/>
              </a:rPr>
              <a:t>Поштено име не гине.</a:t>
            </a:r>
            <a:endParaRPr lang="en-US" dirty="0">
              <a:latin typeface="Miroslav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F7A5-3DDD-4F7E-9D2C-C1C78EABF7F5}" type="datetime1">
              <a:rPr lang="sr-Cyrl-CS" smtClean="0"/>
              <a:pPr/>
              <a:t>29.11.2020.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545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Стари Вујадин  </vt:lpstr>
      <vt:lpstr>Ко су били хајдуци?</vt:lpstr>
      <vt:lpstr>Slide 3</vt:lpstr>
      <vt:lpstr>Епске песме</vt:lpstr>
      <vt:lpstr>Непознате речи</vt:lpstr>
      <vt:lpstr>Разговарамо</vt:lpstr>
      <vt:lpstr>Лик старог Вујадина</vt:lpstr>
      <vt:lpstr>Запишимо</vt:lpstr>
      <vt:lpstr>Објасни пословице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 Вујадин</dc:title>
  <dc:creator>Jelena Petrović</dc:creator>
  <cp:lastModifiedBy>Jelena Petrović</cp:lastModifiedBy>
  <cp:revision>14</cp:revision>
  <dcterms:created xsi:type="dcterms:W3CDTF">2020-11-28T15:11:53Z</dcterms:created>
  <dcterms:modified xsi:type="dcterms:W3CDTF">2020-11-29T15:28:13Z</dcterms:modified>
</cp:coreProperties>
</file>