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sr-Latn-C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FFCC"/>
    <a:srgbClr val="66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-2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r-Latn-C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r-Latn-C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sr-Latn-CS" dirty="0"/>
            </a:fld>
            <a:endParaRPr lang="sr-Latn-C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r-Latn-C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r-Latn-C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sr-Latn-CS" dirty="0"/>
            </a:fld>
            <a:endParaRPr lang="sr-Latn-C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r-Latn-C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r-Latn-C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sr-Latn-CS" dirty="0"/>
            </a:fld>
            <a:endParaRPr lang="sr-Latn-C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r-Latn-C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r-Latn-C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sr-Latn-CS" dirty="0"/>
            </a:fld>
            <a:endParaRPr lang="sr-Latn-C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r-Latn-C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r-Latn-C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sr-Latn-CS" dirty="0"/>
            </a:fld>
            <a:endParaRPr lang="sr-Latn-C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r-Latn-C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r-Latn-C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sr-Latn-CS" dirty="0"/>
            </a:fld>
            <a:endParaRPr lang="sr-Latn-C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r-Latn-C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r-Latn-C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sr-Latn-CS" dirty="0"/>
            </a:fld>
            <a:endParaRPr lang="sr-Latn-C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r-Latn-C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r-Latn-C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sr-Latn-CS" dirty="0"/>
            </a:fld>
            <a:endParaRPr lang="sr-Latn-C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r-Latn-C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r-Latn-C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sr-Latn-CS" dirty="0"/>
            </a:fld>
            <a:endParaRPr lang="sr-Latn-C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r-Latn-C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r-Latn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sr-Latn-CS" dirty="0"/>
            </a:fld>
            <a:endParaRPr lang="sr-Latn-C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r-Latn-C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r-Latn-C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sr-Latn-CS" dirty="0"/>
            </a:fld>
            <a:endParaRPr lang="sr-Latn-C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r-Latn-C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r-Latn-C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sr-Latn-CS" dirty="0"/>
            </a:fld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sr-Latn-CS" dirty="0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sr-Latn-CS" dirty="0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sr-Latn-CS" dirty="0"/>
            </a:fld>
            <a:endParaRPr lang="sr-Latn-C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CC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Title 2049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ln/>
        </p:spPr>
        <p:txBody>
          <a:bodyPr anchor="ctr"/>
          <a:p>
            <a:pPr defTabSz="914400">
              <a:buClrTx/>
              <a:buSzTx/>
              <a:buFontTx/>
            </a:pPr>
            <a:r>
              <a:rPr lang="sr-Cyrl-CS" altLang="x-none" sz="4400" b="1" kern="1200" baseline="0" dirty="0">
                <a:solidFill>
                  <a:schemeClr val="accent2"/>
                </a:solidFill>
                <a:latin typeface="Arial" panose="020B0604020202020204" pitchFamily="34" charset="0"/>
              </a:rPr>
              <a:t>УПРАВНИ ГОВОР</a:t>
            </a:r>
            <a:endParaRPr sz="4400" b="1" kern="1200" baseline="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051" name="Subtitle 2050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ln/>
        </p:spPr>
        <p:txBody>
          <a:bodyPr/>
          <a:p>
            <a:pPr defTabSz="914400">
              <a:buClrTx/>
              <a:buSzTx/>
              <a:buFontTx/>
            </a:pPr>
            <a:endParaRPr lang="sr-Cyrl-CS" altLang="x-none" sz="3200" kern="1200" baseline="0" dirty="0">
              <a:solidFill>
                <a:srgbClr val="66FFFF"/>
              </a:solidFill>
              <a:latin typeface="Arial" panose="020B0604020202020204" pitchFamily="34" charset="0"/>
            </a:endParaRPr>
          </a:p>
          <a:p>
            <a:pPr defTabSz="914400">
              <a:buClrTx/>
              <a:buSzTx/>
              <a:buFontTx/>
            </a:pPr>
            <a:r>
              <a:rPr sz="4000" b="1" kern="1200" baseline="0" dirty="0">
                <a:solidFill>
                  <a:srgbClr val="66FFFF"/>
                </a:solidFill>
                <a:latin typeface="Arial" panose="020B0604020202020204" pitchFamily="34" charset="0"/>
              </a:rPr>
              <a:t>lll</a:t>
            </a:r>
            <a:r>
              <a:rPr lang="sr-Cyrl-CS" altLang="x-none" sz="4000" b="1" kern="1200" baseline="0" dirty="0">
                <a:solidFill>
                  <a:srgbClr val="66FFFF"/>
                </a:solidFill>
                <a:latin typeface="Arial" panose="020B0604020202020204" pitchFamily="34" charset="0"/>
              </a:rPr>
              <a:t> </a:t>
            </a:r>
            <a:r>
              <a:rPr sz="4000" b="1" kern="1200" baseline="0" dirty="0">
                <a:solidFill>
                  <a:srgbClr val="66FFFF"/>
                </a:solidFill>
                <a:latin typeface="Arial" panose="020B0604020202020204" pitchFamily="34" charset="0"/>
              </a:rPr>
              <a:t>   </a:t>
            </a:r>
            <a:r>
              <a:rPr lang="sr-Cyrl-CS" altLang="x-none" sz="4000" b="1" kern="1200" baseline="0" dirty="0">
                <a:solidFill>
                  <a:srgbClr val="66FFFF"/>
                </a:solidFill>
                <a:latin typeface="Arial" panose="020B0604020202020204" pitchFamily="34" charset="0"/>
              </a:rPr>
              <a:t>модел</a:t>
            </a:r>
            <a:endParaRPr sz="4000" b="1" kern="1200" baseline="0" dirty="0">
              <a:solidFill>
                <a:srgbClr val="66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advTm="5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charRg st="1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1">
                                            <p:txEl>
                                              <p:charRg st="1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charRg st="1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1">
                                            <p:txEl>
                                              <p:charRg st="1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EE7F2">
                <a:alpha val="100000"/>
              </a:srgbClr>
            </a:gs>
            <a:gs pos="9000">
              <a:srgbClr val="FBD49C">
                <a:alpha val="100000"/>
              </a:srgbClr>
            </a:gs>
            <a:gs pos="19500">
              <a:srgbClr val="FBA97D">
                <a:alpha val="100000"/>
              </a:srgbClr>
            </a:gs>
            <a:gs pos="32000">
              <a:srgbClr val="FAC77D">
                <a:alpha val="100000"/>
              </a:srgbClr>
            </a:gs>
            <a:gs pos="41000">
              <a:srgbClr val="FEE7F2">
                <a:alpha val="100000"/>
              </a:srgbClr>
            </a:gs>
            <a:gs pos="50000">
              <a:srgbClr val="FBEAC7">
                <a:alpha val="100000"/>
              </a:srgbClr>
            </a:gs>
            <a:gs pos="59000">
              <a:srgbClr val="FEE7F2">
                <a:alpha val="100000"/>
              </a:srgbClr>
            </a:gs>
            <a:gs pos="68000">
              <a:srgbClr val="FAC77D">
                <a:alpha val="100000"/>
              </a:srgbClr>
            </a:gs>
            <a:gs pos="80500">
              <a:srgbClr val="FBA97D">
                <a:alpha val="100000"/>
              </a:srgbClr>
            </a:gs>
            <a:gs pos="91000">
              <a:srgbClr val="FBD49C">
                <a:alpha val="100000"/>
              </a:srgbClr>
            </a:gs>
            <a:gs pos="100000">
              <a:srgbClr val="FEE7F2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4100" name="Rectangles 4099"/>
          <p:cNvSpPr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sr-Cyrl-CS" altLang="x-none" sz="4000" dirty="0">
                <a:solidFill>
                  <a:srgbClr val="66CCFF"/>
                </a:solidFill>
              </a:rPr>
              <a:t>Тачно навођење туђих речи назива се</a:t>
            </a:r>
            <a:r>
              <a:rPr lang="sr-Cyrl-CS" altLang="x-none" sz="4000" dirty="0">
                <a:solidFill>
                  <a:srgbClr val="0066FF"/>
                </a:solidFill>
              </a:rPr>
              <a:t> </a:t>
            </a:r>
            <a:r>
              <a:rPr lang="sr-Cyrl-CS" altLang="x-none" sz="4000" i="1" dirty="0">
                <a:solidFill>
                  <a:srgbClr val="0066FF"/>
                </a:solidFill>
              </a:rPr>
              <a:t>УПРАВНИ ГОВОР.</a:t>
            </a:r>
            <a:endParaRPr sz="4000" dirty="0">
              <a:solidFill>
                <a:srgbClr val="0066FF"/>
              </a:solidFill>
            </a:endParaRPr>
          </a:p>
        </p:txBody>
      </p:sp>
      <p:sp>
        <p:nvSpPr>
          <p:cNvPr id="4101" name="Rectangles 4100"/>
          <p:cNvSpPr/>
          <p:nvPr/>
        </p:nvSpPr>
        <p:spPr>
          <a:xfrm>
            <a:off x="4648200" y="2349500"/>
            <a:ext cx="4038600" cy="377666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</a:lstStyle>
          <a:p>
            <a:pPr lvl="0"/>
            <a:endParaRPr lang="sr-Cyrl-CS" altLang="x-none" dirty="0"/>
          </a:p>
          <a:p>
            <a:pPr lvl="0"/>
            <a:endParaRPr lang="sr-Cyrl-CS" altLang="x-none" dirty="0"/>
          </a:p>
          <a:p>
            <a:pPr lvl="0">
              <a:buNone/>
            </a:pPr>
            <a:r>
              <a:rPr lang="sr-Cyrl-CS" altLang="x-none" dirty="0">
                <a:solidFill>
                  <a:srgbClr val="009900"/>
                </a:solidFill>
              </a:rPr>
              <a:t>	</a:t>
            </a:r>
            <a:r>
              <a:rPr lang="sr-Cyrl-CS" altLang="x-none" dirty="0">
                <a:solidFill>
                  <a:srgbClr val="3333FF"/>
                </a:solidFill>
              </a:rPr>
              <a:t>Постоје три начина записивања управног говора </a:t>
            </a:r>
            <a:endParaRPr lang="sr-Cyrl-CS" altLang="x-none" dirty="0">
              <a:solidFill>
                <a:srgbClr val="3333FF"/>
              </a:solidFill>
            </a:endParaRPr>
          </a:p>
          <a:p>
            <a:pPr lvl="0">
              <a:buNone/>
            </a:pPr>
            <a:r>
              <a:rPr lang="sr-Cyrl-CS" altLang="x-none" dirty="0">
                <a:solidFill>
                  <a:srgbClr val="3333FF"/>
                </a:solidFill>
              </a:rPr>
              <a:t>		- </a:t>
            </a:r>
            <a:r>
              <a:rPr lang="sr-Cyrl-CS" altLang="x-none" u="sng" dirty="0">
                <a:solidFill>
                  <a:srgbClr val="3333FF"/>
                </a:solidFill>
              </a:rPr>
              <a:t>три модела</a:t>
            </a:r>
            <a:r>
              <a:rPr lang="sr-Cyrl-CS" altLang="x-none" dirty="0">
                <a:solidFill>
                  <a:srgbClr val="3333FF"/>
                </a:solidFill>
              </a:rPr>
              <a:t>.</a:t>
            </a:r>
            <a:endParaRPr dirty="0">
              <a:solidFill>
                <a:srgbClr val="3333FF"/>
              </a:solidFill>
            </a:endParaRPr>
          </a:p>
        </p:txBody>
      </p:sp>
      <p:pic>
        <p:nvPicPr>
          <p:cNvPr id="4102" name="Picture 4101" descr="BD18217_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CC"/>
              </a:clrFrom>
              <a:clrTo>
                <a:srgbClr val="FFFF00"/>
              </a:clrTo>
            </a:clrChange>
          </a:blip>
          <a:stretch>
            <a:fillRect/>
          </a:stretch>
        </p:blipFill>
        <p:spPr>
          <a:xfrm>
            <a:off x="912813" y="1600200"/>
            <a:ext cx="3127375" cy="45259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advClick="0" advTm="6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2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101">
                                            <p:txEl>
                                              <p:charRg st="2" end="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1">
                                            <p:txEl>
                                              <p:charRg st="2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1">
                                            <p:txEl>
                                              <p:charRg st="2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50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101">
                                            <p:txEl>
                                              <p:charRg st="50" end="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01">
                                            <p:txEl>
                                              <p:charRg st="50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1">
                                            <p:txEl>
                                              <p:charRg st="50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3399">
                <a:alpha val="100000"/>
              </a:srgbClr>
            </a:gs>
            <a:gs pos="25000">
              <a:srgbClr val="FF6633">
                <a:alpha val="100000"/>
              </a:srgbClr>
            </a:gs>
            <a:gs pos="50000">
              <a:srgbClr val="FFFF00">
                <a:alpha val="100000"/>
              </a:srgbClr>
            </a:gs>
            <a:gs pos="75000">
              <a:srgbClr val="01A78F">
                <a:alpha val="100000"/>
              </a:srgbClr>
            </a:gs>
            <a:gs pos="100000">
              <a:srgbClr val="3366FF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6146" name="Title 6145"/>
          <p:cNvSpPr>
            <a:spLocks noGrp="1"/>
          </p:cNvSpPr>
          <p:nvPr>
            <p:ph type="title"/>
          </p:nvPr>
        </p:nvSpPr>
        <p:spPr>
          <a:xfrm>
            <a:off x="611188" y="765175"/>
            <a:ext cx="8229600" cy="1143000"/>
          </a:xfrm>
          <a:ln/>
        </p:spPr>
        <p:txBody>
          <a:bodyPr anchor="ctr"/>
          <a:p>
            <a:r>
              <a:rPr lang="en-US" altLang="x-none" sz="6600">
                <a:solidFill>
                  <a:srgbClr val="0000FF"/>
                </a:solidFill>
              </a:rPr>
              <a:t>I</a:t>
            </a:r>
            <a:r>
              <a:rPr lang="sr-Cyrl-CS" altLang="x-none" sz="6600" dirty="0">
                <a:solidFill>
                  <a:srgbClr val="0000FF"/>
                </a:solidFill>
              </a:rPr>
              <a:t>  </a:t>
            </a:r>
            <a:r>
              <a:rPr lang="en-US" altLang="x-none" sz="6600">
                <a:solidFill>
                  <a:srgbClr val="0000FF"/>
                </a:solidFill>
              </a:rPr>
              <a:t> </a:t>
            </a:r>
            <a:r>
              <a:rPr lang="sr-Cyrl-CS" altLang="x-none" sz="6600" dirty="0">
                <a:solidFill>
                  <a:srgbClr val="0000FF"/>
                </a:solidFill>
              </a:rPr>
              <a:t>модел</a:t>
            </a:r>
            <a:endParaRPr sz="6600" dirty="0">
              <a:solidFill>
                <a:srgbClr val="0000FF"/>
              </a:solidFill>
            </a:endParaRPr>
          </a:p>
        </p:txBody>
      </p:sp>
      <p:sp>
        <p:nvSpPr>
          <p:cNvPr id="6147" name="Text Placeholder 6146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pPr>
              <a:buNone/>
            </a:pPr>
            <a:r>
              <a:rPr lang="sr-Cyrl-CS" altLang="x-none" dirty="0"/>
              <a:t> </a:t>
            </a:r>
            <a:endParaRPr lang="sr-Cyrl-CS" altLang="x-none" dirty="0"/>
          </a:p>
          <a:p>
            <a:pPr>
              <a:buNone/>
            </a:pPr>
            <a:endParaRPr lang="sr-Cyrl-CS" altLang="x-none" dirty="0"/>
          </a:p>
          <a:p>
            <a:pPr>
              <a:buNone/>
            </a:pPr>
            <a:r>
              <a:rPr lang="sr-Cyrl-CS" altLang="x-none" dirty="0"/>
              <a:t>                            </a:t>
            </a:r>
            <a:r>
              <a:rPr lang="sr-Cyrl-CS" altLang="x-none" b="1" dirty="0"/>
              <a:t>:</a:t>
            </a:r>
            <a:r>
              <a:rPr lang="sr-Cyrl-CS" altLang="x-none" dirty="0"/>
              <a:t> </a:t>
            </a:r>
            <a:r>
              <a:rPr lang="sr-Cyrl-CS" altLang="x-none" b="1" dirty="0">
                <a:cs typeface="Arial" panose="020B0604020202020204" pitchFamily="34" charset="0"/>
              </a:rPr>
              <a:t>„</a:t>
            </a:r>
            <a:r>
              <a:rPr lang="sr-Cyrl-CS" altLang="x-none" dirty="0">
                <a:cs typeface="Arial" panose="020B0604020202020204" pitchFamily="34" charset="0"/>
              </a:rPr>
              <a:t>                                     </a:t>
            </a:r>
            <a:r>
              <a:rPr lang="sr-Cyrl-CS" altLang="x-none" b="1" dirty="0">
                <a:cs typeface="Arial" panose="020B0604020202020204" pitchFamily="34" charset="0"/>
              </a:rPr>
              <a:t>”</a:t>
            </a:r>
            <a:endParaRPr lang="sr-Cyrl-CS" altLang="x-none" b="1" dirty="0">
              <a:cs typeface="Arial" panose="020B0604020202020204" pitchFamily="34" charset="0"/>
            </a:endParaRPr>
          </a:p>
          <a:p>
            <a:pPr>
              <a:buNone/>
            </a:pPr>
            <a:endParaRPr lang="sr-Cyrl-CS" altLang="x-none" dirty="0">
              <a:cs typeface="Arial" panose="020B0604020202020204" pitchFamily="34" charset="0"/>
            </a:endParaRPr>
          </a:p>
          <a:p>
            <a:pPr>
              <a:buNone/>
            </a:pPr>
            <a:endParaRPr lang="sr-Cyrl-CS" altLang="x-none" dirty="0">
              <a:cs typeface="Arial" panose="020B0604020202020204" pitchFamily="34" charset="0"/>
            </a:endParaRPr>
          </a:p>
          <a:p>
            <a:pPr>
              <a:buNone/>
            </a:pPr>
            <a:r>
              <a:rPr lang="sr-Cyrl-CS" altLang="x-none" dirty="0"/>
              <a:t>                            </a:t>
            </a:r>
            <a:r>
              <a:rPr lang="sr-Cyrl-CS" altLang="x-none" b="1" dirty="0"/>
              <a:t>:</a:t>
            </a:r>
            <a:r>
              <a:rPr lang="sr-Cyrl-CS" altLang="x-none" dirty="0"/>
              <a:t> </a:t>
            </a:r>
            <a:r>
              <a:rPr lang="sr-Cyrl-CS" altLang="x-none" b="1" dirty="0">
                <a:cs typeface="Arial" panose="020B0604020202020204" pitchFamily="34" charset="0"/>
              </a:rPr>
              <a:t>„</a:t>
            </a:r>
            <a:r>
              <a:rPr lang="sr-Cyrl-CS" altLang="x-none" dirty="0">
                <a:cs typeface="Arial" panose="020B0604020202020204" pitchFamily="34" charset="0"/>
              </a:rPr>
              <a:t>                                     </a:t>
            </a:r>
            <a:r>
              <a:rPr lang="sr-Cyrl-CS" altLang="x-none" b="1" dirty="0">
                <a:cs typeface="Arial" panose="020B0604020202020204" pitchFamily="34" charset="0"/>
              </a:rPr>
              <a:t>”</a:t>
            </a:r>
            <a:endParaRPr lang="sr-Cyrl-CS" altLang="x-none" b="1" dirty="0">
              <a:cs typeface="Arial" panose="020B0604020202020204" pitchFamily="34" charset="0"/>
            </a:endParaRPr>
          </a:p>
          <a:p>
            <a:pPr>
              <a:buNone/>
            </a:pPr>
            <a:endParaRPr lang="sr-Cyrl-CS" altLang="x-none" b="1" dirty="0">
              <a:cs typeface="Arial" panose="020B0604020202020204" pitchFamily="34" charset="0"/>
            </a:endParaRPr>
          </a:p>
          <a:p>
            <a:pPr>
              <a:buNone/>
            </a:pPr>
            <a:endParaRPr lang="sr-Cyrl-CS" altLang="x-none" dirty="0">
              <a:ea typeface="Arial" panose="020B0604020202020204" pitchFamily="34" charset="0"/>
            </a:endParaRPr>
          </a:p>
        </p:txBody>
      </p:sp>
      <p:sp>
        <p:nvSpPr>
          <p:cNvPr id="6148" name="Pentagon 6147"/>
          <p:cNvSpPr/>
          <p:nvPr/>
        </p:nvSpPr>
        <p:spPr>
          <a:xfrm>
            <a:off x="539750" y="2565400"/>
            <a:ext cx="2951163" cy="936625"/>
          </a:xfrm>
          <a:prstGeom prst="homePlate">
            <a:avLst>
              <a:gd name="adj" fmla="val 78771"/>
            </a:avLst>
          </a:prstGeom>
          <a:solidFill>
            <a:srgbClr val="FFFF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sr-Cyrl-CS" altLang="x-none" sz="2400" dirty="0"/>
              <a:t>Цвет је рекао</a:t>
            </a:r>
            <a:endParaRPr sz="2400" dirty="0"/>
          </a:p>
        </p:txBody>
      </p:sp>
      <p:sp>
        <p:nvSpPr>
          <p:cNvPr id="6149" name="Pentagon 6148"/>
          <p:cNvSpPr/>
          <p:nvPr/>
        </p:nvSpPr>
        <p:spPr>
          <a:xfrm>
            <a:off x="539750" y="4292600"/>
            <a:ext cx="3024188" cy="936625"/>
          </a:xfrm>
          <a:prstGeom prst="homePlate">
            <a:avLst>
              <a:gd name="adj" fmla="val 80720"/>
            </a:avLst>
          </a:prstGeom>
          <a:solidFill>
            <a:srgbClr val="FFFF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sr-Cyrl-CS" altLang="x-none" sz="2000" dirty="0"/>
              <a:t>ПИШЧЕВЕ РЕЧИ</a:t>
            </a:r>
            <a:endParaRPr sz="2000" dirty="0"/>
          </a:p>
        </p:txBody>
      </p:sp>
      <p:sp>
        <p:nvSpPr>
          <p:cNvPr id="6150" name="Rectangles 6149"/>
          <p:cNvSpPr/>
          <p:nvPr/>
        </p:nvSpPr>
        <p:spPr>
          <a:xfrm>
            <a:off x="4284663" y="2636838"/>
            <a:ext cx="3887787" cy="936625"/>
          </a:xfrm>
          <a:prstGeom prst="rect">
            <a:avLst/>
          </a:prstGeom>
          <a:solidFill>
            <a:srgbClr val="FFFF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sr-Cyrl-CS" altLang="x-none" sz="2400" dirty="0"/>
              <a:t>Аух,што је вруће!</a:t>
            </a:r>
            <a:endParaRPr sz="2400" dirty="0"/>
          </a:p>
        </p:txBody>
      </p:sp>
      <p:sp>
        <p:nvSpPr>
          <p:cNvPr id="6151" name="Rectangles 6150"/>
          <p:cNvSpPr/>
          <p:nvPr/>
        </p:nvSpPr>
        <p:spPr>
          <a:xfrm>
            <a:off x="4284663" y="4292600"/>
            <a:ext cx="3959225" cy="865188"/>
          </a:xfrm>
          <a:prstGeom prst="rect">
            <a:avLst/>
          </a:prstGeom>
          <a:solidFill>
            <a:srgbClr val="FFFF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sr-Cyrl-CS" altLang="x-none" sz="2000" dirty="0"/>
              <a:t>УПРАВНИ ГОВОР</a:t>
            </a:r>
            <a:endParaRPr sz="2000" dirty="0"/>
          </a:p>
        </p:txBody>
      </p:sp>
    </p:spTree>
  </p:cSld>
  <p:clrMapOvr>
    <a:masterClrMapping/>
  </p:clrMapOvr>
  <p:transition advTm="10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47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7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7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3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147">
                                            <p:txEl>
                                              <p:charRg st="3" end="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47">
                                            <p:txEl>
                                              <p:charRg st="3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47">
                                            <p:txEl>
                                              <p:charRg st="3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75" end="1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147">
                                            <p:txEl>
                                              <p:charRg st="75" end="1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147">
                                            <p:txEl>
                                              <p:charRg st="75" end="14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147">
                                            <p:txEl>
                                              <p:charRg st="75" end="14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3399">
                <a:alpha val="100000"/>
              </a:srgbClr>
            </a:gs>
            <a:gs pos="25000">
              <a:srgbClr val="FF6633">
                <a:alpha val="100000"/>
              </a:srgbClr>
            </a:gs>
            <a:gs pos="50000">
              <a:srgbClr val="FFFF00">
                <a:alpha val="100000"/>
              </a:srgbClr>
            </a:gs>
            <a:gs pos="75000">
              <a:srgbClr val="01A78F">
                <a:alpha val="100000"/>
              </a:srgbClr>
            </a:gs>
            <a:gs pos="100000">
              <a:srgbClr val="3366FF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8194" name="Title 8193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b="1" dirty="0">
                <a:solidFill>
                  <a:srgbClr val="CC0000"/>
                </a:solidFill>
              </a:rPr>
              <a:t>ll</a:t>
            </a:r>
            <a:r>
              <a:rPr lang="sr-Cyrl-CS" altLang="x-none" b="1" dirty="0">
                <a:solidFill>
                  <a:srgbClr val="CC0000"/>
                </a:solidFill>
              </a:rPr>
              <a:t>   модел</a:t>
            </a:r>
            <a:endParaRPr b="1" dirty="0">
              <a:solidFill>
                <a:srgbClr val="CC0000"/>
              </a:solidFill>
            </a:endParaRPr>
          </a:p>
        </p:txBody>
      </p:sp>
      <p:sp>
        <p:nvSpPr>
          <p:cNvPr id="8195" name="Text Placeholder 8194"/>
          <p:cNvSpPr>
            <a:spLocks noGrp="1"/>
          </p:cNvSpPr>
          <p:nvPr>
            <p:ph type="body" idx="1"/>
          </p:nvPr>
        </p:nvSpPr>
        <p:spPr>
          <a:xfrm>
            <a:off x="395288" y="1628775"/>
            <a:ext cx="8229600" cy="4525963"/>
          </a:xfrm>
          <a:ln/>
        </p:spPr>
        <p:txBody>
          <a:bodyPr/>
          <a:p>
            <a:endParaRPr lang="sr-Cyrl-CS" altLang="x-none" b="1" dirty="0">
              <a:solidFill>
                <a:srgbClr val="CC0000"/>
              </a:solidFill>
            </a:endParaRPr>
          </a:p>
          <a:p>
            <a:pPr>
              <a:buNone/>
            </a:pPr>
            <a:r>
              <a:rPr b="1" dirty="0">
                <a:solidFill>
                  <a:srgbClr val="CC0000"/>
                </a:solidFill>
                <a:cs typeface="Arial" panose="020B0604020202020204" pitchFamily="34" charset="0"/>
              </a:rPr>
              <a:t>„</a:t>
            </a:r>
            <a:r>
              <a:rPr lang="sr-Cyrl-CS" altLang="x-none" b="1" dirty="0">
                <a:solidFill>
                  <a:srgbClr val="CC0000"/>
                </a:solidFill>
                <a:cs typeface="Arial" panose="020B0604020202020204" pitchFamily="34" charset="0"/>
              </a:rPr>
              <a:t>                                     </a:t>
            </a:r>
            <a:r>
              <a:rPr b="1" dirty="0">
                <a:solidFill>
                  <a:srgbClr val="CC0000"/>
                </a:solidFill>
                <a:cs typeface="Arial" panose="020B0604020202020204" pitchFamily="34" charset="0"/>
              </a:rPr>
              <a:t>”</a:t>
            </a:r>
            <a:r>
              <a:rPr lang="sr-Cyrl-CS" altLang="x-none" b="1" dirty="0">
                <a:solidFill>
                  <a:srgbClr val="CC0000"/>
                </a:solidFill>
                <a:cs typeface="Arial" panose="020B0604020202020204" pitchFamily="34" charset="0"/>
              </a:rPr>
              <a:t>,                          .</a:t>
            </a:r>
            <a:endParaRPr lang="sr-Cyrl-CS" altLang="x-none" b="1" dirty="0">
              <a:solidFill>
                <a:srgbClr val="CC0000"/>
              </a:solidFill>
              <a:cs typeface="Arial" panose="020B0604020202020204" pitchFamily="34" charset="0"/>
            </a:endParaRPr>
          </a:p>
          <a:p>
            <a:pPr>
              <a:buNone/>
            </a:pPr>
            <a:endParaRPr lang="sr-Cyrl-CS" altLang="x-none" b="1" dirty="0">
              <a:solidFill>
                <a:srgbClr val="CC0000"/>
              </a:solidFill>
              <a:cs typeface="Arial" panose="020B0604020202020204" pitchFamily="34" charset="0"/>
            </a:endParaRPr>
          </a:p>
          <a:p>
            <a:pPr>
              <a:buNone/>
            </a:pPr>
            <a:endParaRPr lang="sr-Cyrl-CS" altLang="x-none" b="1" dirty="0">
              <a:solidFill>
                <a:srgbClr val="CC0000"/>
              </a:solidFill>
              <a:cs typeface="Arial" panose="020B0604020202020204" pitchFamily="34" charset="0"/>
            </a:endParaRPr>
          </a:p>
          <a:p>
            <a:pPr>
              <a:buNone/>
            </a:pPr>
            <a:r>
              <a:rPr b="1" dirty="0">
                <a:solidFill>
                  <a:srgbClr val="CC0000"/>
                </a:solidFill>
                <a:cs typeface="Arial" panose="020B0604020202020204" pitchFamily="34" charset="0"/>
              </a:rPr>
              <a:t>„</a:t>
            </a:r>
            <a:r>
              <a:rPr lang="sr-Cyrl-CS" altLang="x-none" b="1" dirty="0">
                <a:solidFill>
                  <a:srgbClr val="CC0000"/>
                </a:solidFill>
                <a:cs typeface="Arial" panose="020B0604020202020204" pitchFamily="34" charset="0"/>
              </a:rPr>
              <a:t>                                     </a:t>
            </a:r>
            <a:r>
              <a:rPr b="1" dirty="0">
                <a:solidFill>
                  <a:srgbClr val="CC0000"/>
                </a:solidFill>
                <a:cs typeface="Arial" panose="020B0604020202020204" pitchFamily="34" charset="0"/>
              </a:rPr>
              <a:t>”</a:t>
            </a:r>
            <a:r>
              <a:rPr lang="sr-Cyrl-CS" altLang="x-none" b="1" dirty="0">
                <a:solidFill>
                  <a:srgbClr val="CC0000"/>
                </a:solidFill>
                <a:cs typeface="Arial" panose="020B0604020202020204" pitchFamily="34" charset="0"/>
              </a:rPr>
              <a:t>,                          .</a:t>
            </a:r>
            <a:endParaRPr b="1" dirty="0">
              <a:solidFill>
                <a:srgbClr val="CC0000"/>
              </a:solidFill>
              <a:ea typeface="Arial" panose="020B0604020202020204" pitchFamily="34" charset="0"/>
            </a:endParaRPr>
          </a:p>
        </p:txBody>
      </p:sp>
      <p:sp>
        <p:nvSpPr>
          <p:cNvPr id="8196" name="Rectangles 8195"/>
          <p:cNvSpPr/>
          <p:nvPr/>
        </p:nvSpPr>
        <p:spPr>
          <a:xfrm>
            <a:off x="755650" y="3933825"/>
            <a:ext cx="3671888" cy="647700"/>
          </a:xfrm>
          <a:prstGeom prst="rect">
            <a:avLst/>
          </a:prstGeom>
          <a:solidFill>
            <a:srgbClr val="FFFF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sr-Cyrl-CS" altLang="x-none" sz="2000" dirty="0"/>
              <a:t>УПРАВНИ ГОВОР</a:t>
            </a:r>
            <a:endParaRPr sz="2000" dirty="0"/>
          </a:p>
        </p:txBody>
      </p:sp>
      <p:sp>
        <p:nvSpPr>
          <p:cNvPr id="8197" name="Rectangles 8196"/>
          <p:cNvSpPr/>
          <p:nvPr/>
        </p:nvSpPr>
        <p:spPr>
          <a:xfrm>
            <a:off x="755650" y="2205038"/>
            <a:ext cx="4032250" cy="647700"/>
          </a:xfrm>
          <a:prstGeom prst="rect">
            <a:avLst/>
          </a:prstGeom>
          <a:solidFill>
            <a:srgbClr val="FFFF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sr-Cyrl-CS" altLang="x-none" sz="2000" dirty="0"/>
              <a:t>Хоће ли се скоро одселити роде?</a:t>
            </a:r>
            <a:endParaRPr sz="2000" dirty="0"/>
          </a:p>
        </p:txBody>
      </p:sp>
      <p:sp>
        <p:nvSpPr>
          <p:cNvPr id="8198" name="Pentagon 8197"/>
          <p:cNvSpPr/>
          <p:nvPr/>
        </p:nvSpPr>
        <p:spPr>
          <a:xfrm rot="10800000">
            <a:off x="5219700" y="2205038"/>
            <a:ext cx="2520950" cy="720725"/>
          </a:xfrm>
          <a:prstGeom prst="homePlate">
            <a:avLst>
              <a:gd name="adj" fmla="val 87444"/>
            </a:avLst>
          </a:prstGeom>
          <a:solidFill>
            <a:srgbClr val="FFFF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rot="10800000" wrap="none" anchor="ctr"/>
          <a:p>
            <a:pPr algn="ctr"/>
            <a:r>
              <a:rPr lang="sr-Cyrl-CS" altLang="x-none" sz="2000" dirty="0"/>
              <a:t>запита се жаба</a:t>
            </a:r>
            <a:endParaRPr sz="2000" dirty="0"/>
          </a:p>
        </p:txBody>
      </p:sp>
      <p:sp>
        <p:nvSpPr>
          <p:cNvPr id="8199" name="Pentagon 8198"/>
          <p:cNvSpPr/>
          <p:nvPr/>
        </p:nvSpPr>
        <p:spPr>
          <a:xfrm rot="10800000">
            <a:off x="5148263" y="3933825"/>
            <a:ext cx="2519362" cy="720725"/>
          </a:xfrm>
          <a:prstGeom prst="homePlate">
            <a:avLst>
              <a:gd name="adj" fmla="val 87389"/>
            </a:avLst>
          </a:prstGeom>
          <a:solidFill>
            <a:srgbClr val="FFFF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rot="10800000" wrap="none" anchor="ctr"/>
          <a:p>
            <a:pPr algn="ctr"/>
            <a:r>
              <a:rPr lang="sr-Cyrl-CS" altLang="x-none" sz="2000" dirty="0"/>
              <a:t>ПИШЧЕВЕ РЕЧИ</a:t>
            </a:r>
            <a:endParaRPr sz="2000" dirty="0"/>
          </a:p>
        </p:txBody>
      </p:sp>
    </p:spTree>
  </p:cSld>
  <p:clrMapOvr>
    <a:masterClrMapping/>
  </p:clrMapOvr>
  <p:transition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1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charRg st="1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charRg st="1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71" end="1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charRg st="71" end="13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charRg st="71" end="13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BFA">
                <a:alpha val="100000"/>
              </a:srgbClr>
            </a:gs>
            <a:gs pos="30000">
              <a:srgbClr val="C4D6EB">
                <a:alpha val="100000"/>
              </a:srgbClr>
            </a:gs>
            <a:gs pos="60001">
              <a:srgbClr val="85C2FF">
                <a:alpha val="100000"/>
              </a:srgbClr>
            </a:gs>
            <a:gs pos="100000">
              <a:srgbClr val="5E9EFF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0242" name="Title 1024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pPr algn="l"/>
            <a:r>
              <a:rPr lang="sr-Cyrl-CS" altLang="x-none" sz="2800" dirty="0">
                <a:cs typeface="Arial" panose="020B0604020202020204" pitchFamily="34" charset="0"/>
              </a:rPr>
              <a:t>„                        ” ,                        ,„                       .”</a:t>
            </a:r>
            <a:endParaRPr lang="sr-Cyrl-CS" altLang="x-none" sz="2800" dirty="0">
              <a:ea typeface="Arial" panose="020B0604020202020204" pitchFamily="34" charset="0"/>
            </a:endParaRPr>
          </a:p>
        </p:txBody>
      </p:sp>
      <p:sp>
        <p:nvSpPr>
          <p:cNvPr id="10243" name="Text Placeholder 1024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91513" cy="4525963"/>
          </a:xfrm>
          <a:ln/>
        </p:spPr>
        <p:txBody>
          <a:bodyPr/>
          <a:p>
            <a:pPr>
              <a:buClrTx/>
              <a:buSzTx/>
              <a:buFontTx/>
            </a:pPr>
            <a:endParaRPr lang="sr-Cyrl-CS" altLang="x-none" sz="2800" dirty="0">
              <a:cs typeface="Arial" panose="020B0604020202020204" pitchFamily="34" charset="0"/>
            </a:endParaRPr>
          </a:p>
          <a:p>
            <a:pPr>
              <a:buClrTx/>
              <a:buSzTx/>
              <a:buFontTx/>
            </a:pPr>
            <a:endParaRPr lang="sr-Cyrl-CS" altLang="x-none" sz="2800" dirty="0">
              <a:cs typeface="Arial" panose="020B0604020202020204" pitchFamily="34" charset="0"/>
            </a:endParaRPr>
          </a:p>
          <a:p>
            <a:pPr>
              <a:buClrTx/>
              <a:buSzTx/>
              <a:buFontTx/>
            </a:pPr>
            <a:endParaRPr lang="sr-Cyrl-CS" altLang="x-none" sz="2800" dirty="0">
              <a:cs typeface="Arial" panose="020B0604020202020204" pitchFamily="34" charset="0"/>
            </a:endParaRPr>
          </a:p>
          <a:p>
            <a:pPr>
              <a:buClrTx/>
              <a:buSzTx/>
              <a:buFontTx/>
            </a:pPr>
            <a:endParaRPr lang="sr-Cyrl-CS" altLang="x-none" sz="2800" dirty="0">
              <a:cs typeface="Arial" panose="020B0604020202020204" pitchFamily="34" charset="0"/>
            </a:endParaRPr>
          </a:p>
          <a:p>
            <a:pPr>
              <a:buClrTx/>
              <a:buSzTx/>
              <a:buFontTx/>
            </a:pPr>
            <a:endParaRPr lang="sr-Cyrl-CS" altLang="x-none" sz="2800" dirty="0">
              <a:cs typeface="Arial" panose="020B0604020202020204" pitchFamily="34" charset="0"/>
            </a:endParaRPr>
          </a:p>
          <a:p>
            <a:pPr>
              <a:buClrTx/>
              <a:buSzTx/>
              <a:buFontTx/>
            </a:pPr>
            <a:endParaRPr lang="sr-Cyrl-CS" altLang="x-none" sz="2800" dirty="0">
              <a:cs typeface="Arial" panose="020B0604020202020204" pitchFamily="34" charset="0"/>
            </a:endParaRPr>
          </a:p>
          <a:p>
            <a:pPr>
              <a:buClrTx/>
              <a:buSzTx/>
              <a:buFontTx/>
            </a:pPr>
            <a:endParaRPr lang="sr-Cyrl-CS" altLang="x-none" sz="2800" dirty="0">
              <a:cs typeface="Arial" panose="020B0604020202020204" pitchFamily="34" charset="0"/>
            </a:endParaRPr>
          </a:p>
          <a:p>
            <a:pPr algn="ctr">
              <a:buClrTx/>
              <a:buSzTx/>
              <a:buFontTx/>
              <a:buNone/>
            </a:pPr>
            <a:r>
              <a:rPr lang="sr-Cyrl-CS" altLang="x-none" sz="2800" dirty="0">
                <a:solidFill>
                  <a:srgbClr val="CC0000"/>
                </a:solidFill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CC0000"/>
                </a:solidFill>
                <a:cs typeface="Arial" panose="020B0604020202020204" pitchFamily="34" charset="0"/>
              </a:rPr>
              <a:t>„</a:t>
            </a:r>
            <a:r>
              <a:rPr lang="en-US" altLang="x-none" sz="2800">
                <a:solidFill>
                  <a:srgbClr val="CC0000"/>
                </a:solidFill>
                <a:cs typeface="Arial" panose="020B0604020202020204" pitchFamily="34" charset="0"/>
              </a:rPr>
              <a:t> </a:t>
            </a:r>
            <a:r>
              <a:rPr lang="sr-Cyrl-CS" altLang="x-none" sz="2800" dirty="0">
                <a:cs typeface="Arial" panose="020B0604020202020204" pitchFamily="34" charset="0"/>
              </a:rPr>
              <a:t>Волим зиму</a:t>
            </a:r>
            <a:r>
              <a:rPr sz="2800" dirty="0">
                <a:solidFill>
                  <a:srgbClr val="CC0000"/>
                </a:solidFill>
                <a:cs typeface="Arial" panose="020B0604020202020204" pitchFamily="34" charset="0"/>
              </a:rPr>
              <a:t>”</a:t>
            </a:r>
            <a:r>
              <a:rPr lang="sr-Cyrl-CS" altLang="x-none" sz="2800" dirty="0">
                <a:solidFill>
                  <a:srgbClr val="CC0000"/>
                </a:solidFill>
                <a:cs typeface="Arial" panose="020B0604020202020204" pitchFamily="34" charset="0"/>
              </a:rPr>
              <a:t> ,</a:t>
            </a:r>
            <a:r>
              <a:rPr lang="sr-Cyrl-CS" altLang="x-none" sz="2800" dirty="0">
                <a:cs typeface="Arial" panose="020B0604020202020204" pitchFamily="34" charset="0"/>
              </a:rPr>
              <a:t>казала је Ана</a:t>
            </a:r>
            <a:r>
              <a:rPr lang="sr-Cyrl-CS" altLang="x-none" sz="2800" dirty="0">
                <a:solidFill>
                  <a:srgbClr val="CC0000"/>
                </a:solidFill>
                <a:cs typeface="Arial" panose="020B0604020202020204" pitchFamily="34" charset="0"/>
              </a:rPr>
              <a:t>, </a:t>
            </a:r>
            <a:r>
              <a:rPr sz="2800" dirty="0">
                <a:solidFill>
                  <a:srgbClr val="CC0000"/>
                </a:solidFill>
                <a:cs typeface="Arial" panose="020B0604020202020204" pitchFamily="34" charset="0"/>
              </a:rPr>
              <a:t>„</a:t>
            </a:r>
            <a:r>
              <a:rPr lang="sr-Cyrl-CS" altLang="x-none" sz="2800" dirty="0">
                <a:cs typeface="Arial" panose="020B0604020202020204" pitchFamily="34" charset="0"/>
              </a:rPr>
              <a:t>због клизања!</a:t>
            </a:r>
            <a:r>
              <a:rPr sz="2800" dirty="0">
                <a:solidFill>
                  <a:srgbClr val="CC0000"/>
                </a:solidFill>
                <a:cs typeface="Arial" panose="020B0604020202020204" pitchFamily="34" charset="0"/>
              </a:rPr>
              <a:t>”</a:t>
            </a:r>
            <a:endParaRPr sz="2800" dirty="0">
              <a:ea typeface="Arial" panose="020B0604020202020204" pitchFamily="34" charset="0"/>
            </a:endParaRPr>
          </a:p>
        </p:txBody>
      </p:sp>
      <p:sp>
        <p:nvSpPr>
          <p:cNvPr id="10245" name="Rectangles 10244"/>
          <p:cNvSpPr/>
          <p:nvPr/>
        </p:nvSpPr>
        <p:spPr>
          <a:xfrm>
            <a:off x="755650" y="620713"/>
            <a:ext cx="2232025" cy="504825"/>
          </a:xfrm>
          <a:prstGeom prst="rect">
            <a:avLst/>
          </a:prstGeom>
          <a:solidFill>
            <a:srgbClr val="FFFF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sr-Cyrl-CS" altLang="x-none" b="1" dirty="0"/>
              <a:t>УПРАВНИ ГОВОР</a:t>
            </a:r>
            <a:endParaRPr b="1" dirty="0"/>
          </a:p>
        </p:txBody>
      </p:sp>
      <p:sp>
        <p:nvSpPr>
          <p:cNvPr id="10246" name="Rectangles 10245"/>
          <p:cNvSpPr/>
          <p:nvPr/>
        </p:nvSpPr>
        <p:spPr>
          <a:xfrm>
            <a:off x="6011863" y="620713"/>
            <a:ext cx="2160587" cy="504825"/>
          </a:xfrm>
          <a:prstGeom prst="rect">
            <a:avLst/>
          </a:prstGeom>
          <a:solidFill>
            <a:srgbClr val="FFFF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sr-Cyrl-CS" altLang="x-none" b="1" dirty="0"/>
              <a:t>УПРАВНИ ГОВОР</a:t>
            </a:r>
            <a:endParaRPr b="1" dirty="0"/>
          </a:p>
        </p:txBody>
      </p:sp>
      <p:sp>
        <p:nvSpPr>
          <p:cNvPr id="10248" name="Hexagon 10247"/>
          <p:cNvSpPr/>
          <p:nvPr/>
        </p:nvSpPr>
        <p:spPr>
          <a:xfrm>
            <a:off x="3348038" y="620713"/>
            <a:ext cx="2376487" cy="576262"/>
          </a:xfrm>
          <a:prstGeom prst="hexagon">
            <a:avLst>
              <a:gd name="adj" fmla="val 103099"/>
              <a:gd name="vf" fmla="val 115470"/>
            </a:avLst>
          </a:prstGeom>
          <a:solidFill>
            <a:srgbClr val="FFFF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sr-Cyrl-CS" altLang="x-none" b="1" dirty="0"/>
              <a:t>ПИШЧЕВЕ РЕЧИ</a:t>
            </a:r>
            <a:endParaRPr b="1" dirty="0"/>
          </a:p>
        </p:txBody>
      </p:sp>
      <p:sp>
        <p:nvSpPr>
          <p:cNvPr id="10251" name="Oval Callout 10250"/>
          <p:cNvSpPr/>
          <p:nvPr/>
        </p:nvSpPr>
        <p:spPr>
          <a:xfrm>
            <a:off x="3995738" y="1412875"/>
            <a:ext cx="4608512" cy="1871663"/>
          </a:xfrm>
          <a:prstGeom prst="wedgeEllipseCallout">
            <a:avLst>
              <a:gd name="adj1" fmla="val -60194"/>
              <a:gd name="adj2" fmla="val 2079"/>
            </a:avLst>
          </a:prstGeom>
          <a:solidFill>
            <a:srgbClr val="FFFF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endParaRPr lang="sr-Cyrl-CS" altLang="x-none" sz="2400" b="1" dirty="0"/>
          </a:p>
          <a:p>
            <a:pPr algn="ctr"/>
            <a:r>
              <a:rPr lang="sr-Cyrl-CS" altLang="x-none" sz="2400" b="1" dirty="0">
                <a:solidFill>
                  <a:schemeClr val="accent2"/>
                </a:solidFill>
              </a:rPr>
              <a:t> Волим зиму због клизања!</a:t>
            </a:r>
            <a:endParaRPr sz="2400" b="1" dirty="0">
              <a:solidFill>
                <a:schemeClr val="accent2"/>
              </a:solidFill>
            </a:endParaRPr>
          </a:p>
        </p:txBody>
      </p:sp>
      <p:pic>
        <p:nvPicPr>
          <p:cNvPr id="10253" name="Content Placeholder 10252" descr="devojcica r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611188" y="1484313"/>
            <a:ext cx="2857500" cy="3151187"/>
          </a:xfrm>
          <a:ln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7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7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7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rev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C9FCB">
                <a:alpha val="100000"/>
              </a:srgbClr>
            </a:gs>
            <a:gs pos="6500">
              <a:srgbClr val="F8B049">
                <a:alpha val="100000"/>
              </a:srgbClr>
            </a:gs>
            <a:gs pos="10500">
              <a:srgbClr val="F8B049">
                <a:alpha val="100000"/>
              </a:srgbClr>
            </a:gs>
            <a:gs pos="31500">
              <a:srgbClr val="FEE7F2">
                <a:alpha val="100000"/>
              </a:srgbClr>
            </a:gs>
            <a:gs pos="33500">
              <a:srgbClr val="F952A0">
                <a:alpha val="100000"/>
              </a:srgbClr>
            </a:gs>
            <a:gs pos="34500">
              <a:srgbClr val="C50849">
                <a:alpha val="100000"/>
              </a:srgbClr>
            </a:gs>
            <a:gs pos="41000">
              <a:srgbClr val="B43E85">
                <a:alpha val="100000"/>
              </a:srgbClr>
            </a:gs>
            <a:gs pos="50000">
              <a:srgbClr val="F8B049">
                <a:alpha val="100000"/>
              </a:srgbClr>
            </a:gs>
            <a:gs pos="59000">
              <a:srgbClr val="B43E85">
                <a:alpha val="100000"/>
              </a:srgbClr>
            </a:gs>
            <a:gs pos="65500">
              <a:srgbClr val="C50849">
                <a:alpha val="100000"/>
              </a:srgbClr>
            </a:gs>
            <a:gs pos="66500">
              <a:srgbClr val="F952A0">
                <a:alpha val="100000"/>
              </a:srgbClr>
            </a:gs>
            <a:gs pos="68500">
              <a:srgbClr val="FEE7F2">
                <a:alpha val="100000"/>
              </a:srgbClr>
            </a:gs>
            <a:gs pos="89500">
              <a:srgbClr val="F8B049">
                <a:alpha val="100000"/>
              </a:srgbClr>
            </a:gs>
            <a:gs pos="93500">
              <a:srgbClr val="F8B049">
                <a:alpha val="100000"/>
              </a:srgbClr>
            </a:gs>
            <a:gs pos="100000">
              <a:srgbClr val="FC9FCB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2290" name="Title 1228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00"/>
          </a:xfrm>
          <a:ln/>
        </p:spPr>
        <p:txBody>
          <a:bodyPr anchor="ctr"/>
          <a:p>
            <a:pPr marL="838200" indent="-838200" algn="l"/>
            <a:r>
              <a:rPr lang="sr-Cyrl-CS" altLang="x-none" sz="2000" dirty="0"/>
              <a:t>1.Запиши овај дијалог користећи трећи модел управног говора:</a:t>
            </a:r>
            <a:br>
              <a:rPr lang="sr-Cyrl-CS" altLang="x-none" sz="2000" dirty="0"/>
            </a:br>
            <a:br>
              <a:rPr lang="sr-Cyrl-CS" altLang="x-none" sz="2000" dirty="0"/>
            </a:br>
            <a:r>
              <a:rPr lang="sr-Cyrl-CS" altLang="x-none" sz="2000" dirty="0"/>
              <a:t>САША: - Зашто слон прелази улицу?</a:t>
            </a:r>
            <a:br>
              <a:rPr lang="sr-Cyrl-CS" altLang="x-none" sz="2000" dirty="0"/>
            </a:br>
            <a:br>
              <a:rPr lang="sr-Cyrl-CS" altLang="x-none" sz="2000" dirty="0"/>
            </a:br>
            <a:r>
              <a:rPr lang="sr-Cyrl-CS" altLang="x-none" sz="2000" dirty="0"/>
              <a:t>ДЕЈАН: - Да би прешао на другу страну.</a:t>
            </a:r>
            <a:br>
              <a:rPr lang="sr-Cyrl-CS" altLang="x-none" sz="2000" dirty="0"/>
            </a:br>
            <a:endParaRPr sz="2000" dirty="0"/>
          </a:p>
        </p:txBody>
      </p:sp>
      <p:sp>
        <p:nvSpPr>
          <p:cNvPr id="12291" name="Text Placeholder 12290"/>
          <p:cNvSpPr>
            <a:spLocks noGrp="1"/>
          </p:cNvSpPr>
          <p:nvPr>
            <p:ph type="body" idx="1"/>
          </p:nvPr>
        </p:nvSpPr>
        <p:spPr>
          <a:xfrm>
            <a:off x="468313" y="4581525"/>
            <a:ext cx="8229600" cy="1573213"/>
          </a:xfrm>
          <a:ln/>
        </p:spPr>
        <p:txBody>
          <a:bodyPr/>
          <a:p>
            <a:pPr algn="ctr">
              <a:buNone/>
            </a:pPr>
            <a:endParaRPr lang="sr-Cyrl-CS" altLang="x-none" sz="2400" dirty="0">
              <a:cs typeface="Arial" panose="020B0604020202020204" pitchFamily="34" charset="0"/>
            </a:endParaRPr>
          </a:p>
          <a:p>
            <a:pPr algn="ctr">
              <a:buNone/>
            </a:pPr>
            <a:r>
              <a:rPr sz="2400" dirty="0">
                <a:cs typeface="Arial" panose="020B0604020202020204" pitchFamily="34" charset="0"/>
              </a:rPr>
              <a:t>„</a:t>
            </a:r>
            <a:r>
              <a:rPr lang="sr-Cyrl-CS" altLang="x-none" sz="2400" dirty="0">
                <a:cs typeface="Arial" panose="020B0604020202020204" pitchFamily="34" charset="0"/>
              </a:rPr>
              <a:t>Зашто</a:t>
            </a:r>
            <a:r>
              <a:rPr sz="2400" dirty="0">
                <a:cs typeface="Arial" panose="020B0604020202020204" pitchFamily="34" charset="0"/>
              </a:rPr>
              <a:t>”</a:t>
            </a:r>
            <a:r>
              <a:rPr lang="sr-Cyrl-CS" altLang="x-none" sz="2400" dirty="0">
                <a:cs typeface="Arial" panose="020B0604020202020204" pitchFamily="34" charset="0"/>
              </a:rPr>
              <a:t>, упита Саша Дејана, </a:t>
            </a:r>
            <a:r>
              <a:rPr sz="2400" dirty="0">
                <a:cs typeface="Arial" panose="020B0604020202020204" pitchFamily="34" charset="0"/>
              </a:rPr>
              <a:t>„</a:t>
            </a:r>
            <a:r>
              <a:rPr lang="sr-Cyrl-CS" altLang="x-none" sz="2400" dirty="0">
                <a:cs typeface="Arial" panose="020B0604020202020204" pitchFamily="34" charset="0"/>
              </a:rPr>
              <a:t>слон прелази улицу?</a:t>
            </a:r>
            <a:r>
              <a:rPr sz="2400" dirty="0">
                <a:cs typeface="Arial" panose="020B0604020202020204" pitchFamily="34" charset="0"/>
              </a:rPr>
              <a:t>”</a:t>
            </a:r>
            <a:endParaRPr lang="sr-Cyrl-CS" altLang="x-none" sz="2400" dirty="0">
              <a:cs typeface="Arial" panose="020B0604020202020204" pitchFamily="34" charset="0"/>
            </a:endParaRPr>
          </a:p>
          <a:p>
            <a:pPr algn="ctr">
              <a:buNone/>
            </a:pPr>
            <a:r>
              <a:rPr sz="2400" dirty="0">
                <a:cs typeface="Arial" panose="020B0604020202020204" pitchFamily="34" charset="0"/>
              </a:rPr>
              <a:t>„</a:t>
            </a:r>
            <a:r>
              <a:rPr lang="sr-Cyrl-CS" altLang="x-none" sz="2400" dirty="0">
                <a:cs typeface="Arial" panose="020B0604020202020204" pitchFamily="34" charset="0"/>
              </a:rPr>
              <a:t>Да би</a:t>
            </a:r>
            <a:r>
              <a:rPr sz="2400" dirty="0">
                <a:cs typeface="Arial" panose="020B0604020202020204" pitchFamily="34" charset="0"/>
              </a:rPr>
              <a:t>”</a:t>
            </a:r>
            <a:r>
              <a:rPr lang="sr-Cyrl-CS" altLang="x-none" sz="2400" dirty="0">
                <a:cs typeface="Arial" panose="020B0604020202020204" pitchFamily="34" charset="0"/>
              </a:rPr>
              <a:t>, одговори Дејан, </a:t>
            </a:r>
            <a:r>
              <a:rPr sz="2400" dirty="0">
                <a:cs typeface="Arial" panose="020B0604020202020204" pitchFamily="34" charset="0"/>
              </a:rPr>
              <a:t>„</a:t>
            </a:r>
            <a:r>
              <a:rPr lang="sr-Cyrl-CS" altLang="x-none" sz="2400" dirty="0">
                <a:cs typeface="Arial" panose="020B0604020202020204" pitchFamily="34" charset="0"/>
              </a:rPr>
              <a:t>прешао на другу страну.</a:t>
            </a:r>
            <a:r>
              <a:rPr sz="2400" dirty="0">
                <a:cs typeface="Arial" panose="020B0604020202020204" pitchFamily="34" charset="0"/>
              </a:rPr>
              <a:t>”</a:t>
            </a:r>
            <a:endParaRPr sz="2400" dirty="0"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charRg st="1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1">
                                            <p:txEl>
                                              <p:charRg st="1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291">
                                            <p:txEl>
                                              <p:charRg st="1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291">
                                            <p:txEl>
                                              <p:charRg st="1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291">
                                            <p:txEl>
                                              <p:charRg st="1" end="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charRg st="51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291">
                                            <p:txEl>
                                              <p:charRg st="51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291">
                                            <p:txEl>
                                              <p:charRg st="51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charRg st="51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291">
                                            <p:txEl>
                                              <p:charRg st="51" end="10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983</Words>
  <Application>WPS Presentation</Application>
  <PresentationFormat/>
  <Paragraphs>67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SimSun</vt:lpstr>
      <vt:lpstr>Wingdings</vt:lpstr>
      <vt:lpstr>Microsoft YaHei</vt:lpstr>
      <vt:lpstr/>
      <vt:lpstr>Arial Unicode MS</vt:lpstr>
      <vt:lpstr>Calibri</vt:lpstr>
      <vt:lpstr>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User</cp:lastModifiedBy>
  <cp:revision>2</cp:revision>
  <dcterms:created xsi:type="dcterms:W3CDTF">2006-01-29T22:12:42Z</dcterms:created>
  <dcterms:modified xsi:type="dcterms:W3CDTF">2020-11-28T21:42:03Z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1033-11.2.0.9747</vt:lpwstr>
  </property>
</Properties>
</file>