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60" r:id="rId5"/>
    <p:sldId id="509" r:id="rId6"/>
    <p:sldId id="261" r:id="rId7"/>
    <p:sldId id="550" r:id="rId8"/>
    <p:sldId id="547" r:id="rId9"/>
    <p:sldId id="542" r:id="rId10"/>
    <p:sldId id="548" r:id="rId11"/>
    <p:sldId id="549" r:id="rId12"/>
    <p:sldId id="55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84CD-7CC7-4378-8B5C-E30987141E06}" type="datetimeFigureOut">
              <a:rPr lang="sr-Latn-RS" smtClean="0"/>
              <a:t>4.10.2020.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D9B89-6017-448C-AB8B-9C4F7D4550B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881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BC8451F-DF70-4E52-9AC4-20F8F28D88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94FDB3A-0E56-4686-8408-DB279B78AA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1629DFB-2A6D-4B82-A2E9-9DAE5BC9A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53A88-C993-4749-B389-7DB787529CCF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370703E-27F2-4245-8EBF-56A429371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F9C6C960-1671-4315-B957-0AF373B307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DC6EAD2-5183-4559-8F72-42B1A0BD2E6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3A316-CA3E-42A1-A685-4E329ADDAEFC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AA767BA-9AAD-43FD-88C1-DDD71F890E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1BB629C3-13EF-42FF-BCB0-E25C3C652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B9F8E67-D3A3-487D-96C0-21CA6F0003B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2C20DD-E717-4C80-9A08-55C29FFBA78C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F0D8D16-B5FF-4701-A3E7-F0381846D6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D3D83AE-B404-4BC0-94FE-CA94DC29DF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0FB081E-0603-4495-80E2-9CBEFFD19D4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8CC835-9331-4A87-BEC0-F1099DFBAFB6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A18F8-793D-464D-85C5-8965E91F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2CB4-B64B-42BC-87F8-414AEC12F068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F664-6CF7-4B15-A339-713A766E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8D5C9-F44B-4D98-A0A6-59AC11F3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5CE90-2A73-4BB2-9D51-C0430E17A6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5942041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05BB-C1FF-44B8-9BA4-588F95BE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7CAF-E692-4B0C-A06D-6DD2535E3C72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67859-2A1C-484C-A3FF-D85785FD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E1328-D20D-4FC2-B3E8-8DA13CF1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F9CB-29BB-4869-9548-5F4E027F5AA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68070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F674-CBD5-4631-B2CA-465DDC57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986C-EDB5-4CA4-934B-680A595712F2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C216B-9227-4B6C-BC94-7A81980B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7D543-E986-41DC-959E-170620A1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E519A-54BF-4F24-A7FA-6DB166A053F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747731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3739-C7A2-412E-A200-C4CD286C0FEA}" type="datetime1">
              <a:rPr lang="fr-FR" smtClean="0"/>
              <a:t>04/10/2020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0819382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C09E-1B90-4141-951D-5CF066926483}" type="datetime1">
              <a:rPr lang="fr-FR" smtClean="0"/>
              <a:t>04/10/2020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8841848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64A23-F30B-4855-920C-35AA748A01F8}" type="datetime1">
              <a:rPr lang="fr-FR" smtClean="0"/>
              <a:t>04/10/2020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930308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53A-DD50-4759-8A9D-029C21047987}" type="datetime1">
              <a:rPr lang="fr-FR" smtClean="0"/>
              <a:t>04/10/2020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5372782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7579-B183-407B-8FFD-06040BC92933}" type="datetime1">
              <a:rPr lang="fr-FR" smtClean="0"/>
              <a:t>04/10/2020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7389330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959-1BA0-4689-8CC7-97473C0B26A3}" type="datetime1">
              <a:rPr lang="fr-FR" smtClean="0"/>
              <a:t>04/10/2020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6703726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E9C5-1769-47EB-8B60-DA029E4741DF}" type="datetime1">
              <a:rPr lang="fr-FR" smtClean="0"/>
              <a:t>04/10/2020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741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633B-E480-46A6-8DA5-5F61EE302E0B}" type="datetime1">
              <a:rPr lang="fr-FR" smtClean="0"/>
              <a:t>04/10/2020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635108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6659-0A62-40B6-8A37-CAD7ACD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6A85-6336-4A88-8C8A-15AAFD2C646C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452C7-F6BD-4E10-B843-B544652B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51CD-0C64-40BD-9B6F-004F4FF6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0F26-39D6-43ED-8925-7AF5D433F22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9312799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D54B6-2380-4E9D-88E4-1F788E17D348}" type="datetime1">
              <a:rPr lang="fr-FR" smtClean="0"/>
              <a:t>04/10/2020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560347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F99-B5BC-41E6-A1FA-BB31A5AA5952}" type="datetime1">
              <a:rPr lang="fr-FR" smtClean="0"/>
              <a:t>04/10/2020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4710328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B4B-5BEF-42CF-8DDF-55D284B86787}" type="datetime1">
              <a:rPr lang="fr-FR" smtClean="0"/>
              <a:t>04/10/2020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1313824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C593B-7AE9-4B4A-8979-9AF03C87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4739-E309-4B98-8173-84A6C82304CC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C100-230B-4F6C-B8E6-BF6679E3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5219E-90CD-4DA4-B4D6-8A5F61B6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42E03-C172-4207-9170-25580B4F7BE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63250553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3D3DC-B19B-4B75-9711-4175DD89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5E54-C017-4751-BD8D-FE055B59129A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6652-7297-40DE-8470-891D5777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306-E253-4449-B6FB-7A0747A4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9B7BB-8579-4954-9499-E868DA366FA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36462393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78E33-228C-46D3-ACFB-ADF0E924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0A68-7ABB-4011-BDC2-7FA422933761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1503-AD8C-4C26-B258-09FA9E1B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9D7D2-E58C-4047-80AC-29B10D89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0FA40-E94C-41DA-B23D-EB7E9C66906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94608645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E0BECB-D54F-4813-AC0A-C81162A0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DB5C-DDF2-4B17-866A-C6303452B726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45A4DF-217F-4081-B9F6-93B7B11B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DE2B1F-1586-4A1A-8517-6260D8F7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1171-2DB4-4407-8FEE-2FA0A8401B3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6190531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5F1A8F-13E9-4E2E-895B-50E547C9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F6C8-EBFC-4B18-9BB3-28CCF5CF8C68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9D39E-0333-42AE-86F2-C31A392E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F53518-4ECD-4204-9C0D-C48B4E6B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9C762-3AE1-4894-9273-C4A26CC940F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87862782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EB3398-ACAC-4154-A638-C05E0EB7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5FF5-276B-42CD-9E74-E63C71DC16EA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5E78E3-F4D9-4E74-8060-2E11B73B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346630-750E-4420-90A2-8B43F2C7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7A7F0-B17A-47E8-B60D-26340EB05E0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00726292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510436-792C-4029-BCCD-FCD89A57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E85E-339E-4BCE-AA2F-6731EDC27DF0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253B9E-3C1A-4363-A88B-422C0128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4DF3B9-EE9E-4AF7-962A-5EE29E3D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D95-DDE4-49F0-BDBA-0E87DBE6CFA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7035793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F1B5-A085-4447-B7EC-875087D9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DCB9-E7E5-43F2-A5A0-C2E19B83C505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0295-6729-42AE-B13C-36DC0DB6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B9A9-CD0C-4B1D-8280-FF8562FF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EEC60-65FE-4F83-82D1-BE386BC9742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52120775"/>
      </p:ext>
    </p:extLst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97C57E-1316-433B-83A7-20328720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9F4F-4E60-4973-A21D-6B3011C90AE4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E24163-2FDB-46FB-9FE4-A4C200DC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ACF88-9685-4EA2-A1E8-48AA4526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2F4E-8134-4EE3-899C-2C17C7CCC7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1701713"/>
      </p:ext>
    </p:extLst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6E8266-C7C1-465E-B583-697BA205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C35C-A18E-40AF-90A0-1C93D2AE0895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2101BB-C948-468B-9951-2DCCB810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E38BC7-CEFC-4E50-B6F7-94522932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48B6B-F46B-483C-8421-FF01F00A66E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6326920"/>
      </p:ext>
    </p:extLst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99A3-D238-4F3D-833E-1CF7B70A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EAA0-E73D-4448-ADD2-96D678FED042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68CDE-6A75-4422-8EF0-214EAE60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D5A7C-CBEC-4F38-A45E-724CA8EF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4AB57-954B-446C-A090-F4F5D23E8BF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8766072"/>
      </p:ext>
    </p:extLst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2F312-E850-4D49-9134-52064D00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87E1-9C7E-403C-ABB9-68FB804C38C4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58A33-0C3B-41C4-8AF6-9FB65F0C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3BF49-B2DF-4AA4-B9F0-13A62D27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FBF5-E297-4146-B693-B2E31461BD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65337293"/>
      </p:ext>
    </p:extLst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89568" y="2556933"/>
            <a:ext cx="11000317" cy="4301067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" y="610"/>
            <a:ext cx="12192000" cy="685678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44691"/>
            <a:ext cx="109728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494798"/>
            <a:ext cx="10945216" cy="603249"/>
          </a:xfrm>
        </p:spPr>
        <p:txBody>
          <a:bodyPr anchor="ctr">
            <a:noAutofit/>
          </a:bodyPr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1973055637"/>
      </p:ext>
    </p:extLst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2190468" y="2190470"/>
            <a:ext cx="6858000" cy="2477061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7064" y="1220755"/>
            <a:ext cx="9105336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2477064" y="2742936"/>
            <a:ext cx="9091544" cy="3264363"/>
          </a:xfrm>
        </p:spPr>
        <p:txBody>
          <a:bodyPr anchor="t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92022"/>
      </p:ext>
    </p:extLst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11105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DFD3D9-BFF2-4707-AC52-CE642C4E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2004-EF92-432D-BB16-86CE9930F8BE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3045DD-1B4B-4BA6-A150-9268F4D5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C2A35E-3F92-419E-A542-1A8CF621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33309-8829-43EC-A050-C03F7B46B6E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9323926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4B4244-B4ED-4227-83B2-1D3AF092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4C83-ACF5-4386-AE37-BC9AFF16AED3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FD48AD-907C-4D11-AC3C-B3D90C88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E86AC2-418A-43F2-8C4B-F6309567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F5637-F267-410C-B56F-83A6C355F68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3699735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9038B9-7884-4473-BC51-0EC263D45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A230-8A14-4A1D-8582-646C2A488F71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73CCE8-2E11-4FBB-8F74-491888B9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CC1D13-7239-4FC3-BD05-7AC5A87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C47F1-B980-495E-A208-F106F0D29BC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894102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3757DF-47C5-440C-B83C-4255333E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7567-2F47-4CFD-8F23-10D0739BF320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56091D-1DDF-40DA-A415-C5F313A7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7CE2B9-DE4F-44C6-8A53-4C957476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F7199-558A-44A3-BF92-1E9039A9126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1185022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94AD1D-FF00-45AF-ADA3-83B43F38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3638-C827-43AA-82C2-2D34195DEFA3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45498C-9B77-492D-AC52-6F89E1B0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7B4999-9434-4ACA-B1EB-977B12D5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45BC1-A6DF-47BC-AE18-CD484175712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1511383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79F0F6-0CEA-480D-83B3-F360EF50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C6FF-D1C9-452A-820A-8F895F56EEB3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9E8B48-D3FA-40D6-B9F3-04EF4A60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69010E-9740-4154-BA23-2CAFD0EB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65A0A-ACAE-47C1-A373-53E6F074AAA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3230562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9B1E20-EE78-4A34-AEE2-14D97042EC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BD1C8B7-1A80-4FE5-8595-933F7E441F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645BC-9866-437D-ABE3-AB68A322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9453B1-0DA0-4A0D-AA64-A9F1F3E22C60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6ABB0-1070-4610-A8F4-C5E17550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C650F-6A74-4232-809B-47A4E7E2D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FF72DB9-1CA4-4F88-8551-D332FEEE6E4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18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AA5E-C5C2-4BF1-AD6B-7CB96740F4E3}" type="datetime1">
              <a:rPr lang="fr-FR" smtClean="0"/>
              <a:t>04/10/2020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987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D49522B-DFDB-44AA-80D2-31E5B63D9A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EA657D-EAA6-44F5-8138-A92FAD5EA9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5270-3A8D-4F3E-8963-81CA7E31D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EE1CE1C-8D10-4F32-BA15-B28236AB9978}" type="datetimeFigureOut">
              <a:rPr lang="sr-Latn-CS"/>
              <a:pPr>
                <a:defRPr/>
              </a:pPr>
              <a:t>4.10.2020.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0269-27E2-418F-8DB7-1A3172918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4F83-776F-4E75-A0AF-57380C211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7BEEBF5-FA8A-4E03-AE16-1644C6301BF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103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 spd="slow">
    <p:wheel spokes="1"/>
  </p:transition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97D6C15-C6B7-482A-8230-C8009D60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672944" y="4503965"/>
            <a:ext cx="39950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 </a:t>
            </a:r>
            <a:r>
              <a:rPr kumimoji="0" lang="sr-Cyrl-R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РАЗРЕД</a:t>
            </a:r>
            <a:endParaRPr kumimoji="0" lang="sr-Latn-R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42" y="1429006"/>
            <a:ext cx="6824359" cy="22211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87" y="1057890"/>
            <a:ext cx="210591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Box 2">
            <a:extLst>
              <a:ext uri="{FF2B5EF4-FFF2-40B4-BE49-F238E27FC236}">
                <a16:creationId xmlns:a16="http://schemas.microsoft.com/office/drawing/2014/main" id="{2B503B8D-F91F-4067-8490-7AF25F33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466726"/>
            <a:ext cx="2500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r-Cyrl-RS" altLang="sr-Latn-RS" sz="2400" dirty="0">
                <a:solidFill>
                  <a:prstClr val="black"/>
                </a:solidFill>
              </a:rPr>
              <a:t>Реши ребус</a:t>
            </a:r>
            <a:r>
              <a:rPr lang="hr-HR" altLang="sr-Latn-RS" sz="2400" dirty="0">
                <a:solidFill>
                  <a:prstClr val="black"/>
                </a:solidFill>
              </a:rPr>
              <a:t>:          </a:t>
            </a:r>
          </a:p>
        </p:txBody>
      </p:sp>
      <p:sp>
        <p:nvSpPr>
          <p:cNvPr id="3082" name="TextBox 12">
            <a:extLst>
              <a:ext uri="{FF2B5EF4-FFF2-40B4-BE49-F238E27FC236}">
                <a16:creationId xmlns:a16="http://schemas.microsoft.com/office/drawing/2014/main" id="{49744622-E31F-4D34-8A63-495175D1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6" y="214314"/>
            <a:ext cx="866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9600">
                <a:solidFill>
                  <a:prstClr val="black"/>
                </a:solidFill>
              </a:rPr>
              <a:t>,,</a:t>
            </a:r>
          </a:p>
        </p:txBody>
      </p:sp>
      <p:sp>
        <p:nvSpPr>
          <p:cNvPr id="3083" name="TextBox 13">
            <a:extLst>
              <a:ext uri="{FF2B5EF4-FFF2-40B4-BE49-F238E27FC236}">
                <a16:creationId xmlns:a16="http://schemas.microsoft.com/office/drawing/2014/main" id="{4D9423D1-5014-49C6-800E-5E8B65A9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1" y="1482725"/>
            <a:ext cx="696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600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3085" name="TextBox 15">
            <a:extLst>
              <a:ext uri="{FF2B5EF4-FFF2-40B4-BE49-F238E27FC236}">
                <a16:creationId xmlns:a16="http://schemas.microsoft.com/office/drawing/2014/main" id="{96EB93D8-45FF-425D-AA17-C45292BE5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289" y="214314"/>
            <a:ext cx="866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9600" dirty="0">
                <a:solidFill>
                  <a:prstClr val="black"/>
                </a:solidFill>
              </a:rPr>
              <a:t>,,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16C7DD-BA34-4376-B715-4D030D102CC6}"/>
              </a:ext>
            </a:extLst>
          </p:cNvPr>
          <p:cNvCxnSpPr/>
          <p:nvPr/>
        </p:nvCxnSpPr>
        <p:spPr>
          <a:xfrm>
            <a:off x="1524000" y="3070225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DDF7FBD3-D699-42DB-9E31-6455AC477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3324226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r-Cyrl-RS" altLang="sr-Latn-RS" sz="2400" dirty="0">
                <a:solidFill>
                  <a:prstClr val="black"/>
                </a:solidFill>
              </a:rPr>
              <a:t>Решење је</a:t>
            </a:r>
            <a:r>
              <a:rPr lang="hr-HR" altLang="sr-Latn-RS" sz="2400" dirty="0">
                <a:solidFill>
                  <a:prstClr val="black"/>
                </a:solidFill>
              </a:rPr>
              <a:t>:         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151DB2D-5BBA-4FA1-A633-6B7A59834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19" y="972800"/>
            <a:ext cx="2581275" cy="15525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E2560C5-6781-4D21-81FB-CD09C035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8" y="214314"/>
            <a:ext cx="3548064" cy="268132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F6DF5EB-ECEF-46C4-B876-BAB526B19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4038602"/>
            <a:ext cx="4286250" cy="24098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8ADA3B3-4648-4405-9BFB-73FEE27BD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350" y="3502365"/>
            <a:ext cx="2738438" cy="273843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669" y="6456814"/>
            <a:ext cx="5386784" cy="365125"/>
          </a:xfrm>
        </p:spPr>
        <p:txBody>
          <a:bodyPr/>
          <a:lstStyle/>
          <a:p>
            <a:pPr defTabSz="1219170"/>
            <a:r>
              <a:rPr lang="ru-RU" dirty="0">
                <a:solidFill>
                  <a:srgbClr val="FFFFFF"/>
                </a:solidFill>
                <a:latin typeface="Calibri"/>
              </a:rPr>
              <a:t>Дупало Мирјана ОШ "Краљ Петар II  Карађорђевић"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/>
          <p:nvPr/>
        </p:nvCxnSpPr>
        <p:spPr>
          <a:xfrm>
            <a:off x="4079776" y="1700808"/>
            <a:ext cx="0" cy="20162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4079776" y="3717032"/>
            <a:ext cx="316835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7248128" y="1700808"/>
            <a:ext cx="0" cy="20162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4079776" y="1700808"/>
            <a:ext cx="316835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3910524" y="3672685"/>
            <a:ext cx="201557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sr-Cyrl-RS" sz="720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А</a:t>
            </a:r>
            <a:endParaRPr lang="sr-Latn-RS" sz="720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7417380" y="3672685"/>
            <a:ext cx="281221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en-US" sz="720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B</a:t>
            </a:r>
            <a:endParaRPr lang="sr-Latn-RS" sz="720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7323794" y="839541"/>
            <a:ext cx="468393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en-US" sz="720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</a:t>
            </a:r>
            <a:endParaRPr lang="sr-Latn-RS" sz="720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3373756" y="1202363"/>
            <a:ext cx="502973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en-US" sz="720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D</a:t>
            </a:r>
            <a:endParaRPr lang="sr-Latn-RS" sz="720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6C3BE1A2-78E0-4617-992E-A3616FE7BEB7}"/>
              </a:ext>
            </a:extLst>
          </p:cNvPr>
          <p:cNvSpPr txBox="1"/>
          <p:nvPr/>
        </p:nvSpPr>
        <p:spPr>
          <a:xfrm>
            <a:off x="5626133" y="21521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400" b="1" dirty="0">
                <a:solidFill>
                  <a:srgbClr val="FF0000"/>
                </a:solidFill>
                <a:latin typeface="Calibri"/>
              </a:rPr>
              <a:t>Унутрашњост правоугаоника представља  ПОВРШ ПРАВОУГАОНИКА.</a:t>
            </a:r>
            <a:endParaRPr lang="sr-Latn-RS" sz="2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4" name="Slika 33">
            <a:extLst>
              <a:ext uri="{FF2B5EF4-FFF2-40B4-BE49-F238E27FC236}">
                <a16:creationId xmlns:a16="http://schemas.microsoft.com/office/drawing/2014/main" id="{958F3931-A9E4-4DE3-A360-986D4977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348" y="2793443"/>
            <a:ext cx="4014912" cy="225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Pravougaonik 34">
            <a:extLst>
              <a:ext uri="{FF2B5EF4-FFF2-40B4-BE49-F238E27FC236}">
                <a16:creationId xmlns:a16="http://schemas.microsoft.com/office/drawing/2014/main" id="{E3F89D6A-4345-411B-BADB-D7A0122B4D36}"/>
              </a:ext>
            </a:extLst>
          </p:cNvPr>
          <p:cNvSpPr/>
          <p:nvPr/>
        </p:nvSpPr>
        <p:spPr>
          <a:xfrm>
            <a:off x="5458409" y="3754881"/>
            <a:ext cx="443391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320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a</a:t>
            </a:r>
            <a:endParaRPr lang="sr-Latn-RS" sz="320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sp>
        <p:nvSpPr>
          <p:cNvPr id="36" name="Pravougaonik 35">
            <a:extLst>
              <a:ext uri="{FF2B5EF4-FFF2-40B4-BE49-F238E27FC236}">
                <a16:creationId xmlns:a16="http://schemas.microsoft.com/office/drawing/2014/main" id="{451EA3C0-28E5-4E5C-9078-45C28B01F297}"/>
              </a:ext>
            </a:extLst>
          </p:cNvPr>
          <p:cNvSpPr/>
          <p:nvPr/>
        </p:nvSpPr>
        <p:spPr>
          <a:xfrm>
            <a:off x="5212519" y="1105885"/>
            <a:ext cx="443391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320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a</a:t>
            </a:r>
            <a:endParaRPr lang="sr-Latn-RS" sz="320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id="{FD9E6054-5874-434D-9075-401033C27768}"/>
              </a:ext>
            </a:extLst>
          </p:cNvPr>
          <p:cNvSpPr/>
          <p:nvPr/>
        </p:nvSpPr>
        <p:spPr>
          <a:xfrm>
            <a:off x="3556299" y="2485667"/>
            <a:ext cx="462627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320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b</a:t>
            </a:r>
            <a:endParaRPr lang="sr-Latn-RS" sz="320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id="{8D4B9B64-A81A-42C9-8516-C8A40BBD0B2C}"/>
              </a:ext>
            </a:extLst>
          </p:cNvPr>
          <p:cNvSpPr/>
          <p:nvPr/>
        </p:nvSpPr>
        <p:spPr>
          <a:xfrm>
            <a:off x="7237676" y="2441030"/>
            <a:ext cx="462627" cy="61555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320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/>
              </a:rPr>
              <a:t>b</a:t>
            </a:r>
            <a:endParaRPr lang="sr-Latn-RS" sz="320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cxnSp>
        <p:nvCxnSpPr>
          <p:cNvPr id="4" name="Prava linija spajanja sa strelicom 3">
            <a:extLst>
              <a:ext uri="{FF2B5EF4-FFF2-40B4-BE49-F238E27FC236}">
                <a16:creationId xmlns:a16="http://schemas.microsoft.com/office/drawing/2014/main" id="{D0437F8B-C634-40E5-936F-040C942241D7}"/>
              </a:ext>
            </a:extLst>
          </p:cNvPr>
          <p:cNvCxnSpPr/>
          <p:nvPr/>
        </p:nvCxnSpPr>
        <p:spPr>
          <a:xfrm flipH="1">
            <a:off x="5655910" y="1105885"/>
            <a:ext cx="1078719" cy="13351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EA56458E-51D1-480C-8439-65180F433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03" y="4370434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lačić za govor: Pravougaoni zaobljenih uglova 7">
            <a:extLst>
              <a:ext uri="{FF2B5EF4-FFF2-40B4-BE49-F238E27FC236}">
                <a16:creationId xmlns:a16="http://schemas.microsoft.com/office/drawing/2014/main" id="{E746721A-BA21-4A25-92B6-87AC40D94D84}"/>
              </a:ext>
            </a:extLst>
          </p:cNvPr>
          <p:cNvSpPr/>
          <p:nvPr/>
        </p:nvSpPr>
        <p:spPr>
          <a:xfrm>
            <a:off x="4969367" y="4919200"/>
            <a:ext cx="3168348" cy="1185215"/>
          </a:xfrm>
          <a:prstGeom prst="wedgeRoundRectCallout">
            <a:avLst>
              <a:gd name="adj1" fmla="val 102397"/>
              <a:gd name="adj2" fmla="val -1228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Када кажемо правоугаоник мислимо на површ правоугаоника заједно са његовим страницама.</a:t>
            </a:r>
          </a:p>
        </p:txBody>
      </p:sp>
    </p:spTree>
    <p:extLst>
      <p:ext uri="{BB962C8B-B14F-4D97-AF65-F5344CB8AC3E}">
        <p14:creationId xmlns:p14="http://schemas.microsoft.com/office/powerpoint/2010/main" val="22318026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5" grpId="0"/>
      <p:bldP spid="36" grpId="0"/>
      <p:bldP spid="37" grpId="0"/>
      <p:bldP spid="38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5D9A599-73CA-46D5-AC07-9C99F594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13" name="Pravougaonik 12">
            <a:extLst>
              <a:ext uri="{FF2B5EF4-FFF2-40B4-BE49-F238E27FC236}">
                <a16:creationId xmlns:a16="http://schemas.microsoft.com/office/drawing/2014/main" id="{B67D018F-B0EB-4E02-9FDF-510A5BECC192}"/>
              </a:ext>
            </a:extLst>
          </p:cNvPr>
          <p:cNvSpPr/>
          <p:nvPr/>
        </p:nvSpPr>
        <p:spPr>
          <a:xfrm>
            <a:off x="6687615" y="325755"/>
            <a:ext cx="2520000" cy="25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19BF1C6D-B071-4475-B33B-D0C0C1301252}"/>
              </a:ext>
            </a:extLst>
          </p:cNvPr>
          <p:cNvSpPr txBox="1"/>
          <p:nvPr/>
        </p:nvSpPr>
        <p:spPr>
          <a:xfrm>
            <a:off x="676762" y="75475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Нацртај квадрат чија је страница дужине 5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cm.</a:t>
            </a:r>
            <a:endParaRPr lang="sr-Latn-RS" sz="2400" b="1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47650340-74D5-4802-B3D1-DC629AEC62ED}"/>
              </a:ext>
            </a:extLst>
          </p:cNvPr>
          <p:cNvSpPr txBox="1"/>
          <p:nvPr/>
        </p:nvSpPr>
        <p:spPr>
          <a:xfrm>
            <a:off x="926975" y="243025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Унутрашњост квадрата обој жутом бојом.</a:t>
            </a:r>
            <a:endParaRPr lang="sr-Latn-RS" sz="2400" b="1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A9CF1AFB-6CD5-4F82-BACC-7C0AA04AA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245"/>
            <a:ext cx="4374940" cy="246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BC759770-DF7B-48F3-8FB0-8D7D0B6AE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301619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blačić za govor: Pravougaoni zaobljenih uglova 19">
            <a:extLst>
              <a:ext uri="{FF2B5EF4-FFF2-40B4-BE49-F238E27FC236}">
                <a16:creationId xmlns:a16="http://schemas.microsoft.com/office/drawing/2014/main" id="{029CBA7B-3173-4AAC-B6B6-3235A79A4C9B}"/>
              </a:ext>
            </a:extLst>
          </p:cNvPr>
          <p:cNvSpPr/>
          <p:nvPr/>
        </p:nvSpPr>
        <p:spPr>
          <a:xfrm>
            <a:off x="4608602" y="3208134"/>
            <a:ext cx="3657600" cy="964245"/>
          </a:xfrm>
          <a:prstGeom prst="wedgeRoundRectCallout">
            <a:avLst>
              <a:gd name="adj1" fmla="val 65675"/>
              <a:gd name="adj2" fmla="val 594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ln>
                  <a:solidFill>
                    <a:srgbClr val="00B0F0"/>
                  </a:solidFill>
                </a:ln>
              </a:rPr>
              <a:t>Знам! То што сам обојио је површ квадрата.</a:t>
            </a: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79BA6C7F-B377-47DF-895C-D50515069B2F}"/>
              </a:ext>
            </a:extLst>
          </p:cNvPr>
          <p:cNvSpPr txBox="1"/>
          <p:nvPr/>
        </p:nvSpPr>
        <p:spPr>
          <a:xfrm>
            <a:off x="3320350" y="487811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400" b="1" dirty="0">
                <a:solidFill>
                  <a:srgbClr val="FF0000"/>
                </a:solidFill>
                <a:latin typeface="Calibri"/>
              </a:rPr>
              <a:t>Унутрашњост квадрата представља  ПОВРШ КВАДРАТА.</a:t>
            </a:r>
            <a:endParaRPr lang="sr-Latn-RS" sz="24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280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>
            <a:extLst>
              <a:ext uri="{FF2B5EF4-FFF2-40B4-BE49-F238E27FC236}">
                <a16:creationId xmlns:a16="http://schemas.microsoft.com/office/drawing/2014/main" id="{A2E0AD1F-57AA-4F86-AB13-B759C626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466725"/>
            <a:ext cx="642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solidFill>
                  <a:prstClr val="black"/>
                </a:solidFill>
              </a:rPr>
              <a:t>Koja </a:t>
            </a:r>
            <a:r>
              <a:rPr lang="hr-HR" altLang="sr-Latn-RS" sz="2400" dirty="0" err="1">
                <a:solidFill>
                  <a:prstClr val="black"/>
                </a:solidFill>
              </a:rPr>
              <a:t>мрља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заузима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највећи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део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равни</a:t>
            </a:r>
            <a:r>
              <a:rPr lang="hr-HR" altLang="sr-Latn-RS" sz="2400" dirty="0">
                <a:solidFill>
                  <a:prstClr val="black"/>
                </a:solidFill>
              </a:rPr>
              <a:t>?         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2CB3F156-F1C6-4E48-97AE-505AD7E663B3}"/>
              </a:ext>
            </a:extLst>
          </p:cNvPr>
          <p:cNvSpPr/>
          <p:nvPr/>
        </p:nvSpPr>
        <p:spPr>
          <a:xfrm>
            <a:off x="7524751" y="714375"/>
            <a:ext cx="2714625" cy="2571750"/>
          </a:xfrm>
          <a:prstGeom prst="cloud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02C728FB-E465-4E7F-9B86-539F7FB9A76C}"/>
              </a:ext>
            </a:extLst>
          </p:cNvPr>
          <p:cNvSpPr/>
          <p:nvPr/>
        </p:nvSpPr>
        <p:spPr>
          <a:xfrm rot="14587038">
            <a:off x="8772525" y="3851275"/>
            <a:ext cx="1016000" cy="1155700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DB7186FA-0371-478A-8D35-6B46E262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253163"/>
            <a:ext cx="542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solidFill>
                  <a:prstClr val="black"/>
                </a:solidFill>
              </a:rPr>
              <a:t>Koja </a:t>
            </a:r>
            <a:r>
              <a:rPr lang="hr-HR" altLang="sr-Latn-RS" sz="2400" dirty="0" err="1">
                <a:solidFill>
                  <a:prstClr val="black"/>
                </a:solidFill>
              </a:rPr>
              <a:t>мрља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има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најмању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површину</a:t>
            </a:r>
            <a:r>
              <a:rPr lang="hr-HR" altLang="sr-Latn-RS" sz="2400" dirty="0">
                <a:solidFill>
                  <a:prstClr val="black"/>
                </a:solidFill>
              </a:rPr>
              <a:t>?         </a:t>
            </a:r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03ECD49A-2839-4BE5-A4DC-F00A0CAA55AC}"/>
              </a:ext>
            </a:extLst>
          </p:cNvPr>
          <p:cNvSpPr/>
          <p:nvPr/>
        </p:nvSpPr>
        <p:spPr>
          <a:xfrm rot="5400000">
            <a:off x="2274888" y="409576"/>
            <a:ext cx="5214938" cy="635793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A0CFD02-1B9F-45C0-A8FC-3F7D57553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24" y="466725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37" grpId="0" animBg="1"/>
      <p:bldP spid="38" grpId="0" animBg="1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2102FD5-BCFE-42D4-8193-F0D045CD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348" y="2117213"/>
            <a:ext cx="28194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38A00A3-3FF3-41E3-ADE9-7355ED806ED1}"/>
              </a:ext>
            </a:extLst>
          </p:cNvPr>
          <p:cNvSpPr>
            <a:spLocks noChangeArrowheads="1"/>
          </p:cNvSpPr>
          <p:nvPr/>
        </p:nvSpPr>
        <p:spPr bwMode="auto">
          <a:xfrm rot="3096491">
            <a:off x="7866708" y="1679914"/>
            <a:ext cx="2057400" cy="1143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06F6E8E3-5680-4766-94F8-BDEA860E3A61}"/>
              </a:ext>
            </a:extLst>
          </p:cNvPr>
          <p:cNvSpPr>
            <a:spLocks noChangeArrowheads="1"/>
          </p:cNvSpPr>
          <p:nvPr/>
        </p:nvSpPr>
        <p:spPr bwMode="auto">
          <a:xfrm rot="20033978">
            <a:off x="2051282" y="3989590"/>
            <a:ext cx="541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C80E81CE-8102-42AE-A1CC-636BAAD3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90" y="341114"/>
            <a:ext cx="7340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Кojи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oд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oвих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правоугаоника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зaузима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вeћи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део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вeћу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пoвршину</a:t>
            </a:r>
            <a:r>
              <a:rPr lang="hr-HR" alt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69B9349-B3BA-4E95-998E-468F6F32A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82" y="4256290"/>
            <a:ext cx="4618036" cy="260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B2E134B-E96A-4D9E-816F-2651B115B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31" y="54069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extBox 2">
            <a:extLst>
              <a:ext uri="{FF2B5EF4-FFF2-40B4-BE49-F238E27FC236}">
                <a16:creationId xmlns:a16="http://schemas.microsoft.com/office/drawing/2014/main" id="{F2590B0D-30A9-43F6-A72F-33308714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60350"/>
            <a:ext cx="8643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>
                <a:solidFill>
                  <a:prstClr val="black"/>
                </a:solidFill>
              </a:rPr>
              <a:t>      </a:t>
            </a:r>
            <a:r>
              <a:rPr lang="hr-HR" altLang="sr-Latn-RS" sz="2400" dirty="0" err="1">
                <a:solidFill>
                  <a:prstClr val="black"/>
                </a:solidFill>
              </a:rPr>
              <a:t>Кoликa</a:t>
            </a:r>
            <a:r>
              <a:rPr lang="hr-HR" altLang="sr-Latn-RS" sz="2400" dirty="0">
                <a:solidFill>
                  <a:prstClr val="black"/>
                </a:solidFill>
              </a:rPr>
              <a:t> je </a:t>
            </a:r>
            <a:r>
              <a:rPr lang="hr-HR" altLang="sr-Latn-RS" sz="2400" dirty="0" err="1">
                <a:solidFill>
                  <a:prstClr val="black"/>
                </a:solidFill>
              </a:rPr>
              <a:t>пoвршинa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oве</a:t>
            </a:r>
            <a:r>
              <a:rPr lang="hr-HR" altLang="sr-Latn-RS" sz="2400" dirty="0">
                <a:solidFill>
                  <a:prstClr val="black"/>
                </a:solidFill>
              </a:rPr>
              <a:t> </a:t>
            </a:r>
            <a:r>
              <a:rPr lang="hr-HR" altLang="sr-Latn-RS" sz="2400" dirty="0" err="1">
                <a:solidFill>
                  <a:prstClr val="black"/>
                </a:solidFill>
              </a:rPr>
              <a:t>фигуре</a:t>
            </a:r>
            <a:r>
              <a:rPr lang="hr-HR" altLang="sr-Latn-RS" sz="2400" dirty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E064C3-369C-42FC-9690-71ECF6EFAD2D}"/>
              </a:ext>
            </a:extLst>
          </p:cNvPr>
          <p:cNvCxnSpPr/>
          <p:nvPr/>
        </p:nvCxnSpPr>
        <p:spPr>
          <a:xfrm>
            <a:off x="1703389" y="1916114"/>
            <a:ext cx="86439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7277F8-19DE-452A-B34E-8641C5F6149B}"/>
              </a:ext>
            </a:extLst>
          </p:cNvPr>
          <p:cNvCxnSpPr/>
          <p:nvPr/>
        </p:nvCxnSpPr>
        <p:spPr>
          <a:xfrm>
            <a:off x="1738314" y="2641600"/>
            <a:ext cx="86439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A46D77-8ADE-4CBB-B773-1D4CBBE26E07}"/>
              </a:ext>
            </a:extLst>
          </p:cNvPr>
          <p:cNvCxnSpPr/>
          <p:nvPr/>
        </p:nvCxnSpPr>
        <p:spPr>
          <a:xfrm>
            <a:off x="1738314" y="3354389"/>
            <a:ext cx="86439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4DE8B7-18A1-4ABF-8EDA-F4F97B76DC48}"/>
              </a:ext>
            </a:extLst>
          </p:cNvPr>
          <p:cNvCxnSpPr/>
          <p:nvPr/>
        </p:nvCxnSpPr>
        <p:spPr>
          <a:xfrm>
            <a:off x="1738314" y="4071939"/>
            <a:ext cx="86439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F952FC-D95B-4F5A-9ED9-A36DC69F6D8B}"/>
              </a:ext>
            </a:extLst>
          </p:cNvPr>
          <p:cNvCxnSpPr/>
          <p:nvPr/>
        </p:nvCxnSpPr>
        <p:spPr>
          <a:xfrm>
            <a:off x="1738314" y="4784725"/>
            <a:ext cx="86439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FFB728-1568-423F-8F91-BB89B007D1EC}"/>
              </a:ext>
            </a:extLst>
          </p:cNvPr>
          <p:cNvCxnSpPr/>
          <p:nvPr/>
        </p:nvCxnSpPr>
        <p:spPr>
          <a:xfrm>
            <a:off x="1738314" y="5499100"/>
            <a:ext cx="86439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1E5DEE-1983-497C-81A0-7B0859ED9B4E}"/>
              </a:ext>
            </a:extLst>
          </p:cNvPr>
          <p:cNvCxnSpPr/>
          <p:nvPr/>
        </p:nvCxnSpPr>
        <p:spPr>
          <a:xfrm>
            <a:off x="1738314" y="6213475"/>
            <a:ext cx="86439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FEC222-338B-4D21-995F-853A0FF24536}"/>
              </a:ext>
            </a:extLst>
          </p:cNvPr>
          <p:cNvCxnSpPr/>
          <p:nvPr/>
        </p:nvCxnSpPr>
        <p:spPr>
          <a:xfrm rot="5400000">
            <a:off x="8238331" y="4071144"/>
            <a:ext cx="42878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9083E0-9475-463C-8CDF-826F58345462}"/>
              </a:ext>
            </a:extLst>
          </p:cNvPr>
          <p:cNvCxnSpPr/>
          <p:nvPr/>
        </p:nvCxnSpPr>
        <p:spPr>
          <a:xfrm rot="5400000">
            <a:off x="7525544" y="4071144"/>
            <a:ext cx="4286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DE4884-CCA2-4A11-8575-26CC5743A060}"/>
              </a:ext>
            </a:extLst>
          </p:cNvPr>
          <p:cNvCxnSpPr/>
          <p:nvPr/>
        </p:nvCxnSpPr>
        <p:spPr>
          <a:xfrm rot="5400000">
            <a:off x="6811169" y="4071144"/>
            <a:ext cx="4286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9E2CCF-C838-402F-9675-583C7AEA2BCA}"/>
              </a:ext>
            </a:extLst>
          </p:cNvPr>
          <p:cNvCxnSpPr/>
          <p:nvPr/>
        </p:nvCxnSpPr>
        <p:spPr>
          <a:xfrm rot="5400000">
            <a:off x="6094413" y="4070351"/>
            <a:ext cx="42878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CD9DA0-4B14-49D4-8A1D-86E45E57449B}"/>
              </a:ext>
            </a:extLst>
          </p:cNvPr>
          <p:cNvCxnSpPr/>
          <p:nvPr/>
        </p:nvCxnSpPr>
        <p:spPr>
          <a:xfrm rot="5400000">
            <a:off x="5380831" y="4071144"/>
            <a:ext cx="42878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384232-84F4-4982-AC3A-536C90C46EFA}"/>
              </a:ext>
            </a:extLst>
          </p:cNvPr>
          <p:cNvCxnSpPr/>
          <p:nvPr/>
        </p:nvCxnSpPr>
        <p:spPr>
          <a:xfrm rot="5400000">
            <a:off x="4665663" y="4070351"/>
            <a:ext cx="42878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E5702F-EDD2-471F-9927-24A766DD7DD6}"/>
              </a:ext>
            </a:extLst>
          </p:cNvPr>
          <p:cNvCxnSpPr/>
          <p:nvPr/>
        </p:nvCxnSpPr>
        <p:spPr>
          <a:xfrm rot="5400000">
            <a:off x="3951288" y="4070351"/>
            <a:ext cx="42878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C07C4E-ECB9-473F-B9A7-D5841A485C50}"/>
              </a:ext>
            </a:extLst>
          </p:cNvPr>
          <p:cNvCxnSpPr/>
          <p:nvPr/>
        </p:nvCxnSpPr>
        <p:spPr>
          <a:xfrm rot="5400000">
            <a:off x="3236913" y="4070351"/>
            <a:ext cx="42878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3A20FC-F342-460E-9937-A9FB32CFCDEF}"/>
              </a:ext>
            </a:extLst>
          </p:cNvPr>
          <p:cNvCxnSpPr/>
          <p:nvPr/>
        </p:nvCxnSpPr>
        <p:spPr>
          <a:xfrm rot="5400000">
            <a:off x="2522538" y="4070351"/>
            <a:ext cx="42878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585131-BAE4-4CC5-B381-C578CFDC6D5A}"/>
              </a:ext>
            </a:extLst>
          </p:cNvPr>
          <p:cNvCxnSpPr/>
          <p:nvPr/>
        </p:nvCxnSpPr>
        <p:spPr>
          <a:xfrm rot="5400000">
            <a:off x="1737519" y="4071144"/>
            <a:ext cx="4286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4EF87F-774B-4BE5-9666-C86E1BA105F9}"/>
              </a:ext>
            </a:extLst>
          </p:cNvPr>
          <p:cNvCxnSpPr/>
          <p:nvPr/>
        </p:nvCxnSpPr>
        <p:spPr>
          <a:xfrm rot="5400000">
            <a:off x="1023144" y="4071144"/>
            <a:ext cx="4286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C99D0D-F956-4C0D-A847-4573DEA78B43}"/>
              </a:ext>
            </a:extLst>
          </p:cNvPr>
          <p:cNvCxnSpPr/>
          <p:nvPr/>
        </p:nvCxnSpPr>
        <p:spPr>
          <a:xfrm rot="5400000">
            <a:off x="308769" y="4071144"/>
            <a:ext cx="4286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2FD825-06FF-4B1F-A3D5-4D100251C629}"/>
              </a:ext>
            </a:extLst>
          </p:cNvPr>
          <p:cNvCxnSpPr/>
          <p:nvPr/>
        </p:nvCxnSpPr>
        <p:spPr>
          <a:xfrm rot="5400000">
            <a:off x="-405606" y="4071144"/>
            <a:ext cx="4286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70CF1ED-6B4B-4409-BA86-2E2158BA52CB}"/>
              </a:ext>
            </a:extLst>
          </p:cNvPr>
          <p:cNvSpPr/>
          <p:nvPr/>
        </p:nvSpPr>
        <p:spPr>
          <a:xfrm>
            <a:off x="3167064" y="2643188"/>
            <a:ext cx="2928937" cy="2857500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00EFD6-1720-414E-B0EB-0799CF8AB60F}"/>
              </a:ext>
            </a:extLst>
          </p:cNvPr>
          <p:cNvSpPr/>
          <p:nvPr/>
        </p:nvSpPr>
        <p:spPr>
          <a:xfrm flipH="1">
            <a:off x="6096001" y="4071938"/>
            <a:ext cx="2143125" cy="1428750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766107-24BF-4FE3-A726-AAE5A06F00A5}"/>
              </a:ext>
            </a:extLst>
          </p:cNvPr>
          <p:cNvCxnSpPr/>
          <p:nvPr/>
        </p:nvCxnSpPr>
        <p:spPr>
          <a:xfrm>
            <a:off x="3167064" y="2641600"/>
            <a:ext cx="292893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C35A55-3B15-4C91-B574-E13A6108F4A7}"/>
              </a:ext>
            </a:extLst>
          </p:cNvPr>
          <p:cNvCxnSpPr/>
          <p:nvPr/>
        </p:nvCxnSpPr>
        <p:spPr>
          <a:xfrm>
            <a:off x="3167063" y="5500689"/>
            <a:ext cx="507206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4374E2-B235-4016-8B0C-6EBBF42E4DA4}"/>
              </a:ext>
            </a:extLst>
          </p:cNvPr>
          <p:cNvCxnSpPr/>
          <p:nvPr/>
        </p:nvCxnSpPr>
        <p:spPr>
          <a:xfrm rot="5400000" flipH="1" flipV="1">
            <a:off x="1733550" y="4067175"/>
            <a:ext cx="28654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6304D5-5D0D-46D5-A617-DAAF9CBB93EB}"/>
              </a:ext>
            </a:extLst>
          </p:cNvPr>
          <p:cNvCxnSpPr/>
          <p:nvPr/>
        </p:nvCxnSpPr>
        <p:spPr>
          <a:xfrm rot="5400000" flipH="1" flipV="1">
            <a:off x="7521576" y="4789488"/>
            <a:ext cx="143668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9268DC7-9F88-4097-BDBD-0D6187752DCB}"/>
              </a:ext>
            </a:extLst>
          </p:cNvPr>
          <p:cNvCxnSpPr/>
          <p:nvPr/>
        </p:nvCxnSpPr>
        <p:spPr>
          <a:xfrm rot="5400000" flipH="1" flipV="1">
            <a:off x="5378451" y="3360738"/>
            <a:ext cx="143668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BD5E89D-10E1-40BB-8479-3048269EEEF8}"/>
              </a:ext>
            </a:extLst>
          </p:cNvPr>
          <p:cNvSpPr/>
          <p:nvPr/>
        </p:nvSpPr>
        <p:spPr>
          <a:xfrm>
            <a:off x="3167064" y="478631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AC0EFD2-5B2C-4D3E-A6E8-0A97EE94EBB6}"/>
              </a:ext>
            </a:extLst>
          </p:cNvPr>
          <p:cNvSpPr/>
          <p:nvPr/>
        </p:nvSpPr>
        <p:spPr>
          <a:xfrm>
            <a:off x="3881438" y="4786314"/>
            <a:ext cx="785812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8ECD47-B14F-45EB-9CC8-B2B3DB67FC75}"/>
              </a:ext>
            </a:extLst>
          </p:cNvPr>
          <p:cNvSpPr/>
          <p:nvPr/>
        </p:nvSpPr>
        <p:spPr>
          <a:xfrm>
            <a:off x="4667251" y="478631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FD5897-AD85-49EB-BFE9-4EB15B07823E}"/>
              </a:ext>
            </a:extLst>
          </p:cNvPr>
          <p:cNvSpPr/>
          <p:nvPr/>
        </p:nvSpPr>
        <p:spPr>
          <a:xfrm>
            <a:off x="5381626" y="478631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75F342-0205-45AB-A21D-A2540B0F066B}"/>
              </a:ext>
            </a:extLst>
          </p:cNvPr>
          <p:cNvSpPr/>
          <p:nvPr/>
        </p:nvSpPr>
        <p:spPr>
          <a:xfrm>
            <a:off x="6096001" y="478631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50DFC8E-6D8A-45EB-A562-678BE41C8697}"/>
              </a:ext>
            </a:extLst>
          </p:cNvPr>
          <p:cNvSpPr/>
          <p:nvPr/>
        </p:nvSpPr>
        <p:spPr>
          <a:xfrm>
            <a:off x="6810376" y="478631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C61A43-8031-41F3-A088-AE1DC89AEA7D}"/>
              </a:ext>
            </a:extLst>
          </p:cNvPr>
          <p:cNvSpPr/>
          <p:nvPr/>
        </p:nvSpPr>
        <p:spPr>
          <a:xfrm>
            <a:off x="7524751" y="478631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60E119-D1C1-4B82-9A9A-40D9D4120565}"/>
              </a:ext>
            </a:extLst>
          </p:cNvPr>
          <p:cNvSpPr/>
          <p:nvPr/>
        </p:nvSpPr>
        <p:spPr>
          <a:xfrm>
            <a:off x="3167064" y="407193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E6E14C-C247-4AE8-BA9A-77E4D7BADA26}"/>
              </a:ext>
            </a:extLst>
          </p:cNvPr>
          <p:cNvSpPr/>
          <p:nvPr/>
        </p:nvSpPr>
        <p:spPr>
          <a:xfrm>
            <a:off x="3881438" y="4071939"/>
            <a:ext cx="785812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6FA7E45-F9BD-4F29-87D4-B3491E1E4A4A}"/>
              </a:ext>
            </a:extLst>
          </p:cNvPr>
          <p:cNvSpPr/>
          <p:nvPr/>
        </p:nvSpPr>
        <p:spPr>
          <a:xfrm>
            <a:off x="4667251" y="407193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6A90873-67A3-4563-A407-64FE5BC50FF5}"/>
              </a:ext>
            </a:extLst>
          </p:cNvPr>
          <p:cNvSpPr/>
          <p:nvPr/>
        </p:nvSpPr>
        <p:spPr>
          <a:xfrm>
            <a:off x="5381626" y="407193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3EB310E-6ECA-48CD-BFD6-A520C2679DAE}"/>
              </a:ext>
            </a:extLst>
          </p:cNvPr>
          <p:cNvSpPr/>
          <p:nvPr/>
        </p:nvSpPr>
        <p:spPr>
          <a:xfrm>
            <a:off x="6096001" y="407193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226DBF0-A5D3-4252-A5A8-EA394A5E5880}"/>
              </a:ext>
            </a:extLst>
          </p:cNvPr>
          <p:cNvSpPr/>
          <p:nvPr/>
        </p:nvSpPr>
        <p:spPr>
          <a:xfrm>
            <a:off x="6810376" y="407193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1EC221F-B34E-46A5-8401-5E3392B4FF6E}"/>
              </a:ext>
            </a:extLst>
          </p:cNvPr>
          <p:cNvSpPr/>
          <p:nvPr/>
        </p:nvSpPr>
        <p:spPr>
          <a:xfrm>
            <a:off x="7524751" y="407193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E22F54-A342-4797-89F8-770FC1D4836C}"/>
              </a:ext>
            </a:extLst>
          </p:cNvPr>
          <p:cNvCxnSpPr/>
          <p:nvPr/>
        </p:nvCxnSpPr>
        <p:spPr>
          <a:xfrm>
            <a:off x="6096001" y="4071939"/>
            <a:ext cx="214312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30F49F6-D6AF-40A7-A702-6B6589B6F25F}"/>
              </a:ext>
            </a:extLst>
          </p:cNvPr>
          <p:cNvSpPr/>
          <p:nvPr/>
        </p:nvSpPr>
        <p:spPr>
          <a:xfrm>
            <a:off x="3167064" y="335756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1819AA-05A6-42BF-9C73-D3BA4983C448}"/>
              </a:ext>
            </a:extLst>
          </p:cNvPr>
          <p:cNvSpPr/>
          <p:nvPr/>
        </p:nvSpPr>
        <p:spPr>
          <a:xfrm>
            <a:off x="3881438" y="3357564"/>
            <a:ext cx="785812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2F8DC6C-AF92-47B5-A5DB-8D0AAB904EA3}"/>
              </a:ext>
            </a:extLst>
          </p:cNvPr>
          <p:cNvSpPr/>
          <p:nvPr/>
        </p:nvSpPr>
        <p:spPr>
          <a:xfrm>
            <a:off x="4667251" y="335756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2076AA-C1D3-4C36-9C43-38A2278D7EC4}"/>
              </a:ext>
            </a:extLst>
          </p:cNvPr>
          <p:cNvSpPr/>
          <p:nvPr/>
        </p:nvSpPr>
        <p:spPr>
          <a:xfrm>
            <a:off x="5381626" y="3357564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EDAB46-7399-4B55-AEFC-652A2EC3199F}"/>
              </a:ext>
            </a:extLst>
          </p:cNvPr>
          <p:cNvSpPr/>
          <p:nvPr/>
        </p:nvSpPr>
        <p:spPr>
          <a:xfrm>
            <a:off x="3167064" y="264318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410090-43D3-4E3C-9D2C-BF06425350AA}"/>
              </a:ext>
            </a:extLst>
          </p:cNvPr>
          <p:cNvSpPr/>
          <p:nvPr/>
        </p:nvSpPr>
        <p:spPr>
          <a:xfrm>
            <a:off x="3881438" y="2643189"/>
            <a:ext cx="785812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2F979D1-8B5D-4E83-BBB5-E8BE9EDAC33F}"/>
              </a:ext>
            </a:extLst>
          </p:cNvPr>
          <p:cNvSpPr/>
          <p:nvPr/>
        </p:nvSpPr>
        <p:spPr>
          <a:xfrm>
            <a:off x="4667251" y="264318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2C8A1D3-973E-4314-8368-E06E27F1C187}"/>
              </a:ext>
            </a:extLst>
          </p:cNvPr>
          <p:cNvSpPr/>
          <p:nvPr/>
        </p:nvSpPr>
        <p:spPr>
          <a:xfrm>
            <a:off x="5381626" y="2643189"/>
            <a:ext cx="714375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TextBox 2">
            <a:extLst>
              <a:ext uri="{FF2B5EF4-FFF2-40B4-BE49-F238E27FC236}">
                <a16:creationId xmlns:a16="http://schemas.microsoft.com/office/drawing/2014/main" id="{FF843791-0E92-46BD-B953-4279A95E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6092826"/>
            <a:ext cx="676910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Пoвршинa oве фигуре je 22 квaдрaтa.</a:t>
            </a:r>
            <a:r>
              <a:rPr lang="hr-HR" altLang="sr-Latn-RS">
                <a:solidFill>
                  <a:prstClr val="black"/>
                </a:solidFill>
              </a:rPr>
              <a:t> </a:t>
            </a:r>
            <a:r>
              <a:rPr lang="hr-HR" altLang="sr-Latn-RS" sz="2400">
                <a:solidFill>
                  <a:prstClr val="black"/>
                </a:solidFill>
              </a:rPr>
              <a:t>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ECF15E-62A5-4F18-B975-81CDFC09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9291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86DB39-C4CA-4B32-8A9B-69A74DD2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214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F1E5FE-9611-484E-A7C9-8CA826B7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500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8D93AFF-A373-4F8A-AE36-5D46F86C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7860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76" name="TextBox 2">
            <a:extLst>
              <a:ext uri="{FF2B5EF4-FFF2-40B4-BE49-F238E27FC236}">
                <a16:creationId xmlns:a16="http://schemas.microsoft.com/office/drawing/2014/main" id="{03615DC5-0844-4E02-B5E2-DC1457712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836614"/>
            <a:ext cx="8893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To ћeмo лaкo сaзнaти aкo фигуру прeкриjeмo квадратном мрежом и прeбрojимo квaдрaтe.      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B46534B-A5F6-4B0E-ACE8-E1B10466A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7461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6" grpId="0"/>
      <p:bldP spid="87" grpId="0"/>
      <p:bldP spid="88" grpId="0"/>
      <p:bldP spid="89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extBox 2">
            <a:extLst>
              <a:ext uri="{FF2B5EF4-FFF2-40B4-BE49-F238E27FC236}">
                <a16:creationId xmlns:a16="http://schemas.microsoft.com/office/drawing/2014/main" id="{E954D9EA-9E94-4673-A806-69377776C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88913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Који правоугаоник има већу површину?        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65A1BE-DC50-4B55-9307-E5A6931829A0}"/>
              </a:ext>
            </a:extLst>
          </p:cNvPr>
          <p:cNvSpPr/>
          <p:nvPr/>
        </p:nvSpPr>
        <p:spPr>
          <a:xfrm>
            <a:off x="2524126" y="1714500"/>
            <a:ext cx="2143125" cy="2857500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EF3322-F881-4261-8FA4-C1A6BD8A5301}"/>
              </a:ext>
            </a:extLst>
          </p:cNvPr>
          <p:cNvSpPr/>
          <p:nvPr/>
        </p:nvSpPr>
        <p:spPr>
          <a:xfrm>
            <a:off x="6167439" y="1714501"/>
            <a:ext cx="3571875" cy="2143125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091" name="TextBox 39">
            <a:extLst>
              <a:ext uri="{FF2B5EF4-FFF2-40B4-BE49-F238E27FC236}">
                <a16:creationId xmlns:a16="http://schemas.microsoft.com/office/drawing/2014/main" id="{84FF4683-EB06-4098-828F-F7DAF42A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4572000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46092" name="TextBox 40">
            <a:extLst>
              <a:ext uri="{FF2B5EF4-FFF2-40B4-BE49-F238E27FC236}">
                <a16:creationId xmlns:a16="http://schemas.microsoft.com/office/drawing/2014/main" id="{1C26A137-20C9-4FF5-82F9-82012EBA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4572000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46093" name="TextBox 46">
            <a:extLst>
              <a:ext uri="{FF2B5EF4-FFF2-40B4-BE49-F238E27FC236}">
                <a16:creationId xmlns:a16="http://schemas.microsoft.com/office/drawing/2014/main" id="{E8DC5228-3719-4769-B8E7-01C5EBE1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9" y="1314450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46094" name="TextBox 48">
            <a:extLst>
              <a:ext uri="{FF2B5EF4-FFF2-40B4-BE49-F238E27FC236}">
                <a16:creationId xmlns:a16="http://schemas.microsoft.com/office/drawing/2014/main" id="{CD992372-1B03-474B-9291-61AF81C74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1285875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46095" name="TextBox 49">
            <a:extLst>
              <a:ext uri="{FF2B5EF4-FFF2-40B4-BE49-F238E27FC236}">
                <a16:creationId xmlns:a16="http://schemas.microsoft.com/office/drawing/2014/main" id="{12A7808F-2F4D-4CB5-A8AA-07C8CE18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884613"/>
            <a:ext cx="35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46096" name="TextBox 54">
            <a:extLst>
              <a:ext uri="{FF2B5EF4-FFF2-40B4-BE49-F238E27FC236}">
                <a16:creationId xmlns:a16="http://schemas.microsoft.com/office/drawing/2014/main" id="{32FC90C7-D37B-4E3F-8502-B11335851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0901" y="3884613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46097" name="TextBox 55">
            <a:extLst>
              <a:ext uri="{FF2B5EF4-FFF2-40B4-BE49-F238E27FC236}">
                <a16:creationId xmlns:a16="http://schemas.microsoft.com/office/drawing/2014/main" id="{B37B4B73-C5F6-4149-9E15-28CF137E0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0900" y="1312863"/>
            <a:ext cx="38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G</a:t>
            </a:r>
          </a:p>
        </p:txBody>
      </p:sp>
      <p:sp>
        <p:nvSpPr>
          <p:cNvPr id="46098" name="TextBox 56">
            <a:extLst>
              <a:ext uri="{FF2B5EF4-FFF2-40B4-BE49-F238E27FC236}">
                <a16:creationId xmlns:a16="http://schemas.microsoft.com/office/drawing/2014/main" id="{390906C7-10EA-480F-B2FF-949F3E9D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1312863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F1E31D-FC70-4485-880F-15CCAB1326B7}"/>
              </a:ext>
            </a:extLst>
          </p:cNvPr>
          <p:cNvSpPr/>
          <p:nvPr/>
        </p:nvSpPr>
        <p:spPr>
          <a:xfrm>
            <a:off x="2524126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608EF3-D2DE-4B0F-83E3-BA8CFA2292F6}"/>
              </a:ext>
            </a:extLst>
          </p:cNvPr>
          <p:cNvSpPr/>
          <p:nvPr/>
        </p:nvSpPr>
        <p:spPr>
          <a:xfrm>
            <a:off x="3238501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A506EF-1EED-4102-88A0-E9B3800A0D6E}"/>
              </a:ext>
            </a:extLst>
          </p:cNvPr>
          <p:cNvSpPr/>
          <p:nvPr/>
        </p:nvSpPr>
        <p:spPr>
          <a:xfrm>
            <a:off x="3952876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BCD83-101E-4C77-8B0B-16D0B089F522}"/>
              </a:ext>
            </a:extLst>
          </p:cNvPr>
          <p:cNvSpPr/>
          <p:nvPr/>
        </p:nvSpPr>
        <p:spPr>
          <a:xfrm>
            <a:off x="2524126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55E5CF9-7C7B-44B4-A10A-B7C714DFE187}"/>
              </a:ext>
            </a:extLst>
          </p:cNvPr>
          <p:cNvSpPr/>
          <p:nvPr/>
        </p:nvSpPr>
        <p:spPr>
          <a:xfrm>
            <a:off x="3238501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0912EB-5E3F-4B45-8F4B-634ABCAA1079}"/>
              </a:ext>
            </a:extLst>
          </p:cNvPr>
          <p:cNvSpPr/>
          <p:nvPr/>
        </p:nvSpPr>
        <p:spPr>
          <a:xfrm>
            <a:off x="3952876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ED20BA6-66A4-4BAD-8BD4-9F5A59A5461E}"/>
              </a:ext>
            </a:extLst>
          </p:cNvPr>
          <p:cNvSpPr/>
          <p:nvPr/>
        </p:nvSpPr>
        <p:spPr>
          <a:xfrm>
            <a:off x="2524126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6E040D6-612A-47D5-A324-36E758DE6DAB}"/>
              </a:ext>
            </a:extLst>
          </p:cNvPr>
          <p:cNvSpPr/>
          <p:nvPr/>
        </p:nvSpPr>
        <p:spPr>
          <a:xfrm>
            <a:off x="3238501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F55C473-4D7C-4757-B8A7-C686B64EA261}"/>
              </a:ext>
            </a:extLst>
          </p:cNvPr>
          <p:cNvSpPr/>
          <p:nvPr/>
        </p:nvSpPr>
        <p:spPr>
          <a:xfrm>
            <a:off x="3952876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48E5E40-745D-4B4F-A673-A63911CB6C22}"/>
              </a:ext>
            </a:extLst>
          </p:cNvPr>
          <p:cNvSpPr/>
          <p:nvPr/>
        </p:nvSpPr>
        <p:spPr>
          <a:xfrm>
            <a:off x="2524126" y="385762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B9D533-D7AB-44C1-A8F6-9A75CF8B2FDB}"/>
              </a:ext>
            </a:extLst>
          </p:cNvPr>
          <p:cNvSpPr/>
          <p:nvPr/>
        </p:nvSpPr>
        <p:spPr>
          <a:xfrm>
            <a:off x="3238501" y="385762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A75FFDE-CB0C-4EDC-97CC-FFACEE8DBFD7}"/>
              </a:ext>
            </a:extLst>
          </p:cNvPr>
          <p:cNvSpPr/>
          <p:nvPr/>
        </p:nvSpPr>
        <p:spPr>
          <a:xfrm>
            <a:off x="3952876" y="385762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2C91355-C583-4B83-8118-F61C151EA61D}"/>
              </a:ext>
            </a:extLst>
          </p:cNvPr>
          <p:cNvSpPr/>
          <p:nvPr/>
        </p:nvSpPr>
        <p:spPr>
          <a:xfrm>
            <a:off x="6167439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CE42A89-F69D-4754-AD91-6F78889B53E2}"/>
              </a:ext>
            </a:extLst>
          </p:cNvPr>
          <p:cNvSpPr/>
          <p:nvPr/>
        </p:nvSpPr>
        <p:spPr>
          <a:xfrm>
            <a:off x="6881814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40F812E-1AF6-4C72-ACD2-F59DAC41EBB9}"/>
              </a:ext>
            </a:extLst>
          </p:cNvPr>
          <p:cNvSpPr/>
          <p:nvPr/>
        </p:nvSpPr>
        <p:spPr>
          <a:xfrm>
            <a:off x="7596189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F3E884-4326-4E9F-BCA1-0FD70CA75B72}"/>
              </a:ext>
            </a:extLst>
          </p:cNvPr>
          <p:cNvSpPr/>
          <p:nvPr/>
        </p:nvSpPr>
        <p:spPr>
          <a:xfrm>
            <a:off x="8310564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0072E0-33AE-4E95-978E-E70D08671998}"/>
              </a:ext>
            </a:extLst>
          </p:cNvPr>
          <p:cNvSpPr/>
          <p:nvPr/>
        </p:nvSpPr>
        <p:spPr>
          <a:xfrm>
            <a:off x="9024939" y="171450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31BF59-1D9B-461A-BC9A-F2F3B6FEDF50}"/>
              </a:ext>
            </a:extLst>
          </p:cNvPr>
          <p:cNvSpPr/>
          <p:nvPr/>
        </p:nvSpPr>
        <p:spPr>
          <a:xfrm>
            <a:off x="6167439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53E278-109C-4B73-BDD8-EFDDF7F469EB}"/>
              </a:ext>
            </a:extLst>
          </p:cNvPr>
          <p:cNvSpPr/>
          <p:nvPr/>
        </p:nvSpPr>
        <p:spPr>
          <a:xfrm>
            <a:off x="6881814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9A8D70C-E7DD-4FAA-8DDD-F4864A1D2E35}"/>
              </a:ext>
            </a:extLst>
          </p:cNvPr>
          <p:cNvSpPr/>
          <p:nvPr/>
        </p:nvSpPr>
        <p:spPr>
          <a:xfrm>
            <a:off x="7596189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0D3230E-5DBD-4DFD-99F7-512136288134}"/>
              </a:ext>
            </a:extLst>
          </p:cNvPr>
          <p:cNvSpPr/>
          <p:nvPr/>
        </p:nvSpPr>
        <p:spPr>
          <a:xfrm>
            <a:off x="8310564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E22743D-E650-4C81-944B-0BD24F528D7E}"/>
              </a:ext>
            </a:extLst>
          </p:cNvPr>
          <p:cNvSpPr/>
          <p:nvPr/>
        </p:nvSpPr>
        <p:spPr>
          <a:xfrm>
            <a:off x="9024939" y="2428876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B3EB3FA-7336-4E19-A84C-5769B8304725}"/>
              </a:ext>
            </a:extLst>
          </p:cNvPr>
          <p:cNvSpPr/>
          <p:nvPr/>
        </p:nvSpPr>
        <p:spPr>
          <a:xfrm>
            <a:off x="6167439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65D7E2-9B4E-4256-AECD-D8E81B02AC5C}"/>
              </a:ext>
            </a:extLst>
          </p:cNvPr>
          <p:cNvSpPr/>
          <p:nvPr/>
        </p:nvSpPr>
        <p:spPr>
          <a:xfrm>
            <a:off x="6881814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8F2AA8-B8A4-4291-8D6C-83A8A1A2041C}"/>
              </a:ext>
            </a:extLst>
          </p:cNvPr>
          <p:cNvSpPr/>
          <p:nvPr/>
        </p:nvSpPr>
        <p:spPr>
          <a:xfrm>
            <a:off x="7596189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3509E7F-4524-418A-897A-ED0CEB71C94E}"/>
              </a:ext>
            </a:extLst>
          </p:cNvPr>
          <p:cNvSpPr/>
          <p:nvPr/>
        </p:nvSpPr>
        <p:spPr>
          <a:xfrm>
            <a:off x="8310564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E351AC9-08E7-4353-8A2D-5C95D5680DA8}"/>
              </a:ext>
            </a:extLst>
          </p:cNvPr>
          <p:cNvSpPr/>
          <p:nvPr/>
        </p:nvSpPr>
        <p:spPr>
          <a:xfrm>
            <a:off x="9024939" y="3143251"/>
            <a:ext cx="714375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TextBox 2">
            <a:extLst>
              <a:ext uri="{FF2B5EF4-FFF2-40B4-BE49-F238E27FC236}">
                <a16:creationId xmlns:a16="http://schemas.microsoft.com/office/drawing/2014/main" id="{5BE9780E-31EC-48F8-B34D-F75EDA5A4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6" y="6184257"/>
            <a:ext cx="91440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 dirty="0" err="1">
                <a:solidFill>
                  <a:srgbClr val="002060"/>
                </a:solidFill>
              </a:rPr>
              <a:t>Већу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  <a:r>
              <a:rPr lang="hr-HR" altLang="sr-Latn-RS" sz="2400" dirty="0" err="1">
                <a:solidFill>
                  <a:srgbClr val="002060"/>
                </a:solidFill>
              </a:rPr>
              <a:t>површину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  <a:r>
              <a:rPr lang="hr-HR" altLang="sr-Latn-RS" sz="2400" dirty="0" err="1">
                <a:solidFill>
                  <a:srgbClr val="002060"/>
                </a:solidFill>
              </a:rPr>
              <a:t>има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  <a:r>
              <a:rPr lang="hr-HR" altLang="sr-Latn-RS" sz="2400" dirty="0" err="1">
                <a:solidFill>
                  <a:srgbClr val="002060"/>
                </a:solidFill>
              </a:rPr>
              <a:t>правоугаоник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  <a:r>
              <a:rPr lang="hr-HR" altLang="sr-Latn-RS" sz="2400" dirty="0" err="1">
                <a:solidFill>
                  <a:srgbClr val="002060"/>
                </a:solidFill>
              </a:rPr>
              <a:t>који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  <a:r>
              <a:rPr lang="hr-HR" altLang="sr-Latn-RS" sz="2400" dirty="0" err="1">
                <a:solidFill>
                  <a:srgbClr val="002060"/>
                </a:solidFill>
              </a:rPr>
              <a:t>садржи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  <a:r>
              <a:rPr lang="hr-HR" altLang="sr-Latn-RS" sz="2400" dirty="0" err="1">
                <a:solidFill>
                  <a:srgbClr val="002060"/>
                </a:solidFill>
              </a:rPr>
              <a:t>више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  <a:r>
              <a:rPr lang="hr-HR" altLang="sr-Latn-RS" sz="2400" dirty="0" err="1">
                <a:solidFill>
                  <a:srgbClr val="002060"/>
                </a:solidFill>
              </a:rPr>
              <a:t>квадрата</a:t>
            </a:r>
            <a:r>
              <a:rPr lang="hr-HR" altLang="sr-Latn-RS" sz="2400" dirty="0">
                <a:solidFill>
                  <a:srgbClr val="002060"/>
                </a:solidFill>
              </a:rPr>
              <a:t>.     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CA597E7-1D6D-43D0-B38D-3A7805EA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39989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65FF6E9-7137-4B2F-A01F-AFD57E53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32845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C695AFD-1A64-4FF2-B18A-30002E5C9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253682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4C2930-9162-434D-875A-66C89908D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18557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D40D12-8A03-47AE-A328-C4212ABB3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3775" y="3311526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D32A520-43A6-4DA6-90F1-165B93AE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188" y="2597151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209F9B1-8EAB-4DC5-A1BE-1B48CD7D0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188" y="1882776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D02075B-C309-4F78-9E3E-D99B7E0B2A77}"/>
              </a:ext>
            </a:extLst>
          </p:cNvPr>
          <p:cNvCxnSpPr/>
          <p:nvPr/>
        </p:nvCxnSpPr>
        <p:spPr>
          <a:xfrm>
            <a:off x="1774826" y="981075"/>
            <a:ext cx="8645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45F957-2D9F-4DF0-9F2F-A191B771906E}"/>
              </a:ext>
            </a:extLst>
          </p:cNvPr>
          <p:cNvCxnSpPr/>
          <p:nvPr/>
        </p:nvCxnSpPr>
        <p:spPr>
          <a:xfrm>
            <a:off x="1808164" y="1711325"/>
            <a:ext cx="8645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90AB7FE-40D7-4689-97A8-1094BC6E4091}"/>
              </a:ext>
            </a:extLst>
          </p:cNvPr>
          <p:cNvCxnSpPr/>
          <p:nvPr/>
        </p:nvCxnSpPr>
        <p:spPr>
          <a:xfrm>
            <a:off x="1808164" y="2427289"/>
            <a:ext cx="86455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B9DBF2F-C57D-4378-86F3-64F53F3EBC89}"/>
              </a:ext>
            </a:extLst>
          </p:cNvPr>
          <p:cNvCxnSpPr/>
          <p:nvPr/>
        </p:nvCxnSpPr>
        <p:spPr>
          <a:xfrm>
            <a:off x="1808164" y="3140075"/>
            <a:ext cx="8645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9831480-FF31-4931-952D-EF6EA48F579F}"/>
              </a:ext>
            </a:extLst>
          </p:cNvPr>
          <p:cNvCxnSpPr/>
          <p:nvPr/>
        </p:nvCxnSpPr>
        <p:spPr>
          <a:xfrm>
            <a:off x="1808164" y="3857625"/>
            <a:ext cx="8645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771CB97-64C5-4017-857A-896C5CF07BD7}"/>
              </a:ext>
            </a:extLst>
          </p:cNvPr>
          <p:cNvCxnSpPr/>
          <p:nvPr/>
        </p:nvCxnSpPr>
        <p:spPr>
          <a:xfrm>
            <a:off x="1808164" y="4570414"/>
            <a:ext cx="86455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831BD5B-A885-4558-94AD-0518E693BD49}"/>
              </a:ext>
            </a:extLst>
          </p:cNvPr>
          <p:cNvCxnSpPr/>
          <p:nvPr/>
        </p:nvCxnSpPr>
        <p:spPr>
          <a:xfrm>
            <a:off x="1808164" y="5284789"/>
            <a:ext cx="86455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4115101-94D0-443F-91D9-A2E28F4FA4D4}"/>
              </a:ext>
            </a:extLst>
          </p:cNvPr>
          <p:cNvCxnSpPr/>
          <p:nvPr/>
        </p:nvCxnSpPr>
        <p:spPr>
          <a:xfrm>
            <a:off x="1774826" y="6021389"/>
            <a:ext cx="86455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FDA183-7166-4AD2-B19E-A22AA9CBACF7}"/>
              </a:ext>
            </a:extLst>
          </p:cNvPr>
          <p:cNvCxnSpPr/>
          <p:nvPr/>
        </p:nvCxnSpPr>
        <p:spPr>
          <a:xfrm rot="5400000">
            <a:off x="7952582" y="3499644"/>
            <a:ext cx="5000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A654398-232F-4763-BB97-64FA3F8399AA}"/>
              </a:ext>
            </a:extLst>
          </p:cNvPr>
          <p:cNvCxnSpPr/>
          <p:nvPr/>
        </p:nvCxnSpPr>
        <p:spPr>
          <a:xfrm rot="5400000">
            <a:off x="7239001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49B5F1C-E7B6-466C-BC65-3008FB8198B2}"/>
              </a:ext>
            </a:extLst>
          </p:cNvPr>
          <p:cNvCxnSpPr/>
          <p:nvPr/>
        </p:nvCxnSpPr>
        <p:spPr>
          <a:xfrm rot="5400000">
            <a:off x="6524626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02440E-303F-4F5D-AC30-F317026FD0D9}"/>
              </a:ext>
            </a:extLst>
          </p:cNvPr>
          <p:cNvCxnSpPr/>
          <p:nvPr/>
        </p:nvCxnSpPr>
        <p:spPr>
          <a:xfrm rot="5400000">
            <a:off x="5808663" y="3498850"/>
            <a:ext cx="50022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4BE769C-2EB1-4442-BBC6-92DD2CC547C7}"/>
              </a:ext>
            </a:extLst>
          </p:cNvPr>
          <p:cNvCxnSpPr/>
          <p:nvPr/>
        </p:nvCxnSpPr>
        <p:spPr>
          <a:xfrm rot="5400000">
            <a:off x="5095876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4E8425A-030A-4CE2-AC68-9EFEDF843180}"/>
              </a:ext>
            </a:extLst>
          </p:cNvPr>
          <p:cNvCxnSpPr/>
          <p:nvPr/>
        </p:nvCxnSpPr>
        <p:spPr>
          <a:xfrm rot="5400000">
            <a:off x="4379913" y="3498850"/>
            <a:ext cx="50022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4ECEB11-31D1-4B70-8AB2-4B7C9DA9B8ED}"/>
              </a:ext>
            </a:extLst>
          </p:cNvPr>
          <p:cNvCxnSpPr/>
          <p:nvPr/>
        </p:nvCxnSpPr>
        <p:spPr>
          <a:xfrm rot="5400000">
            <a:off x="3667920" y="3480595"/>
            <a:ext cx="5002213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C55661D-3832-47DA-AB70-4BF08FEABC1B}"/>
              </a:ext>
            </a:extLst>
          </p:cNvPr>
          <p:cNvCxnSpPr/>
          <p:nvPr/>
        </p:nvCxnSpPr>
        <p:spPr>
          <a:xfrm rot="5400000">
            <a:off x="2949576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3827C75-38BF-456D-9C56-F59A740ABA4D}"/>
              </a:ext>
            </a:extLst>
          </p:cNvPr>
          <p:cNvCxnSpPr/>
          <p:nvPr/>
        </p:nvCxnSpPr>
        <p:spPr>
          <a:xfrm rot="5400000">
            <a:off x="2165351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59EC84E-B459-401F-88BB-0C8EF103EEAB}"/>
              </a:ext>
            </a:extLst>
          </p:cNvPr>
          <p:cNvCxnSpPr/>
          <p:nvPr/>
        </p:nvCxnSpPr>
        <p:spPr>
          <a:xfrm rot="5400000">
            <a:off x="1450976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3A660F0-048D-4D3A-AABA-F9CCEF87E6ED}"/>
              </a:ext>
            </a:extLst>
          </p:cNvPr>
          <p:cNvCxnSpPr/>
          <p:nvPr/>
        </p:nvCxnSpPr>
        <p:spPr>
          <a:xfrm rot="5400000">
            <a:off x="735013" y="3498850"/>
            <a:ext cx="50022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43CE529-4231-4425-A407-273A4ABCFB13}"/>
              </a:ext>
            </a:extLst>
          </p:cNvPr>
          <p:cNvCxnSpPr/>
          <p:nvPr/>
        </p:nvCxnSpPr>
        <p:spPr>
          <a:xfrm rot="5400000">
            <a:off x="22226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523E7DD-7CC5-48BE-950A-AA301C9E8CF0}"/>
              </a:ext>
            </a:extLst>
          </p:cNvPr>
          <p:cNvCxnSpPr/>
          <p:nvPr/>
        </p:nvCxnSpPr>
        <p:spPr>
          <a:xfrm rot="5400000">
            <a:off x="-692149" y="3498851"/>
            <a:ext cx="50022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2">
            <a:extLst>
              <a:ext uri="{FF2B5EF4-FFF2-40B4-BE49-F238E27FC236}">
                <a16:creationId xmlns:a16="http://schemas.microsoft.com/office/drawing/2014/main" id="{3FB3CA8E-C14D-49C1-AE79-D5A5419EC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941888"/>
            <a:ext cx="3857625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У правоугаонику ABCD налази се 12 квадрата        </a:t>
            </a:r>
          </a:p>
        </p:txBody>
      </p:sp>
      <p:sp>
        <p:nvSpPr>
          <p:cNvPr id="118" name="TextBox 2">
            <a:extLst>
              <a:ext uri="{FF2B5EF4-FFF2-40B4-BE49-F238E27FC236}">
                <a16:creationId xmlns:a16="http://schemas.microsoft.com/office/drawing/2014/main" id="{7FF1E653-5BD8-4FDE-BFFC-070EC60B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797425"/>
            <a:ext cx="417830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r-HR" altLang="sr-Latn-RS" sz="2400">
                <a:solidFill>
                  <a:prstClr val="black"/>
                </a:solidFill>
              </a:rPr>
              <a:t>У правоугаонику EFGH налази се  15 квадрата.       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4797B7-BC05-4A9A-963A-458BA5414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7" y="-53067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16" grpId="0" animBg="1"/>
      <p:bldP spid="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E2E6FB3-3816-441D-A0E9-C037181C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B50520-07C1-4DE8-9E92-A3B5B470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1754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0CA67E7-BCA6-4C7A-9FDE-5519D7E5F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" y="3429000"/>
            <a:ext cx="4572000" cy="257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lačić za govor: Pravougaoni zaobljenih uglova 8">
            <a:extLst>
              <a:ext uri="{FF2B5EF4-FFF2-40B4-BE49-F238E27FC236}">
                <a16:creationId xmlns:a16="http://schemas.microsoft.com/office/drawing/2014/main" id="{06C7E9FC-5007-4101-8743-6F4BD993E426}"/>
              </a:ext>
            </a:extLst>
          </p:cNvPr>
          <p:cNvSpPr/>
          <p:nvPr/>
        </p:nvSpPr>
        <p:spPr>
          <a:xfrm>
            <a:off x="4267200" y="576760"/>
            <a:ext cx="3657600" cy="964245"/>
          </a:xfrm>
          <a:prstGeom prst="wedgeRoundRectCallout">
            <a:avLst>
              <a:gd name="adj1" fmla="val 97421"/>
              <a:gd name="adj2" fmla="val 564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ln>
                  <a:solidFill>
                    <a:srgbClr val="00B0F0"/>
                  </a:solidFill>
                </a:ln>
              </a:rPr>
              <a:t>Два различита правоугаоника могу бити састављена од једнаког броја </a:t>
            </a:r>
            <a:r>
              <a:rPr lang="sr-Cyrl-RS" dirty="0" err="1">
                <a:ln>
                  <a:solidFill>
                    <a:srgbClr val="00B0F0"/>
                  </a:solidFill>
                </a:ln>
              </a:rPr>
              <a:t>квадратића</a:t>
            </a:r>
            <a:r>
              <a:rPr lang="sr-Cyrl-RS" dirty="0">
                <a:ln>
                  <a:solidFill>
                    <a:srgbClr val="00B0F0"/>
                  </a:solidFill>
                </a:ln>
              </a:rPr>
              <a:t>.</a:t>
            </a:r>
          </a:p>
        </p:txBody>
      </p:sp>
      <p:sp>
        <p:nvSpPr>
          <p:cNvPr id="12" name="Oblačić za govor: Pravougaoni zaobljenih uglova 11">
            <a:extLst>
              <a:ext uri="{FF2B5EF4-FFF2-40B4-BE49-F238E27FC236}">
                <a16:creationId xmlns:a16="http://schemas.microsoft.com/office/drawing/2014/main" id="{363BA2C9-9475-46FB-95CC-61025CD16578}"/>
              </a:ext>
            </a:extLst>
          </p:cNvPr>
          <p:cNvSpPr/>
          <p:nvPr/>
        </p:nvSpPr>
        <p:spPr>
          <a:xfrm>
            <a:off x="4949371" y="3091543"/>
            <a:ext cx="3860800" cy="1233714"/>
          </a:xfrm>
          <a:prstGeom prst="wedgeRoundRectCallout">
            <a:avLst>
              <a:gd name="adj1" fmla="val -91510"/>
              <a:gd name="adj2" fmla="val 766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bg2">
                    <a:lumMod val="50000"/>
                  </a:schemeClr>
                </a:solidFill>
              </a:rPr>
              <a:t>И две различите фигуре, нпр. Квадрат и правоугаоник могу бити састављени од једнаког броја </a:t>
            </a:r>
            <a:r>
              <a:rPr lang="sr-Cyrl-RS" b="1" dirty="0" err="1">
                <a:solidFill>
                  <a:schemeClr val="bg2">
                    <a:lumMod val="50000"/>
                  </a:schemeClr>
                </a:solidFill>
              </a:rPr>
              <a:t>квадратића</a:t>
            </a:r>
            <a:r>
              <a:rPr lang="sr-Cyrl-RS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r-Latn-R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98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5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238</Words>
  <Application>Microsoft Office PowerPoint</Application>
  <PresentationFormat>Široki ekran</PresentationFormat>
  <Paragraphs>59</Paragraphs>
  <Slides>9</Slides>
  <Notes>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1_Tema Office</vt:lpstr>
      <vt:lpstr>1_Office Theme</vt:lpstr>
      <vt:lpstr>1741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16</cp:revision>
  <dcterms:created xsi:type="dcterms:W3CDTF">2020-10-04T16:53:00Z</dcterms:created>
  <dcterms:modified xsi:type="dcterms:W3CDTF">2020-10-04T19:18:15Z</dcterms:modified>
</cp:coreProperties>
</file>