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60" r:id="rId4"/>
    <p:sldId id="256" r:id="rId5"/>
    <p:sldId id="261" r:id="rId6"/>
    <p:sldId id="262" r:id="rId7"/>
    <p:sldId id="258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94" autoAdjust="0"/>
  </p:normalViewPr>
  <p:slideViewPr>
    <p:cSldViewPr snapToGrid="0">
      <p:cViewPr varScale="1">
        <p:scale>
          <a:sx n="66" d="100"/>
          <a:sy n="66" d="100"/>
        </p:scale>
        <p:origin x="81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2AEFF-65EC-42C4-9A1F-3B7B68FF4F02}" type="datetimeFigureOut">
              <a:rPr lang="sr-Latn-RS" smtClean="0"/>
              <a:t>28.10.2020.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9276B-3302-4D7A-8B90-EC14ADE64DF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460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9276B-3302-4D7A-8B90-EC14ADE64DF2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9091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9843B3-4AE4-441F-ADEB-3CB29DEEB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72B61F8-4905-41CE-B91B-E4204A1D6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28DB78-9681-46AC-AB29-1EA331F3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80AB-DADD-46E4-AF7C-F779535709DD}" type="datetimeFigureOut">
              <a:rPr lang="sr-Latn-RS" smtClean="0"/>
              <a:t>28.10.2020.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93424E92-D015-4665-8581-4FA8A4B9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47969F5A-639D-4C6A-8AF2-49462B82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CB4-335D-4C88-958C-C98E1123C6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506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22E36E-37A6-41D7-AEC7-FDBAF5BD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248FB283-EB94-4225-9B2A-86511F069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9F1D669-A4E1-4936-BE98-9E6A791B7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80AB-DADD-46E4-AF7C-F779535709DD}" type="datetimeFigureOut">
              <a:rPr lang="sr-Latn-RS" smtClean="0"/>
              <a:t>28.10.2020.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47CDF00-312F-42D4-B184-D4397E30A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E95C8B67-9B89-429C-B62D-B18CC77A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CB4-335D-4C88-958C-C98E1123C6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9935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611DB30B-0785-4723-95CC-B6C297721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DAB5B230-3E99-4811-A887-7A5B3B077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FEDE94C2-B9A6-4BB6-A683-4AD7DB3C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80AB-DADD-46E4-AF7C-F779535709DD}" type="datetimeFigureOut">
              <a:rPr lang="sr-Latn-RS" smtClean="0"/>
              <a:t>28.10.2020.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0FD126B0-81EB-42B0-8BC7-C415D1E7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51EFB73-299E-4507-A7EB-9B07EB9B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CB4-335D-4C88-958C-C98E1123C6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39576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454C-733D-4B5A-8DEC-1FDA58240E3F}" type="datetime1">
              <a:rPr lang="fr-FR" smtClean="0"/>
              <a:t>28/10/2020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564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A5751-9AC6-4233-80EF-CDB3D1BAA218}" type="datetime1">
              <a:rPr lang="fr-FR" smtClean="0"/>
              <a:t>28/10/2020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7264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EEB0-A0F1-4D31-B99E-FC78C8552B74}" type="datetime1">
              <a:rPr lang="fr-FR" smtClean="0"/>
              <a:t>28/10/2020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5071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656-0956-4D70-B224-CA7BA574B94D}" type="datetime1">
              <a:rPr lang="fr-FR" smtClean="0"/>
              <a:t>28/10/2020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12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75E8-FBAF-45B8-8042-B1665F99344C}" type="datetime1">
              <a:rPr lang="fr-FR" smtClean="0"/>
              <a:t>28/10/2020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0028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40AA-8B35-4452-99F8-6E5D7601460F}" type="datetime1">
              <a:rPr lang="fr-FR" smtClean="0"/>
              <a:t>28/10/2020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7632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4507-F74D-492D-AFB0-ED3A7F7C588D}" type="datetime1">
              <a:rPr lang="fr-FR" smtClean="0"/>
              <a:t>28/10/2020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218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04F-12DA-4964-B9CC-92AB9C67B6E8}" type="datetime1">
              <a:rPr lang="fr-FR" smtClean="0"/>
              <a:t>28/10/2020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349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AEF97A-ED0D-4322-A1C7-D9DBDAF5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37C3BB9C-AA4C-4226-A154-4F88E10A2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2D1E755-DEF0-4B5A-BF83-9E2C47B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80AB-DADD-46E4-AF7C-F779535709DD}" type="datetimeFigureOut">
              <a:rPr lang="sr-Latn-RS" smtClean="0"/>
              <a:t>28.10.2020.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3B177B5-6381-41BE-AEE2-C3DFC8C2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0B0027BE-B529-4C2E-BFEA-062BAEEB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CB4-335D-4C88-958C-C98E1123C6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6322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4FC8-8339-443C-9AE8-204D165E7A7C}" type="datetime1">
              <a:rPr lang="fr-FR" smtClean="0"/>
              <a:t>28/10/2020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59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734A-2624-4A5C-AB3D-B1DDE76A80BC}" type="datetime1">
              <a:rPr lang="fr-FR" smtClean="0"/>
              <a:t>28/10/2020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292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E2EE-81E5-471E-850F-BB0812DEEDCD}" type="datetime1">
              <a:rPr lang="fr-FR" smtClean="0"/>
              <a:t>28/10/2020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042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F6499B-904D-4CE3-B1C4-9F94866E2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8BD42B-71E1-4044-9658-6AAAA94B5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3C02B00-6BA3-4427-9318-46AB8771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CA48-7EDB-48F2-B7F1-06DAA8BFC383}" type="datetime1">
              <a:rPr lang="sr-Latn-RS" smtClean="0"/>
              <a:t>28.10.2020.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217B7DB-EC2D-4B24-B42C-BF2C02D2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9D4BA259-B61D-498F-8EDD-01A29ACA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318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62D87C-FB79-4B95-B654-D9E1A9DB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6375D6DF-94AF-4DCC-8F55-FEE623598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BF25854-D773-4D59-AB7D-DCD858C2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2B44-1945-4394-AEB4-C8352E308F90}" type="datetime1">
              <a:rPr lang="sr-Latn-RS" smtClean="0"/>
              <a:t>28.10.2020.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FE351D4D-AEF8-42CB-B49A-38AAE070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A469C29-5670-41B3-974D-A2F42115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5238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EFD32F-D1B5-4B59-A25E-FA80DAE3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C4122433-7DED-43E9-9E69-E562C7598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164CBE9C-3E5A-4545-B840-6B4885BF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6D1E-A62F-46AB-90A3-B1DF3DB6CA4C}" type="datetime1">
              <a:rPr lang="sr-Latn-RS" smtClean="0"/>
              <a:t>28.10.2020.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1FC4C3C-D245-469A-9CD8-FFB4D7D5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E3575F66-4779-476A-AFCB-D0C674F6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052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95A4E3-9E30-4DFF-B8C7-0F597BFC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DEF01EC0-BFDD-4E62-B896-3D07DD6B3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9245FB5D-8626-4CCD-BDFF-9FA9E5CE0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318D903-E2B6-4908-B28C-27264A30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B8A4-8EE0-4A68-BDDF-E1DCF691A618}" type="datetime1">
              <a:rPr lang="sr-Latn-RS" smtClean="0"/>
              <a:t>28.10.2020.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343997B-942A-4E56-B74B-D09843EF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A5E575D8-84E7-402D-9BF5-ADB6B216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36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F91D1D-F4A3-480A-A44A-2164A010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DF2FFA5-4729-4AAE-85CD-8AAA9F6A7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B9AFE4E3-7E23-4C0C-9E0A-89E7E2DB4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21E551ED-67F2-46C6-8342-4CA591DD0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524ABC89-A072-4815-84A7-55030BFD3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FAF2F271-8B3C-451D-ADC4-FF370305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6DF-DD5C-49FE-881E-1A4ECEFF95D4}" type="datetime1">
              <a:rPr lang="sr-Latn-RS" smtClean="0"/>
              <a:t>28.10.2020.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8DF06993-F1C2-483C-A460-23CB503D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63D7AB67-F7B2-48E3-9A80-D85D5F47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622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D0BF4B-E8C7-4B05-9BA1-CA5992D0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3996AC0A-0AEB-4925-B155-A022BEAD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2522-1369-4FA4-9565-ED89B4D4D1BE}" type="datetime1">
              <a:rPr lang="sr-Latn-RS" smtClean="0"/>
              <a:t>28.10.2020.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EA9E7C43-DF3F-4E55-93F8-8BDC175F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A0D56F1F-640A-46AD-92AF-5D3D6059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388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EE53DC37-31E6-4592-87A3-BAC79088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F436-6C78-4560-A321-8604EB36D5D7}" type="datetime1">
              <a:rPr lang="sr-Latn-RS" smtClean="0"/>
              <a:t>28.10.2020.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151E2D2C-303B-4F60-812B-E822D4ACF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C7973558-BEED-4D71-92BB-604CA061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614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5A3B36-5B96-4F7B-999F-3635848FF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0629A0AF-F77A-4C68-A56E-BB782D65C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5766410-31B5-4EF8-82BF-DFAEADAC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80AB-DADD-46E4-AF7C-F779535709DD}" type="datetimeFigureOut">
              <a:rPr lang="sr-Latn-RS" smtClean="0"/>
              <a:t>28.10.2020.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FE9B9B37-A6A7-489A-9E86-8C62E472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7A17F08-C884-4F6B-8034-AAAA2551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CB4-335D-4C88-958C-C98E1123C6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66376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EB8F9E-A2B4-48B0-BE5A-0BBBA90E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28733837-1DF6-47D3-B13E-3F719CDEF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79DCD69F-962D-4261-9EB9-E60A619C1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D7BC9A4B-398D-437F-A269-E8604A95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A0D3-6D49-4EC6-8978-88A8E4F3D9C4}" type="datetime1">
              <a:rPr lang="sr-Latn-RS" smtClean="0"/>
              <a:t>28.10.2020.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9DCAD47-038E-4A99-B6DB-860F9295C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87BE3828-7E3D-4A99-8F09-5D7A005F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648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6B51A8-AA88-4619-9BE5-A4EDF0249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BE3AEFC2-5CEA-4451-8CF4-54CF90710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8B064DC-5FE8-4010-8BD1-A6B4F89F6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47358520-65A8-4F18-93E3-0D9A5233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05BF-CA72-4075-BD4B-33D0DBE0BFA1}" type="datetime1">
              <a:rPr lang="sr-Latn-RS" smtClean="0"/>
              <a:t>28.10.2020.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97BCE4DC-0F2E-4FCC-A689-60FAAB25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FEF79124-C9A6-4C94-9676-02151971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82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272904-8455-4CD9-A15B-9E548BEB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8FAFA046-0D17-48B5-8717-59775DC23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9D5373A5-0C18-4742-891E-F791BAF2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F039-06A1-4BEC-A373-CD518A4D870A}" type="datetime1">
              <a:rPr lang="sr-Latn-RS" smtClean="0"/>
              <a:t>28.10.2020.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C318174-FCEF-49A9-8E05-8509EB381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2354F73-EFBE-4E59-8E62-0903D8F2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44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1B104057-189D-4F20-8EC8-EB969B7E52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B8AD6830-16AB-46E3-A9A9-8D804534D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0D7E9994-FF79-48BB-BD60-ADB9AD9E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72B5-DD9B-43ED-BBF4-31F25003418F}" type="datetime1">
              <a:rPr lang="sr-Latn-RS" smtClean="0"/>
              <a:t>28.10.2020.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325C1C3-4A52-4F58-A161-6D4376AC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FADCBD9-0769-4474-A088-6809D7AF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3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FDE9DC-0838-4CA5-B2A9-83698F42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14A9A67C-63EC-48CD-9FCC-6275B0320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0422C511-6801-47BD-B375-214881D95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EAF563F6-95F8-4704-B86E-452B4B79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80AB-DADD-46E4-AF7C-F779535709DD}" type="datetimeFigureOut">
              <a:rPr lang="sr-Latn-RS" smtClean="0"/>
              <a:t>28.10.2020.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E58D42-B6CF-408D-9F00-1173CBA6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04670959-3E40-4897-AC6F-CE2F8173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CB4-335D-4C88-958C-C98E1123C6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0124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2CF4FB-CBD4-483F-B83B-37A6AD9A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0A76AB03-64D5-4B50-9D41-F2A891AEF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AC3BFF73-306E-43D9-A183-3DC61ADDB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67C2B3D8-F7A2-4899-9298-7616313AB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4BC08EBD-CE9E-4CF2-A446-0EF3E99DC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9F518944-5B03-437C-9F57-DECD710F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80AB-DADD-46E4-AF7C-F779535709DD}" type="datetimeFigureOut">
              <a:rPr lang="sr-Latn-RS" smtClean="0"/>
              <a:t>28.10.2020.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58AA4E9B-FF1D-47FE-87AC-A0BBEC0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8F07708-3A38-4FA5-8680-F21B4BFC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CB4-335D-4C88-958C-C98E1123C6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123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268AAE-BD40-4DE2-AC1A-669F4F53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9EC52F62-6A30-4943-9D55-0B4C84B6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80AB-DADD-46E4-AF7C-F779535709DD}" type="datetimeFigureOut">
              <a:rPr lang="sr-Latn-RS" smtClean="0"/>
              <a:t>28.10.2020.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AEA906E3-0907-4EE7-AC3C-9F71BD2B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8BB3BDE8-4B55-4568-A9FE-2F6A45DD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CB4-335D-4C88-958C-C98E1123C6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8712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0991DBC6-EA49-4576-AE63-88F82891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80AB-DADD-46E4-AF7C-F779535709DD}" type="datetimeFigureOut">
              <a:rPr lang="sr-Latn-RS" smtClean="0"/>
              <a:t>28.10.2020.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1351C071-9BD7-48B5-A3A8-CEFDCFCD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68F92C57-8997-4F43-B1CA-4E23382B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CB4-335D-4C88-958C-C98E1123C6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5492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9CF1BA-56FE-4A39-A021-C06041F5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47F597FC-2B90-41B0-9F36-AE14CD66A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FC6E3869-C82F-4B57-887A-3CECEC06E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50DEE020-C984-48F1-94BB-C879A8EDE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80AB-DADD-46E4-AF7C-F779535709DD}" type="datetimeFigureOut">
              <a:rPr lang="sr-Latn-RS" smtClean="0"/>
              <a:t>28.10.2020.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E9E9B3E-AA3F-4948-AFAD-5066926D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2566E501-7EDB-4939-8B9A-143B839C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CB4-335D-4C88-958C-C98E1123C6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415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C6F587-1628-4782-97EB-2E9661F2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D7563EA-926B-40C7-BD59-5626C2EB3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D4ED364-E52F-46F4-BAD0-4BA66D8D7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2A5D3A9A-581A-4FE1-94F7-68D5B471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80AB-DADD-46E4-AF7C-F779535709DD}" type="datetimeFigureOut">
              <a:rPr lang="sr-Latn-RS" smtClean="0"/>
              <a:t>28.10.2020.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6A2EA0B6-1FA9-4262-9B5A-AFEBB11D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02FF07F5-535C-4FBE-B5C2-F41A28C7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5CB4-335D-4C88-958C-C98E1123C6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221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ABA4B0-C6A2-4ECF-ACB2-54A38FA7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32833364-0EC8-4BE9-814A-4896E8416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ACD48A2-AA4A-478A-BED0-FA1EF8DBA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580AB-DADD-46E4-AF7C-F779535709DD}" type="datetimeFigureOut">
              <a:rPr lang="sr-Latn-RS" smtClean="0"/>
              <a:t>28.10.2020.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DD12C2A-D8A5-4861-90C4-C4B2F5AEB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861F0DB-A66A-4D7F-A493-356E50C67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5CB4-335D-4C88-958C-C98E1123C6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1762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DFB9A-E865-41E3-9BD9-056730804EC2}" type="datetime1">
              <a:rPr lang="fr-FR" smtClean="0"/>
              <a:t>28/10/2020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022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9D12BDE5-C04F-4716-924E-D9502BA0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2477F65-913F-4109-A1B0-DB6630D02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E76A82B-05C4-4573-8D9A-04A5CB7C5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72DD-C4CA-405B-8405-D4E1B7C8068C}" type="datetime1">
              <a:rPr lang="sr-Latn-RS" smtClean="0"/>
              <a:t>28.10.2020.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07B576D5-3CEB-4A82-8690-BBCE5966D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E310A527-32A2-4C40-8EEE-192AAB0D3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3944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528709" y="4235224"/>
            <a:ext cx="29962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IV </a:t>
            </a:r>
            <a:r>
              <a:rPr kumimoji="0" lang="sr-Cyrl-R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РАЗРЕД</a:t>
            </a:r>
            <a:endParaRPr kumimoji="0" lang="sr-Latn-RS" sz="337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12519"/>
            <a:ext cx="5973435" cy="194421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6" y="1789837"/>
            <a:ext cx="1579433" cy="1944216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1F7F7-83F9-47DD-B259-03D9FDAE6E3C}" type="datetime1">
              <a:rPr kumimoji="0" lang="fr-FR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28/10/2020</a:t>
            </a:fld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42" y="5207332"/>
            <a:ext cx="2628900" cy="97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B2F18538-854C-4BB7-8ED6-E50B010D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6A3E90B4-DB7A-41B1-8852-BD2E5BD3E24E}"/>
              </a:ext>
            </a:extLst>
          </p:cNvPr>
          <p:cNvSpPr/>
          <p:nvPr/>
        </p:nvSpPr>
        <p:spPr>
          <a:xfrm>
            <a:off x="235525" y="-303806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chemeClr val="bg2">
                    <a:lumMod val="10000"/>
                  </a:schemeClr>
                </a:solidFill>
              </a:rPr>
              <a:t>Домаћи задатак:</a:t>
            </a:r>
            <a:endParaRPr lang="sr-Latn-RS" sz="54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6F10056C-B6F7-49E5-9369-408C963757B1}"/>
              </a:ext>
            </a:extLst>
          </p:cNvPr>
          <p:cNvSpPr txBox="1"/>
          <p:nvPr/>
        </p:nvSpPr>
        <p:spPr>
          <a:xfrm>
            <a:off x="180106" y="839005"/>
            <a:ext cx="111390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/>
              <a:t>Напиши којој врсти речи припадају подвучене речи.</a:t>
            </a:r>
          </a:p>
          <a:p>
            <a:r>
              <a:rPr lang="ru-RU" sz="2000" b="1" dirty="0"/>
              <a:t>а) </a:t>
            </a:r>
            <a:r>
              <a:rPr lang="ru-RU" sz="2000" b="1" u="sng" dirty="0"/>
              <a:t>плаво</a:t>
            </a:r>
            <a:r>
              <a:rPr lang="ru-RU" sz="2000" b="1" dirty="0"/>
              <a:t> поље, </a:t>
            </a:r>
            <a:r>
              <a:rPr lang="ru-RU" sz="2000" b="1" u="sng" dirty="0"/>
              <a:t>рујна</a:t>
            </a:r>
            <a:r>
              <a:rPr lang="ru-RU" sz="2000" b="1" dirty="0"/>
              <a:t> зора, </a:t>
            </a:r>
            <a:r>
              <a:rPr lang="ru-RU" sz="2000" b="1" u="sng" dirty="0"/>
              <a:t>жуте</a:t>
            </a:r>
            <a:r>
              <a:rPr lang="ru-RU" sz="2000" b="1" dirty="0"/>
              <a:t> лествице, </a:t>
            </a:r>
            <a:r>
              <a:rPr lang="ru-RU" sz="2000" b="1" u="sng" dirty="0"/>
              <a:t>бистри</a:t>
            </a:r>
            <a:r>
              <a:rPr lang="ru-RU" sz="2000" b="1" dirty="0"/>
              <a:t> извори, </a:t>
            </a:r>
            <a:r>
              <a:rPr lang="ru-RU" sz="2000" b="1" u="sng" dirty="0"/>
              <a:t>плава</a:t>
            </a:r>
            <a:r>
              <a:rPr lang="ru-RU" sz="2000" b="1" dirty="0"/>
              <a:t> шерпа : ______________ </a:t>
            </a:r>
          </a:p>
          <a:p>
            <a:r>
              <a:rPr lang="ru-RU" sz="2000" b="1" dirty="0"/>
              <a:t>б) </a:t>
            </a:r>
            <a:r>
              <a:rPr lang="ru-RU" sz="2000" b="1" u="sng" dirty="0"/>
              <a:t>два</a:t>
            </a:r>
            <a:r>
              <a:rPr lang="ru-RU" sz="2000" b="1" dirty="0"/>
              <a:t> златна брата, </a:t>
            </a:r>
            <a:r>
              <a:rPr lang="ru-RU" sz="2000" b="1" u="sng" dirty="0"/>
              <a:t>седам </a:t>
            </a:r>
            <a:r>
              <a:rPr lang="ru-RU" sz="2000" b="1" dirty="0"/>
              <a:t>дана, </a:t>
            </a:r>
            <a:r>
              <a:rPr lang="ru-RU" sz="2000" b="1" u="sng" dirty="0"/>
              <a:t>сто </a:t>
            </a:r>
            <a:r>
              <a:rPr lang="ru-RU" sz="2000" b="1" dirty="0"/>
              <a:t>пута, </a:t>
            </a:r>
            <a:r>
              <a:rPr lang="ru-RU" sz="2000" b="1" u="sng" dirty="0"/>
              <a:t>једна </a:t>
            </a:r>
            <a:r>
              <a:rPr lang="ru-RU" sz="2000" b="1" dirty="0"/>
              <a:t>плава шерпа : _____________________</a:t>
            </a:r>
          </a:p>
          <a:p>
            <a:r>
              <a:rPr lang="ru-RU" sz="2000" b="1" dirty="0"/>
              <a:t>в) прича </a:t>
            </a:r>
            <a:r>
              <a:rPr lang="ru-RU" sz="2000" b="1" u="sng" dirty="0"/>
              <a:t>кружи</a:t>
            </a:r>
            <a:r>
              <a:rPr lang="ru-RU" sz="2000" b="1" dirty="0"/>
              <a:t>, </a:t>
            </a:r>
            <a:r>
              <a:rPr lang="ru-RU" sz="2000" b="1" u="sng" dirty="0"/>
              <a:t>погодите</a:t>
            </a:r>
            <a:r>
              <a:rPr lang="ru-RU" sz="2000" b="1" dirty="0"/>
              <a:t> због чега, Сунце </a:t>
            </a:r>
            <a:r>
              <a:rPr lang="ru-RU" sz="2000" b="1" u="sng" dirty="0"/>
              <a:t>сиђе</a:t>
            </a:r>
            <a:r>
              <a:rPr lang="ru-RU" sz="2000" b="1" dirty="0"/>
              <a:t>, </a:t>
            </a:r>
            <a:r>
              <a:rPr lang="ru-RU" sz="2000" b="1" u="sng" dirty="0"/>
              <a:t>споречкаше се </a:t>
            </a:r>
            <a:r>
              <a:rPr lang="ru-RU" sz="2000" b="1" dirty="0"/>
              <a:t>:  ___________________ </a:t>
            </a:r>
          </a:p>
          <a:p>
            <a:r>
              <a:rPr lang="ru-RU" sz="2000" b="1" dirty="0"/>
              <a:t>г) због </a:t>
            </a:r>
            <a:r>
              <a:rPr lang="ru-RU" sz="2000" b="1" u="sng" dirty="0"/>
              <a:t>принцезе,</a:t>
            </a:r>
            <a:r>
              <a:rPr lang="ru-RU" sz="2000" b="1" dirty="0"/>
              <a:t> око </a:t>
            </a:r>
            <a:r>
              <a:rPr lang="ru-RU" sz="2000" b="1" u="sng" dirty="0"/>
              <a:t>подне</a:t>
            </a:r>
            <a:r>
              <a:rPr lang="ru-RU" sz="2000" b="1" dirty="0"/>
              <a:t>, жедан </a:t>
            </a:r>
            <a:r>
              <a:rPr lang="ru-RU" sz="2000" b="1" u="sng" dirty="0"/>
              <a:t>бумбар</a:t>
            </a:r>
            <a:r>
              <a:rPr lang="ru-RU" sz="2000" b="1" dirty="0"/>
              <a:t>, истеже </a:t>
            </a:r>
            <a:r>
              <a:rPr lang="ru-RU" sz="2000" b="1" u="sng" dirty="0"/>
              <a:t>врат</a:t>
            </a:r>
            <a:r>
              <a:rPr lang="ru-RU" sz="2000" b="1" dirty="0"/>
              <a:t>, сребрна </a:t>
            </a:r>
            <a:r>
              <a:rPr lang="ru-RU" sz="2000" b="1" u="sng" dirty="0"/>
              <a:t>цевка</a:t>
            </a:r>
            <a:r>
              <a:rPr lang="ru-RU" sz="2000" b="1" dirty="0"/>
              <a:t> :  _____________</a:t>
            </a:r>
            <a:endParaRPr lang="sr-Latn-RS" sz="2000" b="1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DA7582B7-14BA-4E7C-A593-28528B08B751}"/>
              </a:ext>
            </a:extLst>
          </p:cNvPr>
          <p:cNvSpPr txBox="1"/>
          <p:nvPr/>
        </p:nvSpPr>
        <p:spPr>
          <a:xfrm>
            <a:off x="180106" y="2496825"/>
            <a:ext cx="110282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2. Препиши дате загонетке које одговарају решењу Сунце или Месец. </a:t>
            </a:r>
            <a:endParaRPr lang="en-US" sz="2000" b="1" dirty="0"/>
          </a:p>
          <a:p>
            <a:r>
              <a:rPr lang="ru-RU" sz="2000" b="1" dirty="0"/>
              <a:t>Једна грудва воска, целом свету доста. Оца нема, мајку нема, а свако јутро се рађа. Пола хлеба на планини стоји. У кућу уђе, а врата ни прозор не отвори. Сивац море прескочи ни копита не скваси.</a:t>
            </a:r>
            <a:endParaRPr lang="sr-Latn-RS" sz="2000" b="1" dirty="0"/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0F643683-A3CF-493E-825E-148C7EA32E37}"/>
              </a:ext>
            </a:extLst>
          </p:cNvPr>
          <p:cNvSpPr txBox="1"/>
          <p:nvPr/>
        </p:nvSpPr>
        <p:spPr>
          <a:xfrm>
            <a:off x="180106" y="3846868"/>
            <a:ext cx="115408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3. Издвој из драмског текста сва поређења и све умањенице. </a:t>
            </a:r>
            <a:endParaRPr lang="sr-Latn-RS" sz="2000" b="1" dirty="0"/>
          </a:p>
        </p:txBody>
      </p:sp>
      <p:graphicFrame>
        <p:nvGraphicFramePr>
          <p:cNvPr id="10" name="Tabela 10">
            <a:extLst>
              <a:ext uri="{FF2B5EF4-FFF2-40B4-BE49-F238E27FC236}">
                <a16:creationId xmlns:a16="http://schemas.microsoft.com/office/drawing/2014/main" id="{F22AE23B-4F6D-4235-822E-16E499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725041"/>
              </p:ext>
            </p:extLst>
          </p:nvPr>
        </p:nvGraphicFramePr>
        <p:xfrm>
          <a:off x="997527" y="4313872"/>
          <a:ext cx="1072341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9188">
                  <a:extLst>
                    <a:ext uri="{9D8B030D-6E8A-4147-A177-3AD203B41FA5}">
                      <a16:colId xmlns:a16="http://schemas.microsoft.com/office/drawing/2014/main" val="3378898172"/>
                    </a:ext>
                  </a:extLst>
                </a:gridCol>
                <a:gridCol w="5664230">
                  <a:extLst>
                    <a:ext uri="{9D8B030D-6E8A-4147-A177-3AD203B41FA5}">
                      <a16:colId xmlns:a16="http://schemas.microsoft.com/office/drawing/2014/main" val="2516039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002060"/>
                          </a:solidFill>
                        </a:rPr>
                        <a:t>Поређења</a:t>
                      </a:r>
                      <a:endParaRPr lang="sr-Latn-R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err="1">
                          <a:solidFill>
                            <a:srgbClr val="002060"/>
                          </a:solidFill>
                        </a:rPr>
                        <a:t>Умањенице</a:t>
                      </a:r>
                      <a:endParaRPr lang="sr-Cyrl-RS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sr-Latn-R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6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а) причица као птичица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а) причица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162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б) Месец подиже главу као из златне колевке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б) летвица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84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589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805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д)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34812"/>
                  </a:ext>
                </a:extLst>
              </a:tr>
            </a:tbl>
          </a:graphicData>
        </a:graphic>
      </p:graphicFrame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EDED0A48-616A-4018-9F53-E3099F2A3B8E}"/>
              </a:ext>
            </a:extLst>
          </p:cNvPr>
          <p:cNvSpPr txBox="1"/>
          <p:nvPr/>
        </p:nvSpPr>
        <p:spPr>
          <a:xfrm>
            <a:off x="6830289" y="64808"/>
            <a:ext cx="448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Наставни листови : </a:t>
            </a:r>
            <a:r>
              <a:rPr lang="sr-Cyrl-RS" sz="1600" dirty="0" err="1"/>
              <a:t>Јуја</a:t>
            </a:r>
            <a:r>
              <a:rPr lang="sr-Cyrl-RS" sz="1600" dirty="0"/>
              <a:t> –Милица </a:t>
            </a:r>
            <a:r>
              <a:rPr lang="sr-Cyrl-RS" sz="1600" dirty="0" err="1"/>
              <a:t>Пузовић</a:t>
            </a: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20633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>
            <a:extLst>
              <a:ext uri="{FF2B5EF4-FFF2-40B4-BE49-F238E27FC236}">
                <a16:creationId xmlns:a16="http://schemas.microsoft.com/office/drawing/2014/main" id="{39042844-E1AE-40F1-B0C0-C24EB31E683F}"/>
              </a:ext>
            </a:extLst>
          </p:cNvPr>
          <p:cNvSpPr txBox="1"/>
          <p:nvPr/>
        </p:nvSpPr>
        <p:spPr>
          <a:xfrm>
            <a:off x="479685" y="566678"/>
            <a:ext cx="11107711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   </a:t>
            </a:r>
            <a:r>
              <a:rPr lang="ru-RU" sz="3600" b="1" dirty="0"/>
              <a:t>Правила понашања у позоришту </a:t>
            </a:r>
            <a:r>
              <a:rPr lang="sr-Latn-RS" sz="3600" b="1" dirty="0"/>
              <a:t>:</a:t>
            </a:r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Морамо се обући прикладно. 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У позориште треба да дођемо на време, пре почетка представе. 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Ако смо већ закаснили, не смемо галамити, већ сачекати да се заврши први чин и ући за време паузе. 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За време трајања представе треба да влада потпуна тишина и свако шапутање треба избегавати. 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Искључити мобилне телефоне. 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Током представе не треба грицкати или јести. 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/>
              <a:t>Глумцима одајемо признање да су били добри, тако што им аплаудирамо на крају текста или сцене.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98876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155F2EDA-3A1F-4057-A9A7-C52970172762}"/>
              </a:ext>
            </a:extLst>
          </p:cNvPr>
          <p:cNvSpPr txBox="1"/>
          <p:nvPr/>
        </p:nvSpPr>
        <p:spPr>
          <a:xfrm>
            <a:off x="2770737" y="525782"/>
            <a:ext cx="6097712" cy="532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565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еши  загонетке:</a:t>
            </a:r>
            <a:endParaRPr lang="sr-Latn-R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3700" indent="-285750">
              <a:lnSpc>
                <a:spcPct val="107000"/>
              </a:lnSpc>
              <a:spcAft>
                <a:spcPts val="565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Једна грудва воска – целом свету доста.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3700" indent="-285750">
              <a:lnSpc>
                <a:spcPct val="107000"/>
              </a:lnSpc>
              <a:spcAft>
                <a:spcPts val="565"/>
              </a:spcAft>
              <a:buFont typeface="Wingdings" panose="05000000000000000000" pitchFamily="2" charset="2"/>
              <a:buChar char="v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3700" indent="-285750">
              <a:lnSpc>
                <a:spcPct val="107000"/>
              </a:lnSpc>
              <a:spcAft>
                <a:spcPts val="565"/>
              </a:spcAft>
              <a:buFont typeface="Wingdings" panose="05000000000000000000" pitchFamily="2" charset="2"/>
              <a:buChar char="v"/>
            </a:pP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3700" indent="-285750">
              <a:lnSpc>
                <a:spcPct val="107000"/>
              </a:lnSpc>
              <a:spcAft>
                <a:spcPts val="565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Мркоња на земљу паде,</a:t>
            </a: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>
              <a:lnSpc>
                <a:spcPct val="107000"/>
              </a:lnSpc>
              <a:spcAft>
                <a:spcPts val="56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сав свијет не може да га дигне,</a:t>
            </a: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>
              <a:lnSpc>
                <a:spcPct val="107000"/>
              </a:lnSpc>
              <a:spcAft>
                <a:spcPts val="56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 не дође брат бијелоња.</a:t>
            </a: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>
              <a:lnSpc>
                <a:spcPct val="107000"/>
              </a:lnSpc>
              <a:spcAft>
                <a:spcPts val="565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>
              <a:lnSpc>
                <a:spcPct val="107000"/>
              </a:lnSpc>
              <a:spcAft>
                <a:spcPts val="565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>
              <a:lnSpc>
                <a:spcPct val="107000"/>
              </a:lnSpc>
              <a:spcAft>
                <a:spcPts val="565"/>
              </a:spcAft>
            </a:pP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3700" indent="-285750">
              <a:lnSpc>
                <a:spcPct val="107000"/>
              </a:lnSpc>
              <a:spcAft>
                <a:spcPts val="565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 ноћу бдијем,</a:t>
            </a: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>
              <a:lnSpc>
                <a:spcPct val="107000"/>
              </a:lnSpc>
              <a:spcAft>
                <a:spcPts val="56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небу се кријем,</a:t>
            </a: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>
              <a:lnSpc>
                <a:spcPct val="107000"/>
              </a:lnSpc>
              <a:spcAft>
                <a:spcPts val="56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млад, стар или љут</a:t>
            </a: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>
              <a:lnSpc>
                <a:spcPct val="107000"/>
              </a:lnSpc>
              <a:spcAft>
                <a:spcPts val="565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увек сам ко лимун жут. </a:t>
            </a: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A444626-F0EC-4994-B1DD-4C60938E7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333" y="0"/>
            <a:ext cx="1847850" cy="1905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9360C9E-D882-474C-9E2D-95C47507D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77" y="1354702"/>
            <a:ext cx="209550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B8429EC-FB16-4DC5-BD32-95F8E7B1E9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09" y="3669277"/>
            <a:ext cx="2313498" cy="2313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43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chemeClr val="accent4">
                <a:lumMod val="0"/>
                <a:lumOff val="100000"/>
              </a:schemeClr>
            </a:gs>
            <a:gs pos="6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42B8B8DF-DAA1-4584-B4EB-0C82C68BEEB4}"/>
              </a:ext>
            </a:extLst>
          </p:cNvPr>
          <p:cNvSpPr/>
          <p:nvPr/>
        </p:nvSpPr>
        <p:spPr>
          <a:xfrm>
            <a:off x="980245" y="570499"/>
            <a:ext cx="98712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sr-Cyrl-R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Чик, да погодите због чега су се </a:t>
            </a:r>
          </a:p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посвађала два златна брата</a:t>
            </a:r>
            <a:r>
              <a:rPr lang="sr-Cyrl-R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267524DC-35C5-4B95-977C-8DFE5BC15C3A}"/>
              </a:ext>
            </a:extLst>
          </p:cNvPr>
          <p:cNvSpPr/>
          <p:nvPr/>
        </p:nvSpPr>
        <p:spPr>
          <a:xfrm>
            <a:off x="6220691" y="3239960"/>
            <a:ext cx="4505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Добрица Ерић</a:t>
            </a:r>
            <a:endParaRPr lang="sr-Latn-RS" sz="5400" b="1" cap="none" spc="0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EC29BA0-94A7-4A6C-82A1-8118DCA71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5" y="2539502"/>
            <a:ext cx="4381464" cy="37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4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7B7D5B35-5ED2-4C2D-BB98-58BD090C67DB}"/>
              </a:ext>
            </a:extLst>
          </p:cNvPr>
          <p:cNvSpPr/>
          <p:nvPr/>
        </p:nvSpPr>
        <p:spPr>
          <a:xfrm>
            <a:off x="2303880" y="236055"/>
            <a:ext cx="2997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Добрица Ерић</a:t>
            </a:r>
            <a:endParaRPr kumimoji="0" lang="sr-Latn-R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8FAD5A8-388E-4073-AA42-676CC23BC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385019"/>
            <a:ext cx="3537019" cy="6270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Pravougaonik 3">
            <a:extLst>
              <a:ext uri="{FF2B5EF4-FFF2-40B4-BE49-F238E27FC236}">
                <a16:creationId xmlns:a16="http://schemas.microsoft.com/office/drawing/2014/main" id="{AFF62CC2-DC9B-4D2A-900C-9101368A5995}"/>
              </a:ext>
            </a:extLst>
          </p:cNvPr>
          <p:cNvSpPr/>
          <p:nvPr/>
        </p:nvSpPr>
        <p:spPr>
          <a:xfrm>
            <a:off x="1041400" y="1247026"/>
            <a:ext cx="59943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(22. август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1936 — 29. март 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Добрица Ерић је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 з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аљубљен у своје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родно место, Гружу, зато је много волео да описује прелепе пределе из сеоске средине.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Свим тим описима он је богатио своје песме. Да је био  успешан у томе, доказују нам бројне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награде које је  стално добијао.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ru-RU" sz="2400" b="1" dirty="0">
                <a:solidFill>
                  <a:srgbClr val="4472C4">
                    <a:lumMod val="75000"/>
                  </a:srgbClr>
                </a:solidFill>
              </a:rPr>
              <a:t> Најпознатије збирке су: „Славуј и Сунце“, „Вилина долина“, „Огрлице од грлице“,</a:t>
            </a:r>
          </a:p>
          <a:p>
            <a:pPr lvl="0"/>
            <a:r>
              <a:rPr lang="ru-RU" sz="2400" b="1" dirty="0">
                <a:solidFill>
                  <a:srgbClr val="4472C4">
                    <a:lumMod val="75000"/>
                  </a:srgbClr>
                </a:solidFill>
              </a:rPr>
              <a:t>„Песме о свицима“ и друге. Он је сликар природе, села, детињства и љубави. 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27E0CC74-14CE-4E3E-BD80-8231442A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 " Краљ Петар II  Карађорђевић"</a:t>
            </a: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E0AA9781-D35A-465B-A2A3-AB544BFD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B2D5E597-3D89-4B3E-9217-086106CBB574}"/>
              </a:ext>
            </a:extLst>
          </p:cNvPr>
          <p:cNvSpPr/>
          <p:nvPr/>
        </p:nvSpPr>
        <p:spPr>
          <a:xfrm>
            <a:off x="501468" y="0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chemeClr val="bg2">
                    <a:lumMod val="10000"/>
                  </a:schemeClr>
                </a:solidFill>
              </a:rPr>
              <a:t>Непознате речи:</a:t>
            </a:r>
            <a:endParaRPr lang="sr-Latn-RS" sz="54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170D51E1-B2C7-4AB2-A5F7-DFFB6CB7C65A}"/>
              </a:ext>
            </a:extLst>
          </p:cNvPr>
          <p:cNvSpPr txBox="1"/>
          <p:nvPr/>
        </p:nvSpPr>
        <p:spPr>
          <a:xfrm>
            <a:off x="141250" y="1409275"/>
            <a:ext cx="11108642" cy="3596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3700" indent="-285750">
              <a:lnSpc>
                <a:spcPct val="107000"/>
              </a:lnSpc>
              <a:spcAft>
                <a:spcPts val="565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млекари – дрвене кућице у којима су некад чувани млеко и млечни производи; </a:t>
            </a:r>
            <a:endParaRPr lang="sr-Latn-R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3700" indent="-285750">
              <a:lnSpc>
                <a:spcPct val="107000"/>
              </a:lnSpc>
              <a:spcAft>
                <a:spcPts val="565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трица – глупост, ситница;</a:t>
            </a:r>
            <a:endParaRPr lang="sr-Latn-R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indent="-342900">
              <a:lnSpc>
                <a:spcPct val="107000"/>
              </a:lnSpc>
              <a:spcAft>
                <a:spcPts val="565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пренеражено – запањено;</a:t>
            </a:r>
            <a:endParaRPr lang="sr-Latn-R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3700" indent="-285750">
              <a:lnSpc>
                <a:spcPct val="107000"/>
              </a:lnSpc>
              <a:spcAft>
                <a:spcPts val="565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планинка – жена која је задужена за мужу, чување млека и спремање млечних производа;</a:t>
            </a:r>
            <a:endParaRPr lang="sr-Latn-R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3700" indent="-285750">
              <a:lnSpc>
                <a:spcPct val="107000"/>
              </a:lnSpc>
              <a:spcAft>
                <a:spcPts val="565"/>
              </a:spcAft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тараба – ограда.</a:t>
            </a:r>
            <a:endParaRPr lang="sr-Latn-R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6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574E8554-96B4-4C37-9EFF-69D25F506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CD6E8BBC-41A0-4F22-9055-2023BDA00700}"/>
              </a:ext>
            </a:extLst>
          </p:cNvPr>
          <p:cNvSpPr/>
          <p:nvPr/>
        </p:nvSpPr>
        <p:spPr>
          <a:xfrm>
            <a:off x="-925550" y="-207818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rgbClr val="002060"/>
                </a:solidFill>
              </a:rPr>
              <a:t>Анализа:</a:t>
            </a:r>
            <a:endParaRPr lang="sr-Latn-R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52BC510B-B486-437A-9828-DA20E8C4C979}"/>
              </a:ext>
            </a:extLst>
          </p:cNvPr>
          <p:cNvSpPr txBox="1"/>
          <p:nvPr/>
        </p:nvSpPr>
        <p:spPr>
          <a:xfrm>
            <a:off x="606136" y="1325526"/>
            <a:ext cx="29960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RS" sz="2800" b="1" u="sng" dirty="0">
                <a:solidFill>
                  <a:srgbClr val="002060"/>
                </a:solidFill>
                <a:cs typeface="Times New Roman" pitchFamily="18" charset="0"/>
              </a:rPr>
              <a:t>Књижевни род: 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800" b="1" u="sng" dirty="0">
                <a:solidFill>
                  <a:srgbClr val="002060"/>
                </a:solidFill>
                <a:cs typeface="Times New Roman" pitchFamily="18" charset="0"/>
              </a:rPr>
              <a:t>Књижевна врста</a:t>
            </a:r>
            <a:r>
              <a:rPr lang="sr-Cyrl-RS" sz="2800" dirty="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E8A3F981-6321-417D-953D-61F5DCFB3A96}"/>
              </a:ext>
            </a:extLst>
          </p:cNvPr>
          <p:cNvSpPr txBox="1"/>
          <p:nvPr/>
        </p:nvSpPr>
        <p:spPr>
          <a:xfrm>
            <a:off x="3875809" y="1325526"/>
            <a:ext cx="29960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RS" sz="2800" b="1" dirty="0">
                <a:solidFill>
                  <a:srgbClr val="002060"/>
                </a:solidFill>
                <a:cs typeface="Times New Roman" pitchFamily="18" charset="0"/>
              </a:rPr>
              <a:t>драма</a:t>
            </a:r>
          </a:p>
          <a:p>
            <a:pPr>
              <a:defRPr/>
            </a:pPr>
            <a:r>
              <a:rPr lang="sr-Cyrl-RS" sz="2800" b="1" dirty="0">
                <a:solidFill>
                  <a:srgbClr val="002060"/>
                </a:solidFill>
                <a:cs typeface="Times New Roman" pitchFamily="18" charset="0"/>
              </a:rPr>
              <a:t>комедија</a:t>
            </a:r>
            <a:endParaRPr lang="sr-Cyrl-RS" sz="2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B4BBD548-774D-4EB0-8116-83C9BE1EEAB1}"/>
              </a:ext>
            </a:extLst>
          </p:cNvPr>
          <p:cNvSpPr txBox="1"/>
          <p:nvPr/>
        </p:nvSpPr>
        <p:spPr>
          <a:xfrm>
            <a:off x="758537" y="2487589"/>
            <a:ext cx="100064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ДРАМА – књижевни род који обухвата сва дела која су углавном намењена извођењу на позорници</a:t>
            </a:r>
            <a:r>
              <a:rPr lang="sr-Latn-R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3DC31E7B-B45C-448C-A0D4-886015F74446}"/>
              </a:ext>
            </a:extLst>
          </p:cNvPr>
          <p:cNvSpPr txBox="1"/>
          <p:nvPr/>
        </p:nvSpPr>
        <p:spPr>
          <a:xfrm>
            <a:off x="673678" y="3740486"/>
            <a:ext cx="110039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ДИДАСКАЛИЈЕ – пишчева упутства глумцима (или читаоцу), налазе се у заграда и углавном су обележена посебним типом слова (курзив), пружају информације о: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                  -изгледу и понашању јунака на сцени</a:t>
            </a:r>
            <a:r>
              <a:rPr lang="sr-Latn-RS" sz="2800" b="1" dirty="0">
                <a:solidFill>
                  <a:srgbClr val="002060"/>
                </a:solidFill>
              </a:rPr>
              <a:t>;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                   -простору у коме се одвија радња</a:t>
            </a:r>
            <a:r>
              <a:rPr lang="sr-Latn-R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A6A0CE22-4010-471B-B9DC-F756B4D3637B}"/>
              </a:ext>
            </a:extLst>
          </p:cNvPr>
          <p:cNvSpPr txBox="1"/>
          <p:nvPr/>
        </p:nvSpPr>
        <p:spPr>
          <a:xfrm>
            <a:off x="6095999" y="355347"/>
            <a:ext cx="5915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800" b="1" dirty="0">
                <a:solidFill>
                  <a:srgbClr val="002060"/>
                </a:solidFill>
              </a:rPr>
              <a:t>Овај драмски текст је написан комбинацијом поезије и прозе.</a:t>
            </a:r>
            <a:endParaRPr lang="sr-Latn-R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9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B0F19B2C-DBD4-4D7E-9D01-57AF010E1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92F7E39B-BC92-4AB0-9158-CF91F29C48FD}"/>
              </a:ext>
            </a:extLst>
          </p:cNvPr>
          <p:cNvSpPr txBox="1"/>
          <p:nvPr/>
        </p:nvSpPr>
        <p:spPr>
          <a:xfrm>
            <a:off x="452003" y="4567091"/>
            <a:ext cx="2996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RS" sz="2800" b="1" u="sng" dirty="0">
                <a:solidFill>
                  <a:srgbClr val="002060"/>
                </a:solidFill>
                <a:cs typeface="Times New Roman" pitchFamily="18" charset="0"/>
              </a:rPr>
              <a:t>Ликови: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8A3F7897-2D56-4DE9-B9AF-A50B81686A95}"/>
              </a:ext>
            </a:extLst>
          </p:cNvPr>
          <p:cNvSpPr txBox="1"/>
          <p:nvPr/>
        </p:nvSpPr>
        <p:spPr>
          <a:xfrm>
            <a:off x="1950026" y="4567091"/>
            <a:ext cx="96877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RS" sz="2800" b="1" dirty="0">
                <a:solidFill>
                  <a:srgbClr val="002060"/>
                </a:solidFill>
                <a:cs typeface="Times New Roman" pitchFamily="18" charset="0"/>
              </a:rPr>
              <a:t>песник, дечак, девојчица, певач, Сунце, Месец,  Планинка</a:t>
            </a:r>
          </a:p>
          <a:p>
            <a:pPr>
              <a:defRPr/>
            </a:pPr>
            <a:r>
              <a:rPr lang="sr-Cyrl-RS" sz="2800" b="1" dirty="0">
                <a:solidFill>
                  <a:srgbClr val="002060"/>
                </a:solidFill>
                <a:cs typeface="Times New Roman" pitchFamily="18" charset="0"/>
              </a:rPr>
              <a:t>                 </a:t>
            </a:r>
          </a:p>
          <a:p>
            <a:pPr>
              <a:defRPr/>
            </a:pPr>
            <a:endParaRPr lang="sr-Cyrl-RS" sz="28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defRPr/>
            </a:pPr>
            <a:endParaRPr lang="sr-Cyrl-RS" sz="2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A08A4EAC-5C90-46E9-8939-8998D7F57AC4}"/>
              </a:ext>
            </a:extLst>
          </p:cNvPr>
          <p:cNvSpPr txBox="1"/>
          <p:nvPr/>
        </p:nvSpPr>
        <p:spPr>
          <a:xfrm>
            <a:off x="452003" y="1889434"/>
            <a:ext cx="104515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Догађаји у драмском тексту су повезани и проистичу један из другог. 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У драмској радњи разликујемо увод, заплет, врхунац заплета, преокрет и расплет. </a:t>
            </a:r>
            <a:endParaRPr lang="sr-Cyrl-RS" sz="2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B03EF110-A3C5-4C39-A006-DA7C2956A8E6}"/>
              </a:ext>
            </a:extLst>
          </p:cNvPr>
          <p:cNvSpPr/>
          <p:nvPr/>
        </p:nvSpPr>
        <p:spPr>
          <a:xfrm>
            <a:off x="599993" y="627602"/>
            <a:ext cx="6226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ДА СЕ ПОДСЕТИМО!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12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5000" t="-9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852C8D13-5AE4-4826-BB7F-AA810FE42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 Краљ Петар II  Карађорђевић"</a:t>
            </a:r>
            <a:endParaRPr lang="sr-Latn-RS"/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5E7DFB8D-8F4B-4497-B6DD-93737C9D55B0}"/>
              </a:ext>
            </a:extLst>
          </p:cNvPr>
          <p:cNvSpPr txBox="1"/>
          <p:nvPr/>
        </p:nvSpPr>
        <p:spPr>
          <a:xfrm>
            <a:off x="678872" y="1036449"/>
            <a:ext cx="10141527" cy="5218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indent="-342900">
              <a:lnSpc>
                <a:spcPct val="107000"/>
              </a:lnSpc>
              <a:spcAft>
                <a:spcPts val="565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Која вест се пронела Гружом?</a:t>
            </a:r>
            <a:endParaRPr lang="sr-Cyrl-R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indent="-342900">
              <a:lnSpc>
                <a:spcPct val="107000"/>
              </a:lnSpc>
              <a:spcAft>
                <a:spcPts val="565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Који дечји несташлук је био повод за сукоб Сунца и Месеца?</a:t>
            </a:r>
            <a:endParaRPr lang="sr-Cyrl-R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indent="-342900">
              <a:lnSpc>
                <a:spcPct val="107000"/>
              </a:lnSpc>
              <a:spcAft>
                <a:spcPts val="565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 су деца реаговала када су сазнала шта су урадили Сунце и Месец?</a:t>
            </a:r>
            <a:endParaRPr lang="sr-Cyrl-R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indent="-342900">
              <a:lnSpc>
                <a:spcPct val="107000"/>
              </a:lnSpc>
              <a:spcAft>
                <a:spcPts val="565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Које заједничке особине имају Сунце, Месец и деца?</a:t>
            </a:r>
            <a:endParaRPr lang="sr-Cyrl-R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indent="-342900">
              <a:lnSpc>
                <a:spcPct val="107000"/>
              </a:lnSpc>
              <a:spcAft>
                <a:spcPts val="565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Кога је Планинка најпре оптужила?</a:t>
            </a:r>
            <a:endParaRPr lang="sr-Cyrl-R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indent="-342900">
              <a:lnSpc>
                <a:spcPct val="107000"/>
              </a:lnSpc>
              <a:spcAft>
                <a:spcPts val="565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 је она открила праву истину?</a:t>
            </a:r>
            <a:endParaRPr lang="sr-Cyrl-R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indent="-342900">
              <a:lnSpc>
                <a:spcPct val="107000"/>
              </a:lnSpc>
              <a:spcAft>
                <a:spcPts val="565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 се понашају посвађана браћа?</a:t>
            </a:r>
            <a:endParaRPr lang="sr-Cyrl-R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indent="-342900">
              <a:lnSpc>
                <a:spcPct val="107000"/>
              </a:lnSpc>
              <a:spcAft>
                <a:spcPts val="565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Због чега браћи расту зазубице?</a:t>
            </a:r>
            <a:endParaRPr lang="sr-Latn-R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55A17CE7-99F7-410A-9810-D4C87583A111}"/>
              </a:ext>
            </a:extLst>
          </p:cNvPr>
          <p:cNvSpPr/>
          <p:nvPr/>
        </p:nvSpPr>
        <p:spPr>
          <a:xfrm>
            <a:off x="-263237" y="-221673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chemeClr val="bg2">
                    <a:lumMod val="10000"/>
                  </a:schemeClr>
                </a:solidFill>
              </a:rPr>
              <a:t>Разговарамо:</a:t>
            </a:r>
            <a:endParaRPr lang="sr-Latn-RS" sz="54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E4B46F3-A15F-4CCB-BAE7-6BFA56C6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036" y="105923"/>
            <a:ext cx="1818071" cy="1658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199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</TotalTime>
  <Words>758</Words>
  <Application>Microsoft Office PowerPoint</Application>
  <PresentationFormat>Široki ekran</PresentationFormat>
  <Paragraphs>96</Paragraphs>
  <Slides>10</Slides>
  <Notes>1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Tema Office</vt:lpstr>
      <vt:lpstr>1_Tema Office</vt:lpstr>
      <vt:lpstr>2_Tema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30</cp:revision>
  <dcterms:created xsi:type="dcterms:W3CDTF">2020-10-24T19:42:43Z</dcterms:created>
  <dcterms:modified xsi:type="dcterms:W3CDTF">2020-10-28T15:05:05Z</dcterms:modified>
</cp:coreProperties>
</file>