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3"/>
  </p:notesMasterIdLst>
  <p:handoutMasterIdLst>
    <p:handoutMasterId r:id="rId14"/>
  </p:handoutMasterIdLst>
  <p:sldIdLst>
    <p:sldId id="274" r:id="rId3"/>
    <p:sldId id="259" r:id="rId4"/>
    <p:sldId id="266" r:id="rId5"/>
    <p:sldId id="267" r:id="rId6"/>
    <p:sldId id="275" r:id="rId7"/>
    <p:sldId id="276" r:id="rId8"/>
    <p:sldId id="277" r:id="rId9"/>
    <p:sldId id="278" r:id="rId10"/>
    <p:sldId id="265" r:id="rId11"/>
    <p:sldId id="27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D6F5B"/>
    <a:srgbClr val="00B050"/>
    <a:srgbClr val="2CA688"/>
    <a:srgbClr val="E64506"/>
    <a:srgbClr val="FA8150"/>
    <a:srgbClr val="4FC1E9"/>
    <a:srgbClr val="E0653F"/>
    <a:srgbClr val="E37553"/>
    <a:srgbClr val="95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Umereni stil 2 – Naglašav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74" autoAdjust="0"/>
  </p:normalViewPr>
  <p:slideViewPr>
    <p:cSldViewPr>
      <p:cViewPr varScale="1">
        <p:scale>
          <a:sx n="87" d="100"/>
          <a:sy n="87" d="100"/>
        </p:scale>
        <p:origin x="69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t>16/11/2020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t>16/11/2020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t>16/11/2020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8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t>16/11/2020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t>16/11/2020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t>16/11/2020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3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t>16/11/2020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t>16/11/2020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68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t>16/11/2020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84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t>16/11/2020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7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t>16/11/2020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15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t>16/11/2020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16/11/2020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r-Cyrl-RS" dirty="0"/>
              <a:t>                   </a:t>
            </a:r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E3BC62-C6D1-4AFD-AD8A-2F5663CE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" y="1425471"/>
            <a:ext cx="2664296" cy="30178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7098E7-1883-499E-A546-5C0C5974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34397"/>
            <a:ext cx="2286000" cy="2286000"/>
          </a:xfrm>
          <a:prstGeom prst="rect">
            <a:avLst/>
          </a:prstGeom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78463BC-E9A8-420B-B706-6DB77DBB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E54-8F5A-44E5-A41E-94554F28D69C}" type="datetime1">
              <a:rPr lang="fr-FR" smtClean="0"/>
              <a:t>16/11/2020</a:t>
            </a:fld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E50A73F-1608-4B10-9CF1-F525A10A1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1" y="0"/>
            <a:ext cx="7053528" cy="48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603920" y="411510"/>
            <a:ext cx="7560840" cy="2578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Изводљивост сабирања и одузимања 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скупу природних бројева</a:t>
            </a:r>
          </a:p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-N-</a:t>
            </a:r>
            <a:endParaRPr lang="sr-Cyrl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t>16/11/2020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данашњем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часу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23928" y="402782"/>
            <a:ext cx="4968552" cy="102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Усвајање појма изводљивости операције сабирања у скупу N 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неизводљивости операције одузимања у скупу N.</a:t>
            </a:r>
            <a:endParaRPr lang="sr-Latn-R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914012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6" y="1182347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t>16/11/2020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2917029-A75B-43DE-AFA1-E715F360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78D09-6BD9-40B2-AAB0-C3E47F463C8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C98FFBD6-3BC5-4281-9B2F-59EB1498EE5D}"/>
              </a:ext>
            </a:extLst>
          </p:cNvPr>
          <p:cNvSpPr/>
          <p:nvPr/>
        </p:nvSpPr>
        <p:spPr>
          <a:xfrm rot="20560901">
            <a:off x="251520" y="55552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поновимо</a:t>
            </a:r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8E07B795-D2DC-41ED-B628-CA34BA848175}"/>
              </a:ext>
            </a:extLst>
          </p:cNvPr>
          <p:cNvSpPr txBox="1"/>
          <p:nvPr/>
        </p:nvSpPr>
        <p:spPr>
          <a:xfrm>
            <a:off x="2414039" y="102759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/>
              <a:t>Скуп природних бројева означавамо великим латиничним словом </a:t>
            </a:r>
            <a:r>
              <a:rPr lang="en-US" b="1" dirty="0"/>
              <a:t>N.</a:t>
            </a:r>
            <a:endParaRPr lang="sr-Latn-RS" b="1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CAF90482-E12E-4675-9C47-9C9B8DC81045}"/>
              </a:ext>
            </a:extLst>
          </p:cNvPr>
          <p:cNvSpPr txBox="1"/>
          <p:nvPr/>
        </p:nvSpPr>
        <p:spPr>
          <a:xfrm>
            <a:off x="1493807" y="164894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/>
              <a:t>Словом </a:t>
            </a:r>
            <a:r>
              <a:rPr lang="en-US" b="1" dirty="0"/>
              <a:t>n </a:t>
            </a:r>
            <a:r>
              <a:rPr lang="sr-Cyrl-RS" b="1" dirty="0"/>
              <a:t>обично означавамо било који природни број </a:t>
            </a:r>
            <a:r>
              <a:rPr lang="en-US" b="1" dirty="0"/>
              <a:t>.</a:t>
            </a:r>
            <a:endParaRPr lang="sr-Latn-RS" b="1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DED01244-DD11-403E-AEA0-367ABB081B43}"/>
              </a:ext>
            </a:extLst>
          </p:cNvPr>
          <p:cNvSpPr txBox="1"/>
          <p:nvPr/>
        </p:nvSpPr>
        <p:spPr>
          <a:xfrm>
            <a:off x="899592" y="212163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/>
              <a:t>Запис А= {1,3,5} читамо : СКУП А сачињавају бројеви 1,3 и 5.</a:t>
            </a:r>
            <a:endParaRPr lang="sr-Latn-RS" b="1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D55DBA91-A987-4E3B-B87C-B36B23E8A24E}"/>
              </a:ext>
            </a:extLst>
          </p:cNvPr>
          <p:cNvSpPr txBox="1"/>
          <p:nvPr/>
        </p:nvSpPr>
        <p:spPr>
          <a:xfrm>
            <a:off x="457200" y="262558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/>
              <a:t>Запис 0</a:t>
            </a:r>
            <a:r>
              <a:rPr lang="en-US" b="1" dirty="0"/>
              <a:t> </a:t>
            </a:r>
            <a:r>
              <a:rPr lang="sr-Cyrl-RS" b="1" dirty="0"/>
              <a:t>∉ </a:t>
            </a:r>
            <a:r>
              <a:rPr lang="en-US" b="1" dirty="0"/>
              <a:t>N </a:t>
            </a:r>
            <a:r>
              <a:rPr lang="sr-Cyrl-RS" b="1" dirty="0"/>
              <a:t>читамо: НУЛА НЕ ПРИПАДА скупу</a:t>
            </a:r>
            <a:r>
              <a:rPr lang="en-US" b="1" dirty="0"/>
              <a:t> N.</a:t>
            </a:r>
            <a:r>
              <a:rPr lang="sr-Cyrl-RS" b="1" dirty="0"/>
              <a:t> </a:t>
            </a:r>
            <a:r>
              <a:rPr lang="en-US" b="1" dirty="0"/>
              <a:t> </a:t>
            </a:r>
            <a:endParaRPr lang="sr-Latn-RS" b="1" dirty="0"/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164A18A0-6E5C-4942-AFC6-3051E8F9DC36}"/>
              </a:ext>
            </a:extLst>
          </p:cNvPr>
          <p:cNvSpPr txBox="1"/>
          <p:nvPr/>
        </p:nvSpPr>
        <p:spPr>
          <a:xfrm>
            <a:off x="326209" y="3076940"/>
            <a:ext cx="806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/>
              <a:t>Најмањи природни број је 1</a:t>
            </a:r>
            <a:r>
              <a:rPr lang="en-US" b="1" dirty="0"/>
              <a:t>.</a:t>
            </a:r>
            <a:r>
              <a:rPr lang="sr-Cyrl-RS" b="1" dirty="0"/>
              <a:t> Он једини нема свог претходника. </a:t>
            </a:r>
            <a:r>
              <a:rPr lang="en-US" b="1" dirty="0"/>
              <a:t> </a:t>
            </a:r>
            <a:endParaRPr lang="sr-Latn-RS" b="1" dirty="0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8E96B4E1-FF0F-460E-986A-74349274BDCE}"/>
              </a:ext>
            </a:extLst>
          </p:cNvPr>
          <p:cNvSpPr txBox="1"/>
          <p:nvPr/>
        </p:nvSpPr>
        <p:spPr>
          <a:xfrm>
            <a:off x="1043608" y="359730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b="1" dirty="0"/>
              <a:t>Скуп природних бројева има бесконачно много бројева</a:t>
            </a:r>
            <a:r>
              <a:rPr lang="en-US" b="1" dirty="0"/>
              <a:t>.</a:t>
            </a:r>
            <a:r>
              <a:rPr lang="sr-Cyrl-RS" b="1" dirty="0"/>
              <a:t> </a:t>
            </a:r>
            <a:r>
              <a:rPr lang="en-US" b="1" dirty="0"/>
              <a:t> </a:t>
            </a:r>
            <a:endParaRPr lang="sr-Latn-RS" b="1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F221F338-E0C3-40EB-BE84-3864C2FCC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5711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8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45ED20-F72A-4156-BBFE-F78E47A5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5634"/>
            <a:ext cx="7927829" cy="85018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2400" dirty="0"/>
              <a:t>Ако саберемо било која два природна броја уверићемо се да њихов збир припада скупу природних бројева.</a:t>
            </a:r>
            <a:endParaRPr lang="sr-Latn-RS" sz="2400" dirty="0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45B5C95-9134-463A-969B-64FB9C48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7CD050B0-AF7C-450E-BC78-4F1DE0AD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4789860"/>
            <a:ext cx="4760168" cy="273844"/>
          </a:xfrm>
        </p:spPr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46FBB31D-B220-4658-8BFC-B359A4FF9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90993"/>
              </p:ext>
            </p:extLst>
          </p:nvPr>
        </p:nvGraphicFramePr>
        <p:xfrm>
          <a:off x="1500373" y="1459230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0515417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59242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3284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8083259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05204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3 200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3 875 936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1 300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6 000 000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0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a+b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9 875 936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50781"/>
                  </a:ext>
                </a:extLst>
              </a:tr>
            </a:tbl>
          </a:graphicData>
        </a:graphic>
      </p:graphicFrame>
      <p:sp>
        <p:nvSpPr>
          <p:cNvPr id="7" name="Naslov 1">
            <a:extLst>
              <a:ext uri="{FF2B5EF4-FFF2-40B4-BE49-F238E27FC236}">
                <a16:creationId xmlns:a16="http://schemas.microsoft.com/office/drawing/2014/main" id="{4993BB9F-8AE5-49B0-88F0-67BCE04D1A57}"/>
              </a:ext>
            </a:extLst>
          </p:cNvPr>
          <p:cNvSpPr txBox="1">
            <a:spLocks/>
          </p:cNvSpPr>
          <p:nvPr/>
        </p:nvSpPr>
        <p:spPr>
          <a:xfrm>
            <a:off x="457200" y="3000081"/>
            <a:ext cx="3312368" cy="1371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2000" b="1" dirty="0">
                <a:solidFill>
                  <a:srgbClr val="FF0000"/>
                </a:solidFill>
              </a:rPr>
              <a:t>Збир било која два природна броја припада скупу природних бројева!</a:t>
            </a:r>
            <a:endParaRPr lang="sr-Latn-RS" sz="2000" b="1" dirty="0">
              <a:solidFill>
                <a:srgbClr val="FF0000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28225509-F268-458C-BF72-2C03045C55C6}"/>
              </a:ext>
            </a:extLst>
          </p:cNvPr>
          <p:cNvSpPr txBox="1"/>
          <p:nvPr/>
        </p:nvSpPr>
        <p:spPr>
          <a:xfrm>
            <a:off x="4366320" y="3195910"/>
            <a:ext cx="4760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sz="2800" b="1" dirty="0">
                <a:solidFill>
                  <a:schemeClr val="accent6">
                    <a:lumMod val="50000"/>
                  </a:schemeClr>
                </a:solidFill>
              </a:rPr>
              <a:t>Зато кажемо да је операција сабирања изводљива у скупу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N.</a:t>
            </a:r>
            <a:endParaRPr lang="sr-Latn-R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C48C4D8-5E6D-4115-9038-FAC0CC0F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CB81-0574-49D8-960D-73E96FB7A9BD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05C73622-FE97-4EC8-B739-C75681A2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192216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A90606C8-0192-484A-A3D5-727B537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8229600" cy="2736304"/>
          </a:xfrm>
        </p:spPr>
        <p:txBody>
          <a:bodyPr>
            <a:noAutofit/>
          </a:bodyPr>
          <a:lstStyle/>
          <a:p>
            <a:r>
              <a:rPr lang="sr-Cyrl-RS" sz="2000" b="1" dirty="0"/>
              <a:t>Ако било која два природна броја означимо словима </a:t>
            </a:r>
            <a:r>
              <a:rPr lang="en-US" sz="2000" b="1" dirty="0"/>
              <a:t>a </a:t>
            </a:r>
            <a:r>
              <a:rPr lang="sr-Cyrl-RS" sz="2000" b="1" dirty="0"/>
              <a:t>и </a:t>
            </a:r>
            <a:r>
              <a:rPr lang="en-US" sz="2000" b="1" dirty="0"/>
              <a:t>b</a:t>
            </a:r>
            <a:r>
              <a:rPr lang="sr-Cyrl-RS" sz="2000" b="1" dirty="0"/>
              <a:t>, онда изводљивост операције сабирања у скупу природних бројева можемо да запишемо овако:</a:t>
            </a:r>
            <a:br>
              <a:rPr lang="sr-Cyrl-RS" sz="2000" b="1" dirty="0"/>
            </a:br>
            <a:br>
              <a:rPr lang="sr-Cyrl-RS" sz="2000" b="1" dirty="0"/>
            </a:br>
            <a:endParaRPr lang="sr-Latn-RS" sz="2400" b="1" dirty="0">
              <a:solidFill>
                <a:srgbClr val="C0000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122F267-992C-495A-AEE9-D098A952E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99" y="1563638"/>
            <a:ext cx="1180601" cy="286206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34CD35-B5B0-406B-B533-111006683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" y="2411108"/>
            <a:ext cx="2762499" cy="172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A30BDA64-152B-4EA4-9295-2F047F3AAC28}"/>
              </a:ext>
            </a:extLst>
          </p:cNvPr>
          <p:cNvSpPr txBox="1"/>
          <p:nvPr/>
        </p:nvSpPr>
        <p:spPr>
          <a:xfrm>
            <a:off x="3102186" y="2047166"/>
            <a:ext cx="4654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a,b </a:t>
            </a:r>
            <a:r>
              <a:rPr lang="en-US" altLang="sr-Latn-RS" sz="2400" b="1" dirty="0">
                <a:solidFill>
                  <a:srgbClr val="C00000"/>
                </a:solidFill>
                <a:cs typeface="Arial" panose="020B0604020202020204" pitchFamily="34" charset="0"/>
              </a:rPr>
              <a:t>∊ N</a:t>
            </a:r>
            <a:br>
              <a:rPr lang="en-US" altLang="sr-Latn-RS" sz="24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altLang="sr-Latn-RS" sz="2400" b="1" dirty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lang="en-US" altLang="sr-Latn-R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a+b</a:t>
            </a:r>
            <a:r>
              <a:rPr lang="en-US" altLang="sr-Latn-RS" sz="2400" b="1" dirty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altLang="sr-Latn-RS" sz="2400" b="1" dirty="0">
                <a:solidFill>
                  <a:srgbClr val="C00000"/>
                </a:solidFill>
                <a:cs typeface="Arial" panose="020B0604020202020204" pitchFamily="34" charset="0"/>
              </a:rPr>
              <a:t>∊ N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821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D9830F3-8E12-4D15-98F3-961B1E4E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CB81-0574-49D8-960D-73E96FB7A9BD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A2050A8D-EBCF-40A0-888C-7FD34E1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4832176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AED6792C-A103-4F7E-85A9-B4EE095D58A0}"/>
              </a:ext>
            </a:extLst>
          </p:cNvPr>
          <p:cNvSpPr txBox="1"/>
          <p:nvPr/>
        </p:nvSpPr>
        <p:spPr>
          <a:xfrm>
            <a:off x="323528" y="91127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Реши следећу једначину и увери се да ли њено решење припада  скупу</a:t>
            </a:r>
            <a:r>
              <a:rPr lang="en-US" sz="2000" dirty="0"/>
              <a:t> N.</a:t>
            </a:r>
            <a:r>
              <a:rPr lang="sr-Cyrl-RS" sz="2000" dirty="0"/>
              <a:t> </a:t>
            </a:r>
            <a:endParaRPr lang="sr-Latn-RS" sz="20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C15C602-5103-433E-A676-37588A187433}"/>
              </a:ext>
            </a:extLst>
          </p:cNvPr>
          <p:cNvSpPr txBox="1"/>
          <p:nvPr/>
        </p:nvSpPr>
        <p:spPr>
          <a:xfrm>
            <a:off x="3232706" y="22354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 </a:t>
            </a:r>
            <a:r>
              <a:rPr lang="sr-Latn-RS" b="1" dirty="0"/>
              <a:t>= </a:t>
            </a:r>
            <a:r>
              <a:rPr lang="en-US" b="1" dirty="0"/>
              <a:t>369</a:t>
            </a:r>
            <a:r>
              <a:rPr lang="sr-Latn-RS" b="1" dirty="0"/>
              <a:t> + 358</a:t>
            </a:r>
          </a:p>
          <a:p>
            <a:r>
              <a:rPr lang="en-US" b="1" dirty="0"/>
              <a:t> </a:t>
            </a:r>
            <a:endParaRPr lang="sr-Latn-RS" b="1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4E2D09D8-312E-47FB-8BE9-BF26B2C0FD10}"/>
              </a:ext>
            </a:extLst>
          </p:cNvPr>
          <p:cNvSpPr txBox="1"/>
          <p:nvPr/>
        </p:nvSpPr>
        <p:spPr>
          <a:xfrm>
            <a:off x="3232706" y="176928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 – 369</a:t>
            </a:r>
            <a:r>
              <a:rPr lang="sr-Latn-RS" b="1" dirty="0"/>
              <a:t> = 358</a:t>
            </a:r>
          </a:p>
          <a:p>
            <a:r>
              <a:rPr lang="en-US" b="1" dirty="0"/>
              <a:t> </a:t>
            </a:r>
            <a:endParaRPr lang="sr-Latn-RS" b="1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FB82EFC5-6958-418D-BE3A-7A3060ECC2BD}"/>
              </a:ext>
            </a:extLst>
          </p:cNvPr>
          <p:cNvSpPr txBox="1"/>
          <p:nvPr/>
        </p:nvSpPr>
        <p:spPr>
          <a:xfrm>
            <a:off x="3254016" y="26856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 </a:t>
            </a:r>
            <a:r>
              <a:rPr lang="sr-Latn-RS" b="1" dirty="0"/>
              <a:t> = 727</a:t>
            </a:r>
          </a:p>
          <a:p>
            <a:r>
              <a:rPr lang="en-US" b="1" dirty="0"/>
              <a:t> </a:t>
            </a:r>
            <a:endParaRPr lang="sr-Latn-RS" b="1" dirty="0"/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96608A86-47CA-47D7-9125-848E21BD4DB2}"/>
              </a:ext>
            </a:extLst>
          </p:cNvPr>
          <p:cNvSpPr/>
          <p:nvPr/>
        </p:nvSpPr>
        <p:spPr>
          <a:xfrm>
            <a:off x="-36459" y="-235857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ЗАДАТАК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9F33BB83-60A9-46D4-AE8B-52EB191619F4}"/>
              </a:ext>
            </a:extLst>
          </p:cNvPr>
          <p:cNvSpPr txBox="1"/>
          <p:nvPr/>
        </p:nvSpPr>
        <p:spPr>
          <a:xfrm>
            <a:off x="1115616" y="327024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Решење једначине припада скупу </a:t>
            </a:r>
            <a:r>
              <a:rPr lang="en-US" dirty="0">
                <a:solidFill>
                  <a:srgbClr val="C00000"/>
                </a:solidFill>
              </a:rPr>
              <a:t>N.</a:t>
            </a:r>
            <a:endParaRPr lang="sr-Latn-RS" dirty="0">
              <a:solidFill>
                <a:srgbClr val="C00000"/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F6400CC4-3D78-4803-A566-1232A9A9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74881"/>
            <a:ext cx="3067861" cy="30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45ED20-F72A-4156-BBFE-F78E47A5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10111"/>
            <a:ext cx="7927829" cy="114464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2400" dirty="0"/>
              <a:t>Попуњавањем таблице утврђујемо да разлика било која два природна броја не припада увек скупу </a:t>
            </a:r>
            <a:r>
              <a:rPr lang="en-US" sz="2400" dirty="0"/>
              <a:t>N.</a:t>
            </a:r>
            <a:r>
              <a:rPr lang="sr-Cyrl-RS" sz="2400" dirty="0"/>
              <a:t> У табели ћемо означити  ознаком </a:t>
            </a:r>
            <a:r>
              <a:rPr lang="sr-Latn-RS" sz="2400" b="1" dirty="0">
                <a:solidFill>
                  <a:srgbClr val="C00000"/>
                </a:solidFill>
                <a:latin typeface="Avenir Next LT Pro Light" panose="020B0304020202020204" pitchFamily="34" charset="-18"/>
              </a:rPr>
              <a:t>X</a:t>
            </a:r>
            <a:r>
              <a:rPr lang="en-US" sz="2400" b="1" dirty="0">
                <a:solidFill>
                  <a:srgbClr val="C00000"/>
                </a:solidFill>
                <a:latin typeface="Avenir Next LT Pro Light" panose="020B0304020202020204" pitchFamily="34" charset="-18"/>
              </a:rPr>
              <a:t>.</a:t>
            </a:r>
            <a:endParaRPr lang="sr-Latn-RS" sz="2400" b="1" dirty="0">
              <a:solidFill>
                <a:srgbClr val="C00000"/>
              </a:solidFill>
            </a:endParaRP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45B5C95-9134-463A-969B-64FB9C48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16/11/2020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7CD050B0-AF7C-450E-BC78-4F1DE0AD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4833374"/>
            <a:ext cx="4760168" cy="273844"/>
          </a:xfrm>
        </p:spPr>
        <p:txBody>
          <a:bodyPr/>
          <a:lstStyle/>
          <a:p>
            <a:r>
              <a:rPr lang="ru-RU" sz="1050" dirty="0"/>
              <a:t>ДУПАЛО МИРЈАНА ОШ" КРАЉ ПЕТАР II КАРАЂОРЂЕВИЋ"</a:t>
            </a:r>
            <a:endParaRPr lang="en-US" sz="1050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46FBB31D-B220-4658-8BFC-B359A4FF9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43746"/>
              </p:ext>
            </p:extLst>
          </p:nvPr>
        </p:nvGraphicFramePr>
        <p:xfrm>
          <a:off x="1500373" y="1459230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0515417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59242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863284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8083259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05204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А                      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1 600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5 000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8 700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5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r-Cyrl-RS" dirty="0"/>
                        <a:t>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1 200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6 000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3 699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0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sr-Cyrl-RS" dirty="0"/>
                        <a:t> - </a:t>
                      </a:r>
                      <a:r>
                        <a:rPr lang="en-US" dirty="0"/>
                        <a:t>b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>
                          <a:solidFill>
                            <a:srgbClr val="C00000"/>
                          </a:solidFill>
                          <a:latin typeface="Avenir Next LT Pro Light" panose="020B0304020202020204" pitchFamily="34" charset="-18"/>
                        </a:rPr>
                        <a:t>X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4</a:t>
                      </a:r>
                      <a:r>
                        <a:rPr lang="en-US" dirty="0"/>
                        <a:t>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>
                          <a:solidFill>
                            <a:srgbClr val="C00000"/>
                          </a:solidFill>
                          <a:latin typeface="Avenir Next LT Pro Light" panose="020B0304020202020204" pitchFamily="34" charset="-18"/>
                        </a:rPr>
                        <a:t>X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5 001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50781"/>
                  </a:ext>
                </a:extLst>
              </a:tr>
            </a:tbl>
          </a:graphicData>
        </a:graphic>
      </p:graphicFrame>
      <p:sp>
        <p:nvSpPr>
          <p:cNvPr id="7" name="Naslov 1">
            <a:extLst>
              <a:ext uri="{FF2B5EF4-FFF2-40B4-BE49-F238E27FC236}">
                <a16:creationId xmlns:a16="http://schemas.microsoft.com/office/drawing/2014/main" id="{4993BB9F-8AE5-49B0-88F0-67BCE04D1A57}"/>
              </a:ext>
            </a:extLst>
          </p:cNvPr>
          <p:cNvSpPr txBox="1">
            <a:spLocks/>
          </p:cNvSpPr>
          <p:nvPr/>
        </p:nvSpPr>
        <p:spPr>
          <a:xfrm>
            <a:off x="0" y="3182876"/>
            <a:ext cx="3312368" cy="1371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1600" b="1" dirty="0">
                <a:solidFill>
                  <a:srgbClr val="FF0000"/>
                </a:solidFill>
              </a:rPr>
              <a:t>Када је умањеник мањи од умањиоца њихова разлика не припада скупу </a:t>
            </a:r>
            <a:r>
              <a:rPr lang="en-US" sz="1600" b="1" dirty="0">
                <a:solidFill>
                  <a:srgbClr val="FF0000"/>
                </a:solidFill>
              </a:rPr>
              <a:t>N.</a:t>
            </a:r>
            <a:endParaRPr lang="sr-Latn-RS" sz="1600" b="1" dirty="0">
              <a:solidFill>
                <a:srgbClr val="FF0000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28225509-F268-458C-BF72-2C03045C55C6}"/>
              </a:ext>
            </a:extLst>
          </p:cNvPr>
          <p:cNvSpPr txBox="1"/>
          <p:nvPr/>
        </p:nvSpPr>
        <p:spPr>
          <a:xfrm>
            <a:off x="3352296" y="3592142"/>
            <a:ext cx="4760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Постоје природни бројеви чија разлика не припада скупу природних бројева.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</a:rPr>
              <a:t>Зато кажемо </a:t>
            </a:r>
            <a:r>
              <a:rPr lang="sr-Cyrl-RS" b="1" dirty="0">
                <a:solidFill>
                  <a:srgbClr val="C00000"/>
                </a:solidFill>
              </a:rPr>
              <a:t>да операција одузимања није увек  изводљива у скупу </a:t>
            </a:r>
            <a:r>
              <a:rPr lang="en-US" b="1" dirty="0">
                <a:solidFill>
                  <a:srgbClr val="C00000"/>
                </a:solidFill>
              </a:rPr>
              <a:t>N.</a:t>
            </a:r>
            <a:endParaRPr lang="sr-Latn-R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6282651-C78F-433B-A5C8-2E48B523E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10770"/>
              </p:ext>
            </p:extLst>
          </p:nvPr>
        </p:nvGraphicFramePr>
        <p:xfrm>
          <a:off x="7589862" y="1459230"/>
          <a:ext cx="1219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19130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500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09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2 000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7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dirty="0">
                          <a:solidFill>
                            <a:srgbClr val="C00000"/>
                          </a:solidFill>
                          <a:latin typeface="Avenir Next LT Pro Light" panose="020B0304020202020204" pitchFamily="34" charset="-18"/>
                        </a:rPr>
                        <a:t>X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06822"/>
                  </a:ext>
                </a:extLst>
              </a:tr>
            </a:tbl>
          </a:graphicData>
        </a:graphic>
      </p:graphicFrame>
      <p:sp>
        <p:nvSpPr>
          <p:cNvPr id="10" name="Oblačić: sa strelicom nagore 9">
            <a:extLst>
              <a:ext uri="{FF2B5EF4-FFF2-40B4-BE49-F238E27FC236}">
                <a16:creationId xmlns:a16="http://schemas.microsoft.com/office/drawing/2014/main" id="{FFFC6E71-A087-4E49-B5B8-CE3B3D7DAADE}"/>
              </a:ext>
            </a:extLst>
          </p:cNvPr>
          <p:cNvSpPr/>
          <p:nvPr/>
        </p:nvSpPr>
        <p:spPr>
          <a:xfrm>
            <a:off x="2560208" y="2497682"/>
            <a:ext cx="1584176" cy="815831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а&lt;</a:t>
            </a:r>
            <a:r>
              <a:rPr lang="en-US" dirty="0"/>
              <a:t>b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(a-b)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∉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11" name="Oblačić: sa strelicom nagore 10">
            <a:extLst>
              <a:ext uri="{FF2B5EF4-FFF2-40B4-BE49-F238E27FC236}">
                <a16:creationId xmlns:a16="http://schemas.microsoft.com/office/drawing/2014/main" id="{B89D9CBD-2876-4DF0-8836-4FF5873B696E}"/>
              </a:ext>
            </a:extLst>
          </p:cNvPr>
          <p:cNvSpPr/>
          <p:nvPr/>
        </p:nvSpPr>
        <p:spPr>
          <a:xfrm>
            <a:off x="6156176" y="2497681"/>
            <a:ext cx="1584176" cy="859346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а&gt;</a:t>
            </a:r>
            <a:r>
              <a:rPr lang="en-US" dirty="0"/>
              <a:t>b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(a-b) </a:t>
            </a:r>
            <a:r>
              <a:rPr lang="en-US" altLang="sr-Latn-RS" sz="2400" b="1" dirty="0">
                <a:solidFill>
                  <a:srgbClr val="C00000"/>
                </a:solidFill>
                <a:cs typeface="Arial" panose="020B0604020202020204" pitchFamily="34" charset="0"/>
              </a:rPr>
              <a:t>∊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</a:t>
            </a:r>
            <a:endParaRPr lang="sr-Latn-RS" dirty="0">
              <a:solidFill>
                <a:srgbClr val="C00000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CF40339-2E1B-463B-87DC-812118675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95" y="1616616"/>
            <a:ext cx="1584176" cy="99011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1313FD0-9B3A-4E5B-947E-1B811ABF8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60014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r-Cyrl-RS" dirty="0"/>
              <a:t>                   </a:t>
            </a:r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E3BC62-C6D1-4AFD-AD8A-2F5663CE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" y="1425471"/>
            <a:ext cx="2664296" cy="30178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7098E7-1883-499E-A546-5C0C5974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34397"/>
            <a:ext cx="2286000" cy="2286000"/>
          </a:xfrm>
          <a:prstGeom prst="rect">
            <a:avLst/>
          </a:prstGeom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78463BC-E9A8-420B-B706-6DB77DBB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E54-8F5A-44E5-A41E-94554F28D69C}" type="datetime1">
              <a:rPr lang="fr-FR" smtClean="0"/>
              <a:t>16/11/2020</a:t>
            </a:fld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E557951-BD00-47FA-9098-88CB6A76B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4" y="1095682"/>
            <a:ext cx="7935432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717</TotalTime>
  <Words>456</Words>
  <Application>Microsoft Office PowerPoint</Application>
  <PresentationFormat>Projekcija na ekranu (16:9)</PresentationFormat>
  <Paragraphs>93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Avenir Next LT Pro Light</vt:lpstr>
      <vt:lpstr>Calibri</vt:lpstr>
      <vt:lpstr>Calibri Light</vt:lpstr>
      <vt:lpstr>Times New Roman</vt:lpstr>
      <vt:lpstr>Wingdings</vt:lpstr>
      <vt:lpstr>1741</vt:lpstr>
      <vt:lpstr>1_Tema Office</vt:lpstr>
      <vt:lpstr>PowerPoint prezentacija</vt:lpstr>
      <vt:lpstr>PowerPoint prezentacija</vt:lpstr>
      <vt:lpstr>PowerPoint prezentacija</vt:lpstr>
      <vt:lpstr>PowerPoint prezentacija</vt:lpstr>
      <vt:lpstr>Ако саберемо било која два природна броја уверићемо се да њихов збир припада скупу природних бројева.</vt:lpstr>
      <vt:lpstr>Ако било која два природна броја означимо словима a и b, онда изводљивост операције сабирања у скупу природних бројева можемо да запишемо овако:  </vt:lpstr>
      <vt:lpstr>PowerPoint prezentacija</vt:lpstr>
      <vt:lpstr>Попуњавањем таблице утврђујемо да разлика било која два природна броја не припада увек скупу N. У табели ћемо означити  ознаком X.</vt:lpstr>
      <vt:lpstr>ДОМАЋИ ЗАДАТАК: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90</cp:revision>
  <dcterms:created xsi:type="dcterms:W3CDTF">2020-05-05T10:38:16Z</dcterms:created>
  <dcterms:modified xsi:type="dcterms:W3CDTF">2020-11-16T19:52:35Z</dcterms:modified>
</cp:coreProperties>
</file>