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57" r:id="rId3"/>
    <p:sldId id="265" r:id="rId4"/>
    <p:sldId id="258" r:id="rId5"/>
    <p:sldId id="261" r:id="rId6"/>
    <p:sldId id="262" r:id="rId7"/>
    <p:sldId id="263" r:id="rId8"/>
    <p:sldId id="264" r:id="rId9"/>
    <p:sldId id="268" r:id="rId10"/>
    <p:sldId id="267" r:id="rId11"/>
    <p:sldId id="266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8150"/>
    <a:srgbClr val="E37553"/>
    <a:srgbClr val="E0653F"/>
    <a:srgbClr val="959697"/>
    <a:srgbClr val="EAEAEA"/>
    <a:srgbClr val="E3E5F1"/>
    <a:srgbClr val="EFF0F7"/>
    <a:srgbClr val="F5B493"/>
    <a:srgbClr val="F6BEA3"/>
    <a:srgbClr val="F6F7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12" autoAdjust="0"/>
    <p:restoredTop sz="94674" autoAdjust="0"/>
  </p:normalViewPr>
  <p:slideViewPr>
    <p:cSldViewPr>
      <p:cViewPr>
        <p:scale>
          <a:sx n="92" d="100"/>
          <a:sy n="92" d="100"/>
        </p:scale>
        <p:origin x="-584" y="-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412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C4441-9F33-4881-BA39-6866451CFF6B}" type="datetime1">
              <a:rPr lang="sr-Latn-RS" smtClean="0"/>
              <a:pPr/>
              <a:t>28.1.2021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5BEB-1ADB-49FA-9859-ABF84DA6C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528389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3D38D-557B-4E42-9CD4-8BD4BF2AE63D}" type="datetime1">
              <a:rPr lang="sr-Latn-RS" smtClean="0"/>
              <a:pPr/>
              <a:t>28.1.2021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8D487-880D-4606-A7B0-348CC91A333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20648657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0CCBA1-D67F-4FF3-9C41-A277F22D034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xmlns="" id="{43959469-FF03-4825-9F3C-6BB93A8CB09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92176" y="1917700"/>
            <a:ext cx="8250238" cy="3225800"/>
            <a:chOff x="562" y="1208"/>
            <a:chExt cx="5197" cy="2032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B1E65A4E-8C9A-4FB6-BE39-496FA08B8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0" y="2242"/>
              <a:ext cx="35" cy="35"/>
            </a:xfrm>
            <a:custGeom>
              <a:avLst/>
              <a:gdLst>
                <a:gd name="T0" fmla="*/ 0 w 70"/>
                <a:gd name="T1" fmla="*/ 0 h 71"/>
                <a:gd name="T2" fmla="*/ 70 w 70"/>
                <a:gd name="T3" fmla="*/ 71 h 71"/>
                <a:gd name="T4" fmla="*/ 70 w 70"/>
                <a:gd name="T5" fmla="*/ 71 h 71"/>
                <a:gd name="T6" fmla="*/ 35 w 70"/>
                <a:gd name="T7" fmla="*/ 35 h 71"/>
                <a:gd name="T8" fmla="*/ 0 w 70"/>
                <a:gd name="T9" fmla="*/ 0 h 71"/>
                <a:gd name="T10" fmla="*/ 0 w 70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1">
                  <a:moveTo>
                    <a:pt x="0" y="0"/>
                  </a:moveTo>
                  <a:lnTo>
                    <a:pt x="70" y="71"/>
                  </a:lnTo>
                  <a:lnTo>
                    <a:pt x="70" y="71"/>
                  </a:lnTo>
                  <a:lnTo>
                    <a:pt x="35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6C522F41-9290-45DD-940D-42D9AAC4E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" y="2802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xmlns="" id="{7E2072D8-1ED5-41C9-BD46-3F9521F0E4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7" y="1501"/>
              <a:ext cx="2722" cy="1739"/>
            </a:xfrm>
            <a:custGeom>
              <a:avLst/>
              <a:gdLst>
                <a:gd name="T0" fmla="*/ 5445 w 5445"/>
                <a:gd name="T1" fmla="*/ 3477 h 3477"/>
                <a:gd name="T2" fmla="*/ 186 w 5445"/>
                <a:gd name="T3" fmla="*/ 972 h 3477"/>
                <a:gd name="T4" fmla="*/ 165 w 5445"/>
                <a:gd name="T5" fmla="*/ 954 h 3477"/>
                <a:gd name="T6" fmla="*/ 127 w 5445"/>
                <a:gd name="T7" fmla="*/ 913 h 3477"/>
                <a:gd name="T8" fmla="*/ 92 w 5445"/>
                <a:gd name="T9" fmla="*/ 870 h 3477"/>
                <a:gd name="T10" fmla="*/ 64 w 5445"/>
                <a:gd name="T11" fmla="*/ 822 h 3477"/>
                <a:gd name="T12" fmla="*/ 39 w 5445"/>
                <a:gd name="T13" fmla="*/ 772 h 3477"/>
                <a:gd name="T14" fmla="*/ 21 w 5445"/>
                <a:gd name="T15" fmla="*/ 719 h 3477"/>
                <a:gd name="T16" fmla="*/ 7 w 5445"/>
                <a:gd name="T17" fmla="*/ 662 h 3477"/>
                <a:gd name="T18" fmla="*/ 1 w 5445"/>
                <a:gd name="T19" fmla="*/ 605 h 3477"/>
                <a:gd name="T20" fmla="*/ 0 w 5445"/>
                <a:gd name="T21" fmla="*/ 575 h 3477"/>
                <a:gd name="T22" fmla="*/ 3 w 5445"/>
                <a:gd name="T23" fmla="*/ 522 h 3477"/>
                <a:gd name="T24" fmla="*/ 11 w 5445"/>
                <a:gd name="T25" fmla="*/ 470 h 3477"/>
                <a:gd name="T26" fmla="*/ 23 w 5445"/>
                <a:gd name="T27" fmla="*/ 420 h 3477"/>
                <a:gd name="T28" fmla="*/ 41 w 5445"/>
                <a:gd name="T29" fmla="*/ 373 h 3477"/>
                <a:gd name="T30" fmla="*/ 62 w 5445"/>
                <a:gd name="T31" fmla="*/ 328 h 3477"/>
                <a:gd name="T32" fmla="*/ 89 w 5445"/>
                <a:gd name="T33" fmla="*/ 285 h 3477"/>
                <a:gd name="T34" fmla="*/ 119 w 5445"/>
                <a:gd name="T35" fmla="*/ 245 h 3477"/>
                <a:gd name="T36" fmla="*/ 152 w 5445"/>
                <a:gd name="T37" fmla="*/ 209 h 3477"/>
                <a:gd name="T38" fmla="*/ 188 w 5445"/>
                <a:gd name="T39" fmla="*/ 176 h 3477"/>
                <a:gd name="T40" fmla="*/ 228 w 5445"/>
                <a:gd name="T41" fmla="*/ 146 h 3477"/>
                <a:gd name="T42" fmla="*/ 271 w 5445"/>
                <a:gd name="T43" fmla="*/ 119 h 3477"/>
                <a:gd name="T44" fmla="*/ 316 w 5445"/>
                <a:gd name="T45" fmla="*/ 98 h 3477"/>
                <a:gd name="T46" fmla="*/ 364 w 5445"/>
                <a:gd name="T47" fmla="*/ 80 h 3477"/>
                <a:gd name="T48" fmla="*/ 414 w 5445"/>
                <a:gd name="T49" fmla="*/ 68 h 3477"/>
                <a:gd name="T50" fmla="*/ 464 w 5445"/>
                <a:gd name="T51" fmla="*/ 60 h 3477"/>
                <a:gd name="T52" fmla="*/ 517 w 5445"/>
                <a:gd name="T53" fmla="*/ 57 h 3477"/>
                <a:gd name="T54" fmla="*/ 575 w 5445"/>
                <a:gd name="T55" fmla="*/ 0 h 3477"/>
                <a:gd name="T56" fmla="*/ 601 w 5445"/>
                <a:gd name="T57" fmla="*/ 1 h 3477"/>
                <a:gd name="T58" fmla="*/ 653 w 5445"/>
                <a:gd name="T59" fmla="*/ 7 h 3477"/>
                <a:gd name="T60" fmla="*/ 704 w 5445"/>
                <a:gd name="T61" fmla="*/ 17 h 3477"/>
                <a:gd name="T62" fmla="*/ 752 w 5445"/>
                <a:gd name="T63" fmla="*/ 32 h 3477"/>
                <a:gd name="T64" fmla="*/ 798 w 5445"/>
                <a:gd name="T65" fmla="*/ 51 h 3477"/>
                <a:gd name="T66" fmla="*/ 842 w 5445"/>
                <a:gd name="T67" fmla="*/ 75 h 3477"/>
                <a:gd name="T68" fmla="*/ 884 w 5445"/>
                <a:gd name="T69" fmla="*/ 103 h 3477"/>
                <a:gd name="T70" fmla="*/ 922 w 5445"/>
                <a:gd name="T71" fmla="*/ 134 h 3477"/>
                <a:gd name="T72" fmla="*/ 940 w 5445"/>
                <a:gd name="T73" fmla="*/ 152 h 3477"/>
                <a:gd name="T74" fmla="*/ 3146 w 5445"/>
                <a:gd name="T75" fmla="*/ 282 h 3477"/>
                <a:gd name="T76" fmla="*/ 3151 w 5445"/>
                <a:gd name="T77" fmla="*/ 273 h 3477"/>
                <a:gd name="T78" fmla="*/ 3160 w 5445"/>
                <a:gd name="T79" fmla="*/ 258 h 3477"/>
                <a:gd name="T80" fmla="*/ 3173 w 5445"/>
                <a:gd name="T81" fmla="*/ 244 h 3477"/>
                <a:gd name="T82" fmla="*/ 3187 w 5445"/>
                <a:gd name="T83" fmla="*/ 234 h 3477"/>
                <a:gd name="T84" fmla="*/ 3203 w 5445"/>
                <a:gd name="T85" fmla="*/ 225 h 3477"/>
                <a:gd name="T86" fmla="*/ 3220 w 5445"/>
                <a:gd name="T87" fmla="*/ 222 h 3477"/>
                <a:gd name="T88" fmla="*/ 3239 w 5445"/>
                <a:gd name="T89" fmla="*/ 221 h 3477"/>
                <a:gd name="T90" fmla="*/ 3257 w 5445"/>
                <a:gd name="T91" fmla="*/ 223 h 3477"/>
                <a:gd name="T92" fmla="*/ 3805 w 5445"/>
                <a:gd name="T93" fmla="*/ 424 h 3477"/>
                <a:gd name="T94" fmla="*/ 4343 w 5445"/>
                <a:gd name="T95" fmla="*/ 621 h 3477"/>
                <a:gd name="T96" fmla="*/ 4360 w 5445"/>
                <a:gd name="T97" fmla="*/ 629 h 3477"/>
                <a:gd name="T98" fmla="*/ 4374 w 5445"/>
                <a:gd name="T99" fmla="*/ 640 h 3477"/>
                <a:gd name="T100" fmla="*/ 4381 w 5445"/>
                <a:gd name="T101" fmla="*/ 646 h 3477"/>
                <a:gd name="T102" fmla="*/ 4391 w 5445"/>
                <a:gd name="T103" fmla="*/ 662 h 3477"/>
                <a:gd name="T104" fmla="*/ 5445 w 5445"/>
                <a:gd name="T105" fmla="*/ 1720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45" h="3477">
                  <a:moveTo>
                    <a:pt x="5445" y="1720"/>
                  </a:moveTo>
                  <a:lnTo>
                    <a:pt x="5445" y="3477"/>
                  </a:lnTo>
                  <a:lnTo>
                    <a:pt x="2690" y="3477"/>
                  </a:lnTo>
                  <a:lnTo>
                    <a:pt x="186" y="972"/>
                  </a:lnTo>
                  <a:lnTo>
                    <a:pt x="186" y="972"/>
                  </a:lnTo>
                  <a:lnTo>
                    <a:pt x="165" y="954"/>
                  </a:lnTo>
                  <a:lnTo>
                    <a:pt x="145" y="934"/>
                  </a:lnTo>
                  <a:lnTo>
                    <a:pt x="127" y="913"/>
                  </a:lnTo>
                  <a:lnTo>
                    <a:pt x="110" y="893"/>
                  </a:lnTo>
                  <a:lnTo>
                    <a:pt x="92" y="870"/>
                  </a:lnTo>
                  <a:lnTo>
                    <a:pt x="77" y="847"/>
                  </a:lnTo>
                  <a:lnTo>
                    <a:pt x="64" y="822"/>
                  </a:lnTo>
                  <a:lnTo>
                    <a:pt x="51" y="798"/>
                  </a:lnTo>
                  <a:lnTo>
                    <a:pt x="39" y="772"/>
                  </a:lnTo>
                  <a:lnTo>
                    <a:pt x="29" y="745"/>
                  </a:lnTo>
                  <a:lnTo>
                    <a:pt x="21" y="719"/>
                  </a:lnTo>
                  <a:lnTo>
                    <a:pt x="13" y="691"/>
                  </a:lnTo>
                  <a:lnTo>
                    <a:pt x="7" y="662"/>
                  </a:lnTo>
                  <a:lnTo>
                    <a:pt x="4" y="633"/>
                  </a:lnTo>
                  <a:lnTo>
                    <a:pt x="1" y="605"/>
                  </a:lnTo>
                  <a:lnTo>
                    <a:pt x="0" y="575"/>
                  </a:lnTo>
                  <a:lnTo>
                    <a:pt x="0" y="575"/>
                  </a:lnTo>
                  <a:lnTo>
                    <a:pt x="1" y="548"/>
                  </a:lnTo>
                  <a:lnTo>
                    <a:pt x="3" y="522"/>
                  </a:lnTo>
                  <a:lnTo>
                    <a:pt x="6" y="496"/>
                  </a:lnTo>
                  <a:lnTo>
                    <a:pt x="11" y="470"/>
                  </a:lnTo>
                  <a:lnTo>
                    <a:pt x="16" y="446"/>
                  </a:lnTo>
                  <a:lnTo>
                    <a:pt x="23" y="420"/>
                  </a:lnTo>
                  <a:lnTo>
                    <a:pt x="31" y="397"/>
                  </a:lnTo>
                  <a:lnTo>
                    <a:pt x="41" y="373"/>
                  </a:lnTo>
                  <a:lnTo>
                    <a:pt x="51" y="350"/>
                  </a:lnTo>
                  <a:lnTo>
                    <a:pt x="62" y="328"/>
                  </a:lnTo>
                  <a:lnTo>
                    <a:pt x="75" y="306"/>
                  </a:lnTo>
                  <a:lnTo>
                    <a:pt x="89" y="285"/>
                  </a:lnTo>
                  <a:lnTo>
                    <a:pt x="103" y="265"/>
                  </a:lnTo>
                  <a:lnTo>
                    <a:pt x="119" y="245"/>
                  </a:lnTo>
                  <a:lnTo>
                    <a:pt x="135" y="227"/>
                  </a:lnTo>
                  <a:lnTo>
                    <a:pt x="152" y="209"/>
                  </a:lnTo>
                  <a:lnTo>
                    <a:pt x="170" y="192"/>
                  </a:lnTo>
                  <a:lnTo>
                    <a:pt x="188" y="176"/>
                  </a:lnTo>
                  <a:lnTo>
                    <a:pt x="208" y="160"/>
                  </a:lnTo>
                  <a:lnTo>
                    <a:pt x="228" y="146"/>
                  </a:lnTo>
                  <a:lnTo>
                    <a:pt x="249" y="132"/>
                  </a:lnTo>
                  <a:lnTo>
                    <a:pt x="271" y="119"/>
                  </a:lnTo>
                  <a:lnTo>
                    <a:pt x="293" y="108"/>
                  </a:lnTo>
                  <a:lnTo>
                    <a:pt x="316" y="98"/>
                  </a:lnTo>
                  <a:lnTo>
                    <a:pt x="340" y="88"/>
                  </a:lnTo>
                  <a:lnTo>
                    <a:pt x="364" y="80"/>
                  </a:lnTo>
                  <a:lnTo>
                    <a:pt x="388" y="73"/>
                  </a:lnTo>
                  <a:lnTo>
                    <a:pt x="414" y="68"/>
                  </a:lnTo>
                  <a:lnTo>
                    <a:pt x="439" y="63"/>
                  </a:lnTo>
                  <a:lnTo>
                    <a:pt x="464" y="60"/>
                  </a:lnTo>
                  <a:lnTo>
                    <a:pt x="491" y="58"/>
                  </a:lnTo>
                  <a:lnTo>
                    <a:pt x="517" y="57"/>
                  </a:lnTo>
                  <a:lnTo>
                    <a:pt x="575" y="115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1" y="1"/>
                  </a:lnTo>
                  <a:lnTo>
                    <a:pt x="628" y="3"/>
                  </a:lnTo>
                  <a:lnTo>
                    <a:pt x="653" y="7"/>
                  </a:lnTo>
                  <a:lnTo>
                    <a:pt x="679" y="11"/>
                  </a:lnTo>
                  <a:lnTo>
                    <a:pt x="704" y="17"/>
                  </a:lnTo>
                  <a:lnTo>
                    <a:pt x="728" y="24"/>
                  </a:lnTo>
                  <a:lnTo>
                    <a:pt x="752" y="32"/>
                  </a:lnTo>
                  <a:lnTo>
                    <a:pt x="775" y="41"/>
                  </a:lnTo>
                  <a:lnTo>
                    <a:pt x="798" y="51"/>
                  </a:lnTo>
                  <a:lnTo>
                    <a:pt x="821" y="63"/>
                  </a:lnTo>
                  <a:lnTo>
                    <a:pt x="842" y="75"/>
                  </a:lnTo>
                  <a:lnTo>
                    <a:pt x="864" y="88"/>
                  </a:lnTo>
                  <a:lnTo>
                    <a:pt x="884" y="103"/>
                  </a:lnTo>
                  <a:lnTo>
                    <a:pt x="903" y="118"/>
                  </a:lnTo>
                  <a:lnTo>
                    <a:pt x="922" y="134"/>
                  </a:lnTo>
                  <a:lnTo>
                    <a:pt x="940" y="152"/>
                  </a:lnTo>
                  <a:lnTo>
                    <a:pt x="940" y="152"/>
                  </a:lnTo>
                  <a:lnTo>
                    <a:pt x="2590" y="1803"/>
                  </a:lnTo>
                  <a:lnTo>
                    <a:pt x="3146" y="282"/>
                  </a:lnTo>
                  <a:lnTo>
                    <a:pt x="3146" y="282"/>
                  </a:lnTo>
                  <a:lnTo>
                    <a:pt x="3151" y="273"/>
                  </a:lnTo>
                  <a:lnTo>
                    <a:pt x="3154" y="265"/>
                  </a:lnTo>
                  <a:lnTo>
                    <a:pt x="3160" y="258"/>
                  </a:lnTo>
                  <a:lnTo>
                    <a:pt x="3166" y="251"/>
                  </a:lnTo>
                  <a:lnTo>
                    <a:pt x="3173" y="244"/>
                  </a:lnTo>
                  <a:lnTo>
                    <a:pt x="3180" y="238"/>
                  </a:lnTo>
                  <a:lnTo>
                    <a:pt x="3187" y="234"/>
                  </a:lnTo>
                  <a:lnTo>
                    <a:pt x="3195" y="229"/>
                  </a:lnTo>
                  <a:lnTo>
                    <a:pt x="3203" y="225"/>
                  </a:lnTo>
                  <a:lnTo>
                    <a:pt x="3212" y="223"/>
                  </a:lnTo>
                  <a:lnTo>
                    <a:pt x="3220" y="222"/>
                  </a:lnTo>
                  <a:lnTo>
                    <a:pt x="3229" y="221"/>
                  </a:lnTo>
                  <a:lnTo>
                    <a:pt x="3239" y="221"/>
                  </a:lnTo>
                  <a:lnTo>
                    <a:pt x="3248" y="222"/>
                  </a:lnTo>
                  <a:lnTo>
                    <a:pt x="3257" y="223"/>
                  </a:lnTo>
                  <a:lnTo>
                    <a:pt x="3266" y="227"/>
                  </a:lnTo>
                  <a:lnTo>
                    <a:pt x="3805" y="424"/>
                  </a:lnTo>
                  <a:lnTo>
                    <a:pt x="4343" y="621"/>
                  </a:lnTo>
                  <a:lnTo>
                    <a:pt x="4343" y="621"/>
                  </a:lnTo>
                  <a:lnTo>
                    <a:pt x="4351" y="624"/>
                  </a:lnTo>
                  <a:lnTo>
                    <a:pt x="4360" y="629"/>
                  </a:lnTo>
                  <a:lnTo>
                    <a:pt x="4367" y="633"/>
                  </a:lnTo>
                  <a:lnTo>
                    <a:pt x="4374" y="640"/>
                  </a:lnTo>
                  <a:lnTo>
                    <a:pt x="4374" y="640"/>
                  </a:lnTo>
                  <a:lnTo>
                    <a:pt x="4381" y="646"/>
                  </a:lnTo>
                  <a:lnTo>
                    <a:pt x="4387" y="654"/>
                  </a:lnTo>
                  <a:lnTo>
                    <a:pt x="4391" y="662"/>
                  </a:lnTo>
                  <a:lnTo>
                    <a:pt x="4396" y="670"/>
                  </a:lnTo>
                  <a:lnTo>
                    <a:pt x="5445" y="1720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xmlns="" id="{4E237DAE-58EC-4A29-8114-D9FA09CB0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" y="1208"/>
              <a:ext cx="3566" cy="2032"/>
            </a:xfrm>
            <a:custGeom>
              <a:avLst/>
              <a:gdLst>
                <a:gd name="T0" fmla="*/ 48 w 7132"/>
                <a:gd name="T1" fmla="*/ 3191 h 4064"/>
                <a:gd name="T2" fmla="*/ 46 w 7132"/>
                <a:gd name="T3" fmla="*/ 3184 h 4064"/>
                <a:gd name="T4" fmla="*/ 43 w 7132"/>
                <a:gd name="T5" fmla="*/ 3154 h 4064"/>
                <a:gd name="T6" fmla="*/ 10 w 7132"/>
                <a:gd name="T7" fmla="*/ 3026 h 4064"/>
                <a:gd name="T8" fmla="*/ 1 w 7132"/>
                <a:gd name="T9" fmla="*/ 2927 h 4064"/>
                <a:gd name="T10" fmla="*/ 7 w 7132"/>
                <a:gd name="T11" fmla="*/ 2808 h 4064"/>
                <a:gd name="T12" fmla="*/ 43 w 7132"/>
                <a:gd name="T13" fmla="*/ 2542 h 4064"/>
                <a:gd name="T14" fmla="*/ 136 w 7132"/>
                <a:gd name="T15" fmla="*/ 2019 h 4064"/>
                <a:gd name="T16" fmla="*/ 159 w 7132"/>
                <a:gd name="T17" fmla="*/ 1892 h 4064"/>
                <a:gd name="T18" fmla="*/ 9 w 7132"/>
                <a:gd name="T19" fmla="*/ 1490 h 4064"/>
                <a:gd name="T20" fmla="*/ 1 w 7132"/>
                <a:gd name="T21" fmla="*/ 1474 h 4064"/>
                <a:gd name="T22" fmla="*/ 3 w 7132"/>
                <a:gd name="T23" fmla="*/ 1454 h 4064"/>
                <a:gd name="T24" fmla="*/ 20 w 7132"/>
                <a:gd name="T25" fmla="*/ 1437 h 4064"/>
                <a:gd name="T26" fmla="*/ 39 w 7132"/>
                <a:gd name="T27" fmla="*/ 1435 h 4064"/>
                <a:gd name="T28" fmla="*/ 57 w 7132"/>
                <a:gd name="T29" fmla="*/ 1445 h 4064"/>
                <a:gd name="T30" fmla="*/ 253 w 7132"/>
                <a:gd name="T31" fmla="*/ 1460 h 4064"/>
                <a:gd name="T32" fmla="*/ 321 w 7132"/>
                <a:gd name="T33" fmla="*/ 1218 h 4064"/>
                <a:gd name="T34" fmla="*/ 385 w 7132"/>
                <a:gd name="T35" fmla="*/ 1044 h 4064"/>
                <a:gd name="T36" fmla="*/ 441 w 7132"/>
                <a:gd name="T37" fmla="*/ 939 h 4064"/>
                <a:gd name="T38" fmla="*/ 418 w 7132"/>
                <a:gd name="T39" fmla="*/ 886 h 4064"/>
                <a:gd name="T40" fmla="*/ 367 w 7132"/>
                <a:gd name="T41" fmla="*/ 802 h 4064"/>
                <a:gd name="T42" fmla="*/ 354 w 7132"/>
                <a:gd name="T43" fmla="*/ 741 h 4064"/>
                <a:gd name="T44" fmla="*/ 356 w 7132"/>
                <a:gd name="T45" fmla="*/ 700 h 4064"/>
                <a:gd name="T46" fmla="*/ 380 w 7132"/>
                <a:gd name="T47" fmla="*/ 613 h 4064"/>
                <a:gd name="T48" fmla="*/ 432 w 7132"/>
                <a:gd name="T49" fmla="*/ 544 h 4064"/>
                <a:gd name="T50" fmla="*/ 504 w 7132"/>
                <a:gd name="T51" fmla="*/ 498 h 4064"/>
                <a:gd name="T52" fmla="*/ 569 w 7132"/>
                <a:gd name="T53" fmla="*/ 393 h 4064"/>
                <a:gd name="T54" fmla="*/ 551 w 7132"/>
                <a:gd name="T55" fmla="*/ 392 h 4064"/>
                <a:gd name="T56" fmla="*/ 541 w 7132"/>
                <a:gd name="T57" fmla="*/ 382 h 4064"/>
                <a:gd name="T58" fmla="*/ 540 w 7132"/>
                <a:gd name="T59" fmla="*/ 19 h 4064"/>
                <a:gd name="T60" fmla="*/ 548 w 7132"/>
                <a:gd name="T61" fmla="*/ 4 h 4064"/>
                <a:gd name="T62" fmla="*/ 633 w 7132"/>
                <a:gd name="T63" fmla="*/ 0 h 4064"/>
                <a:gd name="T64" fmla="*/ 643 w 7132"/>
                <a:gd name="T65" fmla="*/ 4 h 4064"/>
                <a:gd name="T66" fmla="*/ 2825 w 7132"/>
                <a:gd name="T67" fmla="*/ 2136 h 4064"/>
                <a:gd name="T68" fmla="*/ 3073 w 7132"/>
                <a:gd name="T69" fmla="*/ 1920 h 4064"/>
                <a:gd name="T70" fmla="*/ 3229 w 7132"/>
                <a:gd name="T71" fmla="*/ 1823 h 4064"/>
                <a:gd name="T72" fmla="*/ 3453 w 7132"/>
                <a:gd name="T73" fmla="*/ 1720 h 4064"/>
                <a:gd name="T74" fmla="*/ 3694 w 7132"/>
                <a:gd name="T75" fmla="*/ 1654 h 4064"/>
                <a:gd name="T76" fmla="*/ 3948 w 7132"/>
                <a:gd name="T77" fmla="*/ 1624 h 4064"/>
                <a:gd name="T78" fmla="*/ 4095 w 7132"/>
                <a:gd name="T79" fmla="*/ 1625 h 4064"/>
                <a:gd name="T80" fmla="*/ 4254 w 7132"/>
                <a:gd name="T81" fmla="*/ 1640 h 4064"/>
                <a:gd name="T82" fmla="*/ 4408 w 7132"/>
                <a:gd name="T83" fmla="*/ 1670 h 4064"/>
                <a:gd name="T84" fmla="*/ 4555 w 7132"/>
                <a:gd name="T85" fmla="*/ 1714 h 4064"/>
                <a:gd name="T86" fmla="*/ 4698 w 7132"/>
                <a:gd name="T87" fmla="*/ 1771 h 4064"/>
                <a:gd name="T88" fmla="*/ 4833 w 7132"/>
                <a:gd name="T89" fmla="*/ 1841 h 4064"/>
                <a:gd name="T90" fmla="*/ 4960 w 7132"/>
                <a:gd name="T91" fmla="*/ 1923 h 4064"/>
                <a:gd name="T92" fmla="*/ 5079 w 7132"/>
                <a:gd name="T93" fmla="*/ 2017 h 4064"/>
                <a:gd name="T94" fmla="*/ 7132 w 7132"/>
                <a:gd name="T95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32" h="4064">
                  <a:moveTo>
                    <a:pt x="7132" y="4064"/>
                  </a:moveTo>
                  <a:lnTo>
                    <a:pt x="921" y="4064"/>
                  </a:lnTo>
                  <a:lnTo>
                    <a:pt x="48" y="3191"/>
                  </a:lnTo>
                  <a:lnTo>
                    <a:pt x="48" y="3191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6" y="3184"/>
                  </a:lnTo>
                  <a:lnTo>
                    <a:pt x="45" y="3174"/>
                  </a:lnTo>
                  <a:lnTo>
                    <a:pt x="45" y="3174"/>
                  </a:lnTo>
                  <a:lnTo>
                    <a:pt x="45" y="3164"/>
                  </a:lnTo>
                  <a:lnTo>
                    <a:pt x="43" y="3154"/>
                  </a:lnTo>
                  <a:lnTo>
                    <a:pt x="38" y="3132"/>
                  </a:lnTo>
                  <a:lnTo>
                    <a:pt x="23" y="3080"/>
                  </a:lnTo>
                  <a:lnTo>
                    <a:pt x="15" y="3045"/>
                  </a:lnTo>
                  <a:lnTo>
                    <a:pt x="10" y="3026"/>
                  </a:lnTo>
                  <a:lnTo>
                    <a:pt x="8" y="3005"/>
                  </a:lnTo>
                  <a:lnTo>
                    <a:pt x="4" y="2981"/>
                  </a:lnTo>
                  <a:lnTo>
                    <a:pt x="2" y="2956"/>
                  </a:lnTo>
                  <a:lnTo>
                    <a:pt x="1" y="2927"/>
                  </a:lnTo>
                  <a:lnTo>
                    <a:pt x="0" y="2896"/>
                  </a:lnTo>
                  <a:lnTo>
                    <a:pt x="0" y="2896"/>
                  </a:lnTo>
                  <a:lnTo>
                    <a:pt x="2" y="2858"/>
                  </a:lnTo>
                  <a:lnTo>
                    <a:pt x="7" y="2808"/>
                  </a:lnTo>
                  <a:lnTo>
                    <a:pt x="12" y="2750"/>
                  </a:lnTo>
                  <a:lnTo>
                    <a:pt x="22" y="2685"/>
                  </a:lnTo>
                  <a:lnTo>
                    <a:pt x="32" y="2615"/>
                  </a:lnTo>
                  <a:lnTo>
                    <a:pt x="43" y="2542"/>
                  </a:lnTo>
                  <a:lnTo>
                    <a:pt x="68" y="2392"/>
                  </a:lnTo>
                  <a:lnTo>
                    <a:pt x="93" y="2250"/>
                  </a:lnTo>
                  <a:lnTo>
                    <a:pt x="115" y="2131"/>
                  </a:lnTo>
                  <a:lnTo>
                    <a:pt x="136" y="2019"/>
                  </a:lnTo>
                  <a:lnTo>
                    <a:pt x="136" y="2019"/>
                  </a:lnTo>
                  <a:lnTo>
                    <a:pt x="142" y="1984"/>
                  </a:lnTo>
                  <a:lnTo>
                    <a:pt x="159" y="1892"/>
                  </a:lnTo>
                  <a:lnTo>
                    <a:pt x="159" y="1892"/>
                  </a:lnTo>
                  <a:lnTo>
                    <a:pt x="178" y="1796"/>
                  </a:lnTo>
                  <a:lnTo>
                    <a:pt x="201" y="1682"/>
                  </a:lnTo>
                  <a:lnTo>
                    <a:pt x="10" y="1491"/>
                  </a:lnTo>
                  <a:lnTo>
                    <a:pt x="9" y="1490"/>
                  </a:lnTo>
                  <a:lnTo>
                    <a:pt x="9" y="1490"/>
                  </a:lnTo>
                  <a:lnTo>
                    <a:pt x="5" y="1485"/>
                  </a:lnTo>
                  <a:lnTo>
                    <a:pt x="2" y="1480"/>
                  </a:lnTo>
                  <a:lnTo>
                    <a:pt x="1" y="1474"/>
                  </a:lnTo>
                  <a:lnTo>
                    <a:pt x="0" y="1467"/>
                  </a:lnTo>
                  <a:lnTo>
                    <a:pt x="0" y="1467"/>
                  </a:lnTo>
                  <a:lnTo>
                    <a:pt x="1" y="1460"/>
                  </a:lnTo>
                  <a:lnTo>
                    <a:pt x="3" y="1454"/>
                  </a:lnTo>
                  <a:lnTo>
                    <a:pt x="5" y="1448"/>
                  </a:lnTo>
                  <a:lnTo>
                    <a:pt x="10" y="1444"/>
                  </a:lnTo>
                  <a:lnTo>
                    <a:pt x="15" y="1439"/>
                  </a:lnTo>
                  <a:lnTo>
                    <a:pt x="20" y="1437"/>
                  </a:lnTo>
                  <a:lnTo>
                    <a:pt x="26" y="1435"/>
                  </a:lnTo>
                  <a:lnTo>
                    <a:pt x="33" y="1435"/>
                  </a:lnTo>
                  <a:lnTo>
                    <a:pt x="33" y="1435"/>
                  </a:lnTo>
                  <a:lnTo>
                    <a:pt x="39" y="1435"/>
                  </a:lnTo>
                  <a:lnTo>
                    <a:pt x="45" y="1436"/>
                  </a:lnTo>
                  <a:lnTo>
                    <a:pt x="49" y="1438"/>
                  </a:lnTo>
                  <a:lnTo>
                    <a:pt x="54" y="1442"/>
                  </a:lnTo>
                  <a:lnTo>
                    <a:pt x="57" y="1445"/>
                  </a:lnTo>
                  <a:lnTo>
                    <a:pt x="61" y="1450"/>
                  </a:lnTo>
                  <a:lnTo>
                    <a:pt x="63" y="1454"/>
                  </a:lnTo>
                  <a:lnTo>
                    <a:pt x="65" y="1460"/>
                  </a:lnTo>
                  <a:lnTo>
                    <a:pt x="253" y="1460"/>
                  </a:lnTo>
                  <a:lnTo>
                    <a:pt x="253" y="1460"/>
                  </a:lnTo>
                  <a:lnTo>
                    <a:pt x="275" y="1377"/>
                  </a:lnTo>
                  <a:lnTo>
                    <a:pt x="298" y="1296"/>
                  </a:lnTo>
                  <a:lnTo>
                    <a:pt x="321" y="1218"/>
                  </a:lnTo>
                  <a:lnTo>
                    <a:pt x="346" y="1144"/>
                  </a:lnTo>
                  <a:lnTo>
                    <a:pt x="359" y="1109"/>
                  </a:lnTo>
                  <a:lnTo>
                    <a:pt x="373" y="1075"/>
                  </a:lnTo>
                  <a:lnTo>
                    <a:pt x="385" y="1044"/>
                  </a:lnTo>
                  <a:lnTo>
                    <a:pt x="399" y="1014"/>
                  </a:lnTo>
                  <a:lnTo>
                    <a:pt x="413" y="986"/>
                  </a:lnTo>
                  <a:lnTo>
                    <a:pt x="427" y="962"/>
                  </a:lnTo>
                  <a:lnTo>
                    <a:pt x="441" y="939"/>
                  </a:lnTo>
                  <a:lnTo>
                    <a:pt x="455" y="920"/>
                  </a:lnTo>
                  <a:lnTo>
                    <a:pt x="455" y="920"/>
                  </a:lnTo>
                  <a:lnTo>
                    <a:pt x="436" y="904"/>
                  </a:lnTo>
                  <a:lnTo>
                    <a:pt x="418" y="886"/>
                  </a:lnTo>
                  <a:lnTo>
                    <a:pt x="403" y="868"/>
                  </a:lnTo>
                  <a:lnTo>
                    <a:pt x="389" y="847"/>
                  </a:lnTo>
                  <a:lnTo>
                    <a:pt x="376" y="825"/>
                  </a:lnTo>
                  <a:lnTo>
                    <a:pt x="367" y="802"/>
                  </a:lnTo>
                  <a:lnTo>
                    <a:pt x="360" y="778"/>
                  </a:lnTo>
                  <a:lnTo>
                    <a:pt x="356" y="753"/>
                  </a:lnTo>
                  <a:lnTo>
                    <a:pt x="356" y="753"/>
                  </a:lnTo>
                  <a:lnTo>
                    <a:pt x="354" y="741"/>
                  </a:lnTo>
                  <a:lnTo>
                    <a:pt x="354" y="741"/>
                  </a:lnTo>
                  <a:lnTo>
                    <a:pt x="354" y="723"/>
                  </a:lnTo>
                  <a:lnTo>
                    <a:pt x="354" y="723"/>
                  </a:lnTo>
                  <a:lnTo>
                    <a:pt x="356" y="700"/>
                  </a:lnTo>
                  <a:lnTo>
                    <a:pt x="358" y="677"/>
                  </a:lnTo>
                  <a:lnTo>
                    <a:pt x="364" y="655"/>
                  </a:lnTo>
                  <a:lnTo>
                    <a:pt x="370" y="634"/>
                  </a:lnTo>
                  <a:lnTo>
                    <a:pt x="380" y="613"/>
                  </a:lnTo>
                  <a:lnTo>
                    <a:pt x="390" y="595"/>
                  </a:lnTo>
                  <a:lnTo>
                    <a:pt x="403" y="576"/>
                  </a:lnTo>
                  <a:lnTo>
                    <a:pt x="415" y="560"/>
                  </a:lnTo>
                  <a:lnTo>
                    <a:pt x="432" y="544"/>
                  </a:lnTo>
                  <a:lnTo>
                    <a:pt x="448" y="530"/>
                  </a:lnTo>
                  <a:lnTo>
                    <a:pt x="465" y="518"/>
                  </a:lnTo>
                  <a:lnTo>
                    <a:pt x="484" y="507"/>
                  </a:lnTo>
                  <a:lnTo>
                    <a:pt x="504" y="498"/>
                  </a:lnTo>
                  <a:lnTo>
                    <a:pt x="525" y="490"/>
                  </a:lnTo>
                  <a:lnTo>
                    <a:pt x="547" y="484"/>
                  </a:lnTo>
                  <a:lnTo>
                    <a:pt x="569" y="481"/>
                  </a:lnTo>
                  <a:lnTo>
                    <a:pt x="569" y="393"/>
                  </a:lnTo>
                  <a:lnTo>
                    <a:pt x="558" y="393"/>
                  </a:lnTo>
                  <a:lnTo>
                    <a:pt x="558" y="393"/>
                  </a:lnTo>
                  <a:lnTo>
                    <a:pt x="555" y="393"/>
                  </a:lnTo>
                  <a:lnTo>
                    <a:pt x="551" y="392"/>
                  </a:lnTo>
                  <a:lnTo>
                    <a:pt x="548" y="391"/>
                  </a:lnTo>
                  <a:lnTo>
                    <a:pt x="546" y="388"/>
                  </a:lnTo>
                  <a:lnTo>
                    <a:pt x="543" y="385"/>
                  </a:lnTo>
                  <a:lnTo>
                    <a:pt x="541" y="382"/>
                  </a:lnTo>
                  <a:lnTo>
                    <a:pt x="540" y="378"/>
                  </a:lnTo>
                  <a:lnTo>
                    <a:pt x="540" y="375"/>
                  </a:lnTo>
                  <a:lnTo>
                    <a:pt x="540" y="19"/>
                  </a:lnTo>
                  <a:lnTo>
                    <a:pt x="540" y="19"/>
                  </a:lnTo>
                  <a:lnTo>
                    <a:pt x="540" y="15"/>
                  </a:lnTo>
                  <a:lnTo>
                    <a:pt x="541" y="12"/>
                  </a:lnTo>
                  <a:lnTo>
                    <a:pt x="546" y="6"/>
                  </a:lnTo>
                  <a:lnTo>
                    <a:pt x="548" y="4"/>
                  </a:lnTo>
                  <a:lnTo>
                    <a:pt x="551" y="2"/>
                  </a:lnTo>
                  <a:lnTo>
                    <a:pt x="555" y="1"/>
                  </a:lnTo>
                  <a:lnTo>
                    <a:pt x="558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36" y="1"/>
                  </a:lnTo>
                  <a:lnTo>
                    <a:pt x="640" y="2"/>
                  </a:lnTo>
                  <a:lnTo>
                    <a:pt x="643" y="4"/>
                  </a:lnTo>
                  <a:lnTo>
                    <a:pt x="646" y="6"/>
                  </a:lnTo>
                  <a:lnTo>
                    <a:pt x="2800" y="2162"/>
                  </a:lnTo>
                  <a:lnTo>
                    <a:pt x="2800" y="2162"/>
                  </a:lnTo>
                  <a:lnTo>
                    <a:pt x="2825" y="2136"/>
                  </a:lnTo>
                  <a:lnTo>
                    <a:pt x="2849" y="2111"/>
                  </a:lnTo>
                  <a:lnTo>
                    <a:pt x="2873" y="2086"/>
                  </a:lnTo>
                  <a:lnTo>
                    <a:pt x="2898" y="2063"/>
                  </a:lnTo>
                  <a:lnTo>
                    <a:pt x="3073" y="1920"/>
                  </a:lnTo>
                  <a:lnTo>
                    <a:pt x="3073" y="1920"/>
                  </a:lnTo>
                  <a:lnTo>
                    <a:pt x="3124" y="1885"/>
                  </a:lnTo>
                  <a:lnTo>
                    <a:pt x="3176" y="1853"/>
                  </a:lnTo>
                  <a:lnTo>
                    <a:pt x="3229" y="1823"/>
                  </a:lnTo>
                  <a:lnTo>
                    <a:pt x="3283" y="1794"/>
                  </a:lnTo>
                  <a:lnTo>
                    <a:pt x="3338" y="1768"/>
                  </a:lnTo>
                  <a:lnTo>
                    <a:pt x="3396" y="1743"/>
                  </a:lnTo>
                  <a:lnTo>
                    <a:pt x="3453" y="1720"/>
                  </a:lnTo>
                  <a:lnTo>
                    <a:pt x="3512" y="1701"/>
                  </a:lnTo>
                  <a:lnTo>
                    <a:pt x="3572" y="1682"/>
                  </a:lnTo>
                  <a:lnTo>
                    <a:pt x="3632" y="1667"/>
                  </a:lnTo>
                  <a:lnTo>
                    <a:pt x="3694" y="1654"/>
                  </a:lnTo>
                  <a:lnTo>
                    <a:pt x="3756" y="1642"/>
                  </a:lnTo>
                  <a:lnTo>
                    <a:pt x="3820" y="1634"/>
                  </a:lnTo>
                  <a:lnTo>
                    <a:pt x="3884" y="1627"/>
                  </a:lnTo>
                  <a:lnTo>
                    <a:pt x="3948" y="1624"/>
                  </a:lnTo>
                  <a:lnTo>
                    <a:pt x="4014" y="1622"/>
                  </a:lnTo>
                  <a:lnTo>
                    <a:pt x="4014" y="1622"/>
                  </a:lnTo>
                  <a:lnTo>
                    <a:pt x="4054" y="1622"/>
                  </a:lnTo>
                  <a:lnTo>
                    <a:pt x="4095" y="1625"/>
                  </a:lnTo>
                  <a:lnTo>
                    <a:pt x="4135" y="1627"/>
                  </a:lnTo>
                  <a:lnTo>
                    <a:pt x="4175" y="1631"/>
                  </a:lnTo>
                  <a:lnTo>
                    <a:pt x="4215" y="1634"/>
                  </a:lnTo>
                  <a:lnTo>
                    <a:pt x="4254" y="1640"/>
                  </a:lnTo>
                  <a:lnTo>
                    <a:pt x="4293" y="1646"/>
                  </a:lnTo>
                  <a:lnTo>
                    <a:pt x="4331" y="1652"/>
                  </a:lnTo>
                  <a:lnTo>
                    <a:pt x="4370" y="1661"/>
                  </a:lnTo>
                  <a:lnTo>
                    <a:pt x="4408" y="1670"/>
                  </a:lnTo>
                  <a:lnTo>
                    <a:pt x="4445" y="1680"/>
                  </a:lnTo>
                  <a:lnTo>
                    <a:pt x="4483" y="1690"/>
                  </a:lnTo>
                  <a:lnTo>
                    <a:pt x="4520" y="1702"/>
                  </a:lnTo>
                  <a:lnTo>
                    <a:pt x="4555" y="1714"/>
                  </a:lnTo>
                  <a:lnTo>
                    <a:pt x="4592" y="1727"/>
                  </a:lnTo>
                  <a:lnTo>
                    <a:pt x="4628" y="1741"/>
                  </a:lnTo>
                  <a:lnTo>
                    <a:pt x="4662" y="1756"/>
                  </a:lnTo>
                  <a:lnTo>
                    <a:pt x="4698" y="1771"/>
                  </a:lnTo>
                  <a:lnTo>
                    <a:pt x="4733" y="1788"/>
                  </a:lnTo>
                  <a:lnTo>
                    <a:pt x="4766" y="1805"/>
                  </a:lnTo>
                  <a:lnTo>
                    <a:pt x="4800" y="1823"/>
                  </a:lnTo>
                  <a:lnTo>
                    <a:pt x="4833" y="1841"/>
                  </a:lnTo>
                  <a:lnTo>
                    <a:pt x="4865" y="1861"/>
                  </a:lnTo>
                  <a:lnTo>
                    <a:pt x="4897" y="1881"/>
                  </a:lnTo>
                  <a:lnTo>
                    <a:pt x="4929" y="1901"/>
                  </a:lnTo>
                  <a:lnTo>
                    <a:pt x="4960" y="1923"/>
                  </a:lnTo>
                  <a:lnTo>
                    <a:pt x="4991" y="1945"/>
                  </a:lnTo>
                  <a:lnTo>
                    <a:pt x="5021" y="1968"/>
                  </a:lnTo>
                  <a:lnTo>
                    <a:pt x="5051" y="1992"/>
                  </a:lnTo>
                  <a:lnTo>
                    <a:pt x="5079" y="2017"/>
                  </a:lnTo>
                  <a:lnTo>
                    <a:pt x="5107" y="2041"/>
                  </a:lnTo>
                  <a:lnTo>
                    <a:pt x="5135" y="2067"/>
                  </a:lnTo>
                  <a:lnTo>
                    <a:pt x="5206" y="2138"/>
                  </a:lnTo>
                  <a:lnTo>
                    <a:pt x="7132" y="4064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FECD61-587E-44E4-9DD2-11169572F8E3}" type="datetime5">
              <a:rPr lang="en-US" smtClean="0"/>
              <a:pPr/>
              <a:t>28-Jan-21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AEE21A8-F229-4F4F-AC59-1138E5CD6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6" y="457"/>
            <a:ext cx="9144000" cy="5142586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xmlns="" id="{F363609C-D3C4-4C2C-9BCC-346154FE4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3518"/>
            <a:ext cx="8229600" cy="8572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Mathematics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xmlns="" id="{90C0523A-E3E6-449E-8856-00904D0D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121098"/>
            <a:ext cx="8208912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xmlns="" val="319883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2"/>
          <p:cNvSpPr>
            <a:spLocks/>
          </p:cNvSpPr>
          <p:nvPr userDrawn="1"/>
        </p:nvSpPr>
        <p:spPr bwMode="auto">
          <a:xfrm rot="5400000">
            <a:off x="-1642851" y="1642852"/>
            <a:ext cx="5143500" cy="1857796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7798" y="915566"/>
            <a:ext cx="6829002" cy="8572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C2AA28-96A3-4CAA-A661-672AD7F372CA}" type="datetime5">
              <a:rPr lang="en-US" smtClean="0"/>
              <a:pPr/>
              <a:t>28-Jan-21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857798" y="2057202"/>
            <a:ext cx="6818658" cy="244827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  <a:p>
            <a:r>
              <a:rPr lang="en-US" dirty="0"/>
              <a:t>Lorem ipsum dolor sit amet, consectetur adipisicing elit, sed do eiusmod tempor incididunt ut labore et dolore magna aliqua.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656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4402138"/>
            <a:ext cx="9144000" cy="74136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64CA3C-4DDB-49C8-9AB1-2F348E61BE78}" type="datetime5">
              <a:rPr lang="en-US" smtClean="0"/>
              <a:pPr/>
              <a:t>28-Jan-21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419622"/>
            <a:ext cx="8208912" cy="2982516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675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D794DE4-F4BE-425B-97BA-F76BF272FFED}" type="datetime5">
              <a:rPr lang="en-US" smtClean="0"/>
              <a:pPr/>
              <a:t>28-Jan-21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4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3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hf sldNum="0" hdr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6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gi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gif"/><Relationship Id="rId4" Type="http://schemas.openxmlformats.org/officeDocument/2006/relationships/image" Target="../media/image20.png"/><Relationship Id="rId9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gaonik 3">
            <a:extLst>
              <a:ext uri="{FF2B5EF4-FFF2-40B4-BE49-F238E27FC236}">
                <a16:creationId xmlns:a16="http://schemas.microsoft.com/office/drawing/2014/main" xmlns="" id="{2F0862E6-66E4-4507-A1D0-516D12F9AA32}"/>
              </a:ext>
            </a:extLst>
          </p:cNvPr>
          <p:cNvSpPr/>
          <p:nvPr/>
        </p:nvSpPr>
        <p:spPr>
          <a:xfrm>
            <a:off x="2051720" y="699542"/>
            <a:ext cx="5665333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Шта је површина?</a:t>
            </a:r>
            <a:endParaRPr lang="sr-Latn-RS" sz="54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Čuvar mesta za podnožje 15">
            <a:extLst>
              <a:ext uri="{FF2B5EF4-FFF2-40B4-BE49-F238E27FC236}">
                <a16:creationId xmlns:a16="http://schemas.microsoft.com/office/drawing/2014/main" xmlns="" id="{300A6B07-D272-471C-879E-0C11E3A6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17" name="Čuvar mesta za datum 16">
            <a:extLst>
              <a:ext uri="{FF2B5EF4-FFF2-40B4-BE49-F238E27FC236}">
                <a16:creationId xmlns:a16="http://schemas.microsoft.com/office/drawing/2014/main" xmlns="" id="{892090A2-B92F-4B2F-B411-0BAF107AB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A7B1-19B4-439D-8869-650F5A5C5C2F}" type="datetime5">
              <a:rPr lang="en-US" smtClean="0"/>
              <a:pPr/>
              <a:t>28-Jan-21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032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438A595C-D4E5-4E30-BB3F-90B576D7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CA3C-4DDB-49C8-9AB1-2F348E61BE78}" type="datetime5">
              <a:rPr lang="en-US" smtClean="0"/>
              <a:pPr/>
              <a:t>28-Jan-21</a:t>
            </a:fld>
            <a:endParaRPr lang="en-US" dirty="0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6D5D698B-3C52-47D6-AD00-C35E22A8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xmlns="" id="{2828FF1A-6FD7-46A9-822E-F9774D7A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7247"/>
            <a:ext cx="8229600" cy="857250"/>
          </a:xfrm>
        </p:spPr>
        <p:txBody>
          <a:bodyPr>
            <a:noAutofit/>
          </a:bodyPr>
          <a:lstStyle/>
          <a:p>
            <a:r>
              <a:rPr lang="sr-Cyrl-RS" sz="2800" dirty="0">
                <a:solidFill>
                  <a:srgbClr val="002060"/>
                </a:solidFill>
              </a:rPr>
              <a:t>Научили смо шта је то метар квадратни и јединице мере за површину мање од метра квадратног.</a:t>
            </a:r>
            <a:endParaRPr lang="sr-Latn-RS" sz="2800" dirty="0">
              <a:solidFill>
                <a:srgbClr val="002060"/>
              </a:solidFill>
            </a:endParaRP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xmlns="" id="{79E3A0F5-760F-4997-A801-BBBDFE219BB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99251" y="1275606"/>
            <a:ext cx="8208912" cy="2982516"/>
          </a:xfrm>
        </p:spPr>
        <p:txBody>
          <a:bodyPr/>
          <a:lstStyle/>
          <a:p>
            <a:r>
              <a:rPr lang="sr-Cyrl-RS" dirty="0">
                <a:solidFill>
                  <a:schemeClr val="bg2">
                    <a:lumMod val="50000"/>
                  </a:schemeClr>
                </a:solidFill>
              </a:rPr>
              <a:t>Међутим њих не користимо када говоримо о површини Србије, Европе или о површини воде на Земљиној кугли.</a:t>
            </a:r>
            <a:endParaRPr lang="sr-Latn-R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73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2256FC95-6F43-4FB3-8C7F-E4463DBD1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CA3C-4DDB-49C8-9AB1-2F348E61BE78}" type="datetime5">
              <a:rPr lang="en-US" smtClean="0"/>
              <a:pPr/>
              <a:t>28-Jan-21</a:t>
            </a:fld>
            <a:endParaRPr lang="en-US" dirty="0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4B28A8D3-78D2-45D4-898E-95C199D9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xmlns="" id="{89A4DA82-ACDC-4167-AD23-B71C2AC33E3A}"/>
              </a:ext>
            </a:extLst>
          </p:cNvPr>
          <p:cNvSpPr/>
          <p:nvPr/>
        </p:nvSpPr>
        <p:spPr>
          <a:xfrm>
            <a:off x="475262" y="102393"/>
            <a:ext cx="7992888" cy="9657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Cyrl-RS" sz="5400" b="1" cap="none" spc="0" dirty="0">
                <a:ln/>
                <a:solidFill>
                  <a:schemeClr val="accent3"/>
                </a:solidFill>
                <a:effectLst/>
              </a:rPr>
              <a:t>Јединице мере веће од квадратног метра</a:t>
            </a:r>
            <a:endParaRPr lang="sr-Latn-R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Oblačić za govor: Pravougaoni zaobljenih uglova 6">
            <a:extLst>
              <a:ext uri="{FF2B5EF4-FFF2-40B4-BE49-F238E27FC236}">
                <a16:creationId xmlns:a16="http://schemas.microsoft.com/office/drawing/2014/main" xmlns="" id="{66EBCA86-5E9C-4BEB-89F2-04E12A1A7B12}"/>
              </a:ext>
            </a:extLst>
          </p:cNvPr>
          <p:cNvSpPr/>
          <p:nvPr/>
        </p:nvSpPr>
        <p:spPr>
          <a:xfrm>
            <a:off x="251520" y="1333742"/>
            <a:ext cx="2971800" cy="1010121"/>
          </a:xfrm>
          <a:prstGeom prst="wedgeRoundRectCallout">
            <a:avLst>
              <a:gd name="adj1" fmla="val -3267"/>
              <a:gd name="adj2" fmla="val 13274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bg2">
                    <a:lumMod val="50000"/>
                  </a:schemeClr>
                </a:solidFill>
              </a:rPr>
              <a:t>Тада бисмо говорили о милионима милиона метара квадратних!</a:t>
            </a:r>
            <a:endParaRPr lang="sr-Latn-R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Oblačić za govor: Pravougaoni zaobljenih uglova 7">
            <a:extLst>
              <a:ext uri="{FF2B5EF4-FFF2-40B4-BE49-F238E27FC236}">
                <a16:creationId xmlns:a16="http://schemas.microsoft.com/office/drawing/2014/main" xmlns="" id="{486556AE-88F9-4061-82E4-52CF4CA82695}"/>
              </a:ext>
            </a:extLst>
          </p:cNvPr>
          <p:cNvSpPr/>
          <p:nvPr/>
        </p:nvSpPr>
        <p:spPr>
          <a:xfrm>
            <a:off x="4139952" y="2036367"/>
            <a:ext cx="2971800" cy="965721"/>
          </a:xfrm>
          <a:prstGeom prst="wedgeRoundRectCallout">
            <a:avLst>
              <a:gd name="adj1" fmla="val 43935"/>
              <a:gd name="adj2" fmla="val 749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bg2">
                    <a:lumMod val="50000"/>
                  </a:schemeClr>
                </a:solidFill>
              </a:rPr>
              <a:t>Због тога постоје веће јединице од квадратног метра!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16745CDA-90DC-4A96-98B3-77F0C4F873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" y="3019165"/>
            <a:ext cx="2971800" cy="1674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CF6F2329-87B6-4147-AD8A-A9298FBD0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668" y="3326743"/>
            <a:ext cx="3006080" cy="169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8214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C67E58B1-942E-473A-9DB1-BD065BA85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CA3C-4DDB-49C8-9AB1-2F348E61BE78}" type="datetime5">
              <a:rPr lang="en-US" smtClean="0"/>
              <a:pPr/>
              <a:t>28-Jan-21</a:t>
            </a:fld>
            <a:endParaRPr lang="en-US" dirty="0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D63C629C-9D03-49E1-B735-9AFA258F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Čuvar mesta za tekst 4">
                <a:extLst>
                  <a:ext uri="{FF2B5EF4-FFF2-40B4-BE49-F238E27FC236}">
                    <a16:creationId xmlns:a16="http://schemas.microsoft.com/office/drawing/2014/main" id="{49ADEDEA-A6C2-4977-81CE-F01B77E9048F}"/>
                  </a:ext>
                </a:extLst>
              </p:cNvPr>
              <p:cNvSpPr>
                <a:spLocks noGrp="1"/>
              </p:cNvSpPr>
              <p:nvPr>
                <p:ph type="body" sz="quarter" idx="35"/>
              </p:nvPr>
            </p:nvSpPr>
            <p:spPr>
              <a:xfrm>
                <a:off x="323528" y="1851670"/>
                <a:ext cx="7272808" cy="720080"/>
              </a:xfrm>
            </p:spPr>
            <p:txBody>
              <a:bodyPr/>
              <a:lstStyle/>
              <a:p>
                <a:r>
                  <a:rPr lang="sr-Cyrl-R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Веће јединице од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8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pt-BR" sz="28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Cyrl-RS" sz="2800" dirty="0"/>
                  <a:t/>
                </a:r>
                <a:r>
                  <a:rPr lang="sr-Cyrl-R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за површину су:</a:t>
                </a:r>
                <a:endParaRPr lang="sr-Latn-RS" sz="32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Čuvar mesta za tekst 4">
                <a:extLst>
                  <a:ext uri="{FF2B5EF4-FFF2-40B4-BE49-F238E27FC236}">
                    <a16:creationId xmlns:a16="http://schemas.microsoft.com/office/drawing/2014/main" xmlns="" id="{49ADEDEA-A6C2-4977-81CE-F01B77E904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5"/>
              </p:nvPr>
            </p:nvSpPr>
            <p:spPr>
              <a:xfrm>
                <a:off x="323528" y="1851670"/>
                <a:ext cx="7272808" cy="720080"/>
              </a:xfrm>
              <a:blipFill>
                <a:blip r:embed="rId2"/>
                <a:stretch>
                  <a:fillRect t="-11017" b="-847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9BD4FCC-3836-4E35-BBA2-C0AD43C99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7071"/>
            <a:ext cx="6562725" cy="1524000"/>
          </a:xfrm>
          <a:prstGeom prst="rect">
            <a:avLst/>
          </a:prstGeom>
        </p:spPr>
      </p:pic>
      <p:sp>
        <p:nvSpPr>
          <p:cNvPr id="8" name="Čuvar mesta za tekst 4">
            <a:extLst>
              <a:ext uri="{FF2B5EF4-FFF2-40B4-BE49-F238E27FC236}">
                <a16:creationId xmlns:a16="http://schemas.microsoft.com/office/drawing/2014/main" xmlns="" id="{F0D838EA-A5E8-46E6-BC1B-3F6228C57398}"/>
              </a:ext>
            </a:extLst>
          </p:cNvPr>
          <p:cNvSpPr txBox="1">
            <a:spLocks/>
          </p:cNvSpPr>
          <p:nvPr/>
        </p:nvSpPr>
        <p:spPr>
          <a:xfrm>
            <a:off x="971600" y="2717522"/>
            <a:ext cx="202386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600" b="1" dirty="0">
                <a:solidFill>
                  <a:schemeClr val="bg2">
                    <a:lumMod val="50000"/>
                  </a:schemeClr>
                </a:solidFill>
              </a:rPr>
              <a:t>ар - </a:t>
            </a:r>
            <a:r>
              <a:rPr lang="sr-Cyrl-RS" sz="3600" b="1" dirty="0">
                <a:solidFill>
                  <a:schemeClr val="accent1"/>
                </a:solidFill>
              </a:rPr>
              <a:t>а</a:t>
            </a:r>
            <a:endParaRPr lang="sr-Latn-RS" sz="3600" b="1" dirty="0">
              <a:solidFill>
                <a:schemeClr val="accent1"/>
              </a:solidFill>
            </a:endParaRPr>
          </a:p>
        </p:txBody>
      </p:sp>
      <p:sp>
        <p:nvSpPr>
          <p:cNvPr id="10" name="Čuvar mesta za tekst 4">
            <a:extLst>
              <a:ext uri="{FF2B5EF4-FFF2-40B4-BE49-F238E27FC236}">
                <a16:creationId xmlns:a16="http://schemas.microsoft.com/office/drawing/2014/main" xmlns="" id="{2B13BFF5-40E2-429B-BFE1-F3D826F74B2C}"/>
              </a:ext>
            </a:extLst>
          </p:cNvPr>
          <p:cNvSpPr txBox="1">
            <a:spLocks/>
          </p:cNvSpPr>
          <p:nvPr/>
        </p:nvSpPr>
        <p:spPr>
          <a:xfrm>
            <a:off x="3283496" y="2717522"/>
            <a:ext cx="273630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600" b="1" dirty="0">
                <a:solidFill>
                  <a:schemeClr val="bg2">
                    <a:lumMod val="50000"/>
                  </a:schemeClr>
                </a:solidFill>
              </a:rPr>
              <a:t>хектар - </a:t>
            </a:r>
            <a:r>
              <a:rPr lang="en-US" sz="3600" b="1" dirty="0">
                <a:solidFill>
                  <a:schemeClr val="accent1"/>
                </a:solidFill>
              </a:rPr>
              <a:t>h</a:t>
            </a:r>
            <a:r>
              <a:rPr lang="sr-Cyrl-RS" sz="3600" b="1" dirty="0">
                <a:solidFill>
                  <a:schemeClr val="accent1"/>
                </a:solidFill>
              </a:rPr>
              <a:t>а</a:t>
            </a:r>
            <a:endParaRPr lang="sr-Latn-RS" sz="36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Čuvar mesta za tekst 4">
                <a:extLst>
                  <a:ext uri="{FF2B5EF4-FFF2-40B4-BE49-F238E27FC236}">
                    <a16:creationId xmlns:a16="http://schemas.microsoft.com/office/drawing/2014/main" id="{84D54C31-2CBA-47AC-9B38-78A8D8417B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0" y="3640139"/>
                <a:ext cx="6562725" cy="72008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sr-Cyrl-R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квадратни километар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8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en-US" sz="28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pt-BR" sz="28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Cyrl-RS" sz="2800" dirty="0"/>
                  <a:t/>
                </a:r>
                <a:endParaRPr lang="sr-Latn-RS" sz="36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Čuvar mesta za tekst 4">
                <a:extLst>
                  <a:ext uri="{FF2B5EF4-FFF2-40B4-BE49-F238E27FC236}">
                    <a16:creationId xmlns:a16="http://schemas.microsoft.com/office/drawing/2014/main" xmlns="" id="{84D54C31-2CBA-47AC-9B38-78A8D8417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40139"/>
                <a:ext cx="6562725" cy="720080"/>
              </a:xfrm>
              <a:prstGeom prst="rect">
                <a:avLst/>
              </a:prstGeom>
              <a:blipFill>
                <a:blip r:embed="rId4"/>
                <a:stretch>
                  <a:fillRect t="-12712" b="-2118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2872319E-636E-43EB-92DE-F3B87C40C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88692"/>
            <a:ext cx="2448272" cy="13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859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0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055A9ED5-FB96-4EB0-81F8-B6A6F1DAF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CA3C-4DDB-49C8-9AB1-2F348E61BE78}" type="datetime5">
              <a:rPr lang="en-US" smtClean="0"/>
              <a:pPr/>
              <a:t>28-Jan-21</a:t>
            </a:fld>
            <a:endParaRPr lang="en-US" dirty="0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CCB6A896-CC27-44F1-B181-F9658714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xmlns="" id="{D20CEA7B-2AED-4ECF-AF6D-C10955AD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>
                <a:solidFill>
                  <a:schemeClr val="accent1"/>
                </a:solidFill>
              </a:rPr>
              <a:t>A</a:t>
            </a:r>
            <a:r>
              <a:rPr lang="sr-Cyrl-RS" sz="3200" dirty="0">
                <a:solidFill>
                  <a:schemeClr val="accent1"/>
                </a:solidFill>
              </a:rPr>
              <a:t>р </a:t>
            </a:r>
            <a:r>
              <a:rPr lang="sr-Cyrl-RS" sz="3200" dirty="0">
                <a:solidFill>
                  <a:srgbClr val="002060"/>
                </a:solidFill>
              </a:rPr>
              <a:t>је јединица за мерење површине и величине је </a:t>
            </a:r>
            <a:r>
              <a:rPr lang="sr-Cyrl-RS" sz="3200" dirty="0">
                <a:solidFill>
                  <a:schemeClr val="accent1"/>
                </a:solidFill>
              </a:rPr>
              <a:t>квадрата страница 10 </a:t>
            </a:r>
            <a:r>
              <a:rPr lang="en-US" sz="3200" dirty="0">
                <a:solidFill>
                  <a:schemeClr val="accent1"/>
                </a:solidFill>
              </a:rPr>
              <a:t>m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sr-Latn-RS" sz="3200" dirty="0">
              <a:solidFill>
                <a:srgbClr val="002060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C6EE846-3D91-48E4-AA4A-92DFE93D0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230539"/>
            <a:ext cx="4752528" cy="3398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9212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055A9ED5-FB96-4EB0-81F8-B6A6F1DAF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CA3C-4DDB-49C8-9AB1-2F348E61BE78}" type="datetime5">
              <a:rPr lang="en-US" smtClean="0"/>
              <a:pPr/>
              <a:t>28-Jan-21</a:t>
            </a:fld>
            <a:endParaRPr lang="en-US" dirty="0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CCB6A896-CC27-44F1-B181-F9658714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xmlns="" id="{D20CEA7B-2AED-4ECF-AF6D-C10955AD3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925612"/>
          </a:xfrm>
        </p:spPr>
        <p:txBody>
          <a:bodyPr>
            <a:noAutofit/>
          </a:bodyPr>
          <a:lstStyle/>
          <a:p>
            <a:r>
              <a:rPr lang="sr-Cyrl-RS" sz="3200" dirty="0">
                <a:solidFill>
                  <a:schemeClr val="accent1"/>
                </a:solidFill>
              </a:rPr>
              <a:t>Хектар </a:t>
            </a:r>
            <a:r>
              <a:rPr lang="sr-Cyrl-RS" sz="3200" dirty="0">
                <a:solidFill>
                  <a:srgbClr val="002060"/>
                </a:solidFill>
              </a:rPr>
              <a:t>је јединица за мерење површине већа од ара и величине је </a:t>
            </a:r>
            <a:r>
              <a:rPr lang="sr-Cyrl-RS" sz="3200" dirty="0">
                <a:solidFill>
                  <a:schemeClr val="accent1"/>
                </a:solidFill>
              </a:rPr>
              <a:t>квадрата страница 100 </a:t>
            </a:r>
            <a:r>
              <a:rPr lang="en-US" sz="3200" dirty="0">
                <a:solidFill>
                  <a:schemeClr val="accent1"/>
                </a:solidFill>
              </a:rPr>
              <a:t>m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sr-Latn-RS" sz="3200" dirty="0">
              <a:solidFill>
                <a:srgbClr val="00206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DF0E463-C556-4560-A17D-CAA8E163C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91630"/>
            <a:ext cx="4746476" cy="314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0421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055A9ED5-FB96-4EB0-81F8-B6A6F1DAF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CA3C-4DDB-49C8-9AB1-2F348E61BE78}" type="datetime5">
              <a:rPr lang="en-US" smtClean="0"/>
              <a:pPr/>
              <a:t>28-Jan-21</a:t>
            </a:fld>
            <a:endParaRPr lang="en-US" dirty="0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CCB6A896-CC27-44F1-B181-F9658714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xmlns="" id="{D20CEA7B-2AED-4ECF-AF6D-C10955AD3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139" y="483518"/>
            <a:ext cx="8435280" cy="925612"/>
          </a:xfrm>
        </p:spPr>
        <p:txBody>
          <a:bodyPr>
            <a:noAutofit/>
          </a:bodyPr>
          <a:lstStyle/>
          <a:p>
            <a:r>
              <a:rPr lang="sr-Cyrl-RS" sz="3200" dirty="0">
                <a:solidFill>
                  <a:schemeClr val="accent1"/>
                </a:solidFill>
              </a:rPr>
              <a:t>Километар квадратни </a:t>
            </a:r>
            <a:r>
              <a:rPr lang="sr-Cyrl-RS" sz="3200" dirty="0">
                <a:solidFill>
                  <a:srgbClr val="002060"/>
                </a:solidFill>
              </a:rPr>
              <a:t>је највећа јединица за мерење површине и величине је </a:t>
            </a:r>
            <a:r>
              <a:rPr lang="sr-Cyrl-RS" sz="3200" dirty="0">
                <a:solidFill>
                  <a:schemeClr val="accent1"/>
                </a:solidFill>
              </a:rPr>
              <a:t>квадрата страница 1 000 </a:t>
            </a:r>
            <a:r>
              <a:rPr lang="en-US" sz="3200" dirty="0">
                <a:solidFill>
                  <a:schemeClr val="accent1"/>
                </a:solidFill>
              </a:rPr>
              <a:t>m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sr-Latn-RS" sz="3200" dirty="0">
              <a:solidFill>
                <a:srgbClr val="00206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E53488F-9C31-4084-AD2D-19385B1980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70274"/>
            <a:ext cx="2705391" cy="343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0445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2EC7FBF9-8309-4B2D-90C1-55194210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4CA3C-4DDB-49C8-9AB1-2F348E61BE78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28-Jan-21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C8A31DC3-7DE8-4C9D-8383-B603D3347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xmlns="" id="{3E4EA3F9-7EA1-469C-B90B-6CAB9A07EB0F}"/>
              </a:ext>
            </a:extLst>
          </p:cNvPr>
          <p:cNvSpPr/>
          <p:nvPr/>
        </p:nvSpPr>
        <p:spPr>
          <a:xfrm>
            <a:off x="1823958" y="-86380"/>
            <a:ext cx="4237406" cy="132343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0" b="1" i="0" u="none" strike="noStrike" kern="1200" cap="none" spc="0" normalizeH="0" baseline="0" noProof="0" dirty="0">
                <a:ln w="12700">
                  <a:solidFill>
                    <a:srgbClr val="494C4F">
                      <a:lumMod val="50000"/>
                    </a:srgbClr>
                  </a:solidFill>
                  <a:prstDash val="solid"/>
                </a:ln>
                <a:solidFill>
                  <a:srgbClr val="F2F3F8">
                    <a:lumMod val="50000"/>
                  </a:srgbClr>
                </a:solidFill>
                <a:effectLst>
                  <a:outerShdw dist="38100" dir="2640000" algn="bl" rotWithShape="0">
                    <a:srgbClr val="494C4F">
                      <a:lumMod val="7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Значи!</a:t>
            </a:r>
            <a:endParaRPr kumimoji="0" lang="sr-Latn-RS" sz="8000" b="1" i="0" u="none" strike="noStrike" kern="1200" cap="none" spc="0" normalizeH="0" baseline="0" noProof="0" dirty="0">
              <a:ln w="12700">
                <a:solidFill>
                  <a:srgbClr val="494C4F">
                    <a:lumMod val="50000"/>
                  </a:srgbClr>
                </a:solidFill>
                <a:prstDash val="solid"/>
              </a:ln>
              <a:solidFill>
                <a:srgbClr val="F2F3F8">
                  <a:lumMod val="50000"/>
                </a:srgbClr>
              </a:solidFill>
              <a:effectLst>
                <a:outerShdw dist="38100" dir="2640000" algn="bl" rotWithShape="0">
                  <a:srgbClr val="494C4F">
                    <a:lumMod val="7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Okvir za tekst 8">
                <a:extLst>
                  <a:ext uri="{FF2B5EF4-FFF2-40B4-BE49-F238E27FC236}">
                    <a16:creationId xmlns:a16="http://schemas.microsoft.com/office/drawing/2014/main" id="{EDCBDC31-46B3-4B35-9F2A-78033A402664}"/>
                  </a:ext>
                </a:extLst>
              </p:cNvPr>
              <p:cNvSpPr txBox="1"/>
              <p:nvPr/>
            </p:nvSpPr>
            <p:spPr>
              <a:xfrm>
                <a:off x="2590800" y="1543648"/>
                <a:ext cx="213360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Cyrl-R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54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r>
                  <a:rPr kumimoji="0" lang="sr-Cyrl-R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FA754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/>
                </a:r>
                <a:r>
                  <a:rPr kumimoji="0" 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FA754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</a:t>
                </a:r>
                <a:r>
                  <a:rPr kumimoji="0" lang="sr-Cyrl-R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94C4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 10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94C4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00</a:t>
                </a:r>
                <a:r>
                  <a:rPr kumimoji="0" lang="sr-Cyrl-R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94C4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  <a:r>
                  <a:rPr kumimoji="0" lang="pt-B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54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pt-BR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A754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A754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pt-BR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A754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0" lang="sr-Latn-R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Okvir za tekst 8">
                <a:extLst>
                  <a:ext uri="{FF2B5EF4-FFF2-40B4-BE49-F238E27FC236}">
                    <a16:creationId xmlns:a16="http://schemas.microsoft.com/office/drawing/2014/main" xmlns="" id="{EDCBDC31-46B3-4B35-9F2A-78033A402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543648"/>
                <a:ext cx="2133600" cy="375552"/>
              </a:xfrm>
              <a:prstGeom prst="rect">
                <a:avLst/>
              </a:prstGeom>
              <a:blipFill>
                <a:blip r:embed="rId2"/>
                <a:stretch>
                  <a:fillRect l="-2286" t="-6452" b="-2419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Okvir za tekst 14">
                <a:extLst>
                  <a:ext uri="{FF2B5EF4-FFF2-40B4-BE49-F238E27FC236}">
                    <a16:creationId xmlns:a16="http://schemas.microsoft.com/office/drawing/2014/main" id="{0B359D1E-A7F6-4763-A9C9-76ACCC91EBFE}"/>
                  </a:ext>
                </a:extLst>
              </p:cNvPr>
              <p:cNvSpPr txBox="1"/>
              <p:nvPr/>
            </p:nvSpPr>
            <p:spPr>
              <a:xfrm>
                <a:off x="654046" y="1554797"/>
                <a:ext cx="213360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Cyrl-R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54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 а</a:t>
                </a:r>
                <a:r>
                  <a:rPr kumimoji="0" lang="sr-Cyrl-R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94C4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 100</a:t>
                </a:r>
                <a:r>
                  <a:rPr kumimoji="0" lang="pt-B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54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pt-BR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A754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A754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pt-BR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A754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0" lang="sr-Latn-R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Okvir za tekst 14">
                <a:extLst>
                  <a:ext uri="{FF2B5EF4-FFF2-40B4-BE49-F238E27FC236}">
                    <a16:creationId xmlns:a16="http://schemas.microsoft.com/office/drawing/2014/main" xmlns="" id="{0B359D1E-A7F6-4763-A9C9-76ACCC91E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46" y="1554797"/>
                <a:ext cx="2133600" cy="375552"/>
              </a:xfrm>
              <a:prstGeom prst="rect">
                <a:avLst/>
              </a:prstGeom>
              <a:blipFill>
                <a:blip r:embed="rId3"/>
                <a:stretch>
                  <a:fillRect l="-2286" t="-6452" b="-2419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Okvir za tekst 18">
                <a:extLst>
                  <a:ext uri="{FF2B5EF4-FFF2-40B4-BE49-F238E27FC236}">
                    <a16:creationId xmlns:a16="http://schemas.microsoft.com/office/drawing/2014/main" id="{EA0FE39F-CCF4-4D79-80AA-ABBC025D8EA4}"/>
                  </a:ext>
                </a:extLst>
              </p:cNvPr>
              <p:cNvSpPr txBox="1"/>
              <p:nvPr/>
            </p:nvSpPr>
            <p:spPr>
              <a:xfrm>
                <a:off x="4839250" y="1554797"/>
                <a:ext cx="2583904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Cyrl-R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54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pt-BR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A754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sr-Cyrl-RS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A754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A754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𝐤𝐦</m:t>
                        </m:r>
                      </m:e>
                      <m:sup>
                        <m:r>
                          <a:rPr kumimoji="0" lang="pt-BR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A754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sr-Cyrl-R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94C4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 1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94C4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000 0</a:t>
                </a:r>
                <a:r>
                  <a:rPr kumimoji="0" lang="sr-Cyrl-R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94C4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00</a:t>
                </a:r>
                <a:r>
                  <a:rPr kumimoji="0" lang="pt-B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54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pt-BR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A754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A754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pt-BR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A754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0" lang="sr-Latn-R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9" name="Okvir za tekst 18">
                <a:extLst>
                  <a:ext uri="{FF2B5EF4-FFF2-40B4-BE49-F238E27FC236}">
                    <a16:creationId xmlns:a16="http://schemas.microsoft.com/office/drawing/2014/main" xmlns="" id="{EA0FE39F-CCF4-4D79-80AA-ABBC025D8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250" y="1554797"/>
                <a:ext cx="2583904" cy="375552"/>
              </a:xfrm>
              <a:prstGeom prst="rect">
                <a:avLst/>
              </a:prstGeom>
              <a:blipFill>
                <a:blip r:embed="rId4"/>
                <a:stretch>
                  <a:fillRect l="-2123" t="-6452" b="-2419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Pravougaonik 19">
            <a:extLst>
              <a:ext uri="{FF2B5EF4-FFF2-40B4-BE49-F238E27FC236}">
                <a16:creationId xmlns:a16="http://schemas.microsoft.com/office/drawing/2014/main" xmlns="" id="{C5FCBFF6-8B02-4C5D-97C9-E60799FE9B9E}"/>
              </a:ext>
            </a:extLst>
          </p:cNvPr>
          <p:cNvSpPr/>
          <p:nvPr/>
        </p:nvSpPr>
        <p:spPr>
          <a:xfrm>
            <a:off x="-586555" y="3817867"/>
            <a:ext cx="4821026" cy="132343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0" b="1" i="0" u="none" strike="noStrike" kern="1200" cap="none" spc="0" normalizeH="0" baseline="0" noProof="0" dirty="0">
                <a:ln w="12700">
                  <a:solidFill>
                    <a:srgbClr val="494C4F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94C4F">
                      <a:lumMod val="7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Запамти</a:t>
            </a:r>
            <a:endParaRPr kumimoji="0" lang="sr-Latn-RS" sz="8000" b="1" i="0" u="none" strike="noStrike" kern="1200" cap="none" spc="0" normalizeH="0" baseline="0" noProof="0" dirty="0">
              <a:ln w="12700">
                <a:solidFill>
                  <a:srgbClr val="494C4F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94C4F">
                    <a:lumMod val="7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Okvir za tekst 21">
                <a:extLst>
                  <a:ext uri="{FF2B5EF4-FFF2-40B4-BE49-F238E27FC236}">
                    <a16:creationId xmlns:a16="http://schemas.microsoft.com/office/drawing/2014/main" id="{C37638EB-DB3A-4700-842B-4A5DC15C4C7C}"/>
                  </a:ext>
                </a:extLst>
              </p:cNvPr>
              <p:cNvSpPr txBox="1"/>
              <p:nvPr/>
            </p:nvSpPr>
            <p:spPr>
              <a:xfrm>
                <a:off x="3333965" y="2528665"/>
                <a:ext cx="5371670" cy="946991"/>
              </a:xfrm>
              <a:prstGeom prst="rect">
                <a:avLst/>
              </a:prstGeom>
              <a:noFill/>
              <a:ln w="7620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r-Latn-R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Cyrl-R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pt-BR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sr-Cyrl-RS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𝐤𝐦</m:t>
                        </m:r>
                      </m:e>
                      <m:sup>
                        <m:r>
                          <a:rPr kumimoji="0" lang="pt-BR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sr-Cyrl-R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</a:t>
                </a:r>
                <a:r>
                  <a:rPr kumimoji="0" lang="pt-B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/>
                </a:r>
                <a:r>
                  <a:rPr kumimoji="0" lang="sr-Cyrl-R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100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</a:t>
                </a:r>
                <a:r>
                  <a:rPr kumimoji="0" 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/>
                </a:r>
                <a:r>
                  <a:rPr kumimoji="0" lang="sr-Latn-R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 10 000</a:t>
                </a:r>
                <a:r>
                  <a:rPr kumimoji="0" 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/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r>
                  <a:rPr kumimoji="0" 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/>
                </a:r>
                <a:r>
                  <a:rPr kumimoji="0" lang="sr-Latn-R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 1 000 000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pt-BR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sr-Cyrl-RS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𝐦</m:t>
                        </m:r>
                      </m:e>
                      <m:sup>
                        <m:r>
                          <a:rPr kumimoji="0" lang="pt-BR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0" lang="sr-Latn-R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Cyrl-R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/>
                </a:r>
                <a:endParaRPr kumimoji="0" lang="sr-Latn-R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2" name="Okvir za tekst 21">
                <a:extLst>
                  <a:ext uri="{FF2B5EF4-FFF2-40B4-BE49-F238E27FC236}">
                    <a16:creationId xmlns:a16="http://schemas.microsoft.com/office/drawing/2014/main" xmlns="" id="{C37638EB-DB3A-4700-842B-4A5DC15C4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965" y="2528665"/>
                <a:ext cx="5371670" cy="9469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Slika 23">
            <a:extLst>
              <a:ext uri="{FF2B5EF4-FFF2-40B4-BE49-F238E27FC236}">
                <a16:creationId xmlns:a16="http://schemas.microsoft.com/office/drawing/2014/main" xmlns="" id="{E1BF8746-B826-48BB-846F-7DCFCF85F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7952" y="-75034"/>
            <a:ext cx="1647056" cy="1647056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D25907D6-E2AF-4210-952E-6B11F30957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834" y="2971131"/>
            <a:ext cx="853865" cy="20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51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 0.099 L 0.031 0 L 0.047 0.099 L 0.063 0 L 0.078 0.099 L 0.094 0 L 0.109 0.099 L 0.125 0 L 0.141 0.099 L 0.156 0 L 0.172 0.099 L 0.187 0 L 0.203 0.099 L 0.219 0 L 0.234 0.099 L 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34568E-6 L 0.01597 0.09907 L 0.03108 2.34568E-6 L 0.04705 0.09907 L 0.06302 2.34568E-6 L 0.07795 0.09907 L 0.09392 2.34568E-6 L 0.10903 0.09907 L 0.125 2.34568E-6 L 0.14097 0.09907 L 0.15608 2.34568E-6 L 0.17205 0.09907 L 0.18698 2.34568E-6 L 0.20295 0.09907 L 0.21892 2.34568E-6 L 0.23403 0.09907 L 0.25 2.34568E-6 " pathEditMode="relative" rAng="0" ptsTypes="AAAAAAAAAAAAAAA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 animBg="1"/>
      <p:bldP spid="15" grpId="0" animBg="1"/>
      <p:bldP spid="19" grpId="0" animBg="1"/>
      <p:bldP spid="20" grpId="0"/>
      <p:bldP spid="20" grpId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avougaonik 19">
            <a:extLst>
              <a:ext uri="{FF2B5EF4-FFF2-40B4-BE49-F238E27FC236}">
                <a16:creationId xmlns:a16="http://schemas.microsoft.com/office/drawing/2014/main" xmlns="" id="{C5FCBFF6-8B02-4C5D-97C9-E60799FE9B9E}"/>
              </a:ext>
            </a:extLst>
          </p:cNvPr>
          <p:cNvSpPr/>
          <p:nvPr/>
        </p:nvSpPr>
        <p:spPr>
          <a:xfrm>
            <a:off x="-248491" y="248583"/>
            <a:ext cx="4821026" cy="132343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0" b="1" i="0" u="none" strike="noStrike" kern="1200" cap="none" spc="0" normalizeH="0" baseline="0" noProof="0" dirty="0">
                <a:ln w="12700">
                  <a:solidFill>
                    <a:srgbClr val="494C4F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94C4F">
                      <a:lumMod val="7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Запамти</a:t>
            </a:r>
            <a:endParaRPr kumimoji="0" lang="sr-Latn-RS" sz="8000" b="1" i="0" u="none" strike="noStrike" kern="1200" cap="none" spc="0" normalizeH="0" baseline="0" noProof="0" dirty="0">
              <a:ln w="12700">
                <a:solidFill>
                  <a:srgbClr val="494C4F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94C4F">
                    <a:lumMod val="7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xmlns="" id="{E1BF8746-B826-48BB-846F-7DCFCF85F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-4126"/>
            <a:ext cx="1647056" cy="1647056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D25907D6-E2AF-4210-952E-6B11F3095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834" y="2971131"/>
            <a:ext cx="853865" cy="206997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8B66B31-78C5-489D-8900-B1195615C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851670"/>
            <a:ext cx="7328027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638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0.01598 0.09908 L 0.03108 -1.85185E-6 L 0.04705 0.09908 L 0.06303 -1.85185E-6 L 0.07796 0.09908 L 0.09393 -1.85185E-6 L 0.10903 0.09908 L 0.125 -1.85185E-6 L 0.14098 0.09908 L 0.15608 -1.85185E-6 L 0.17205 0.09908 L 0.18698 -1.85185E-6 L 0.20296 0.09908 L 0.21893 -1.85185E-6 L 0.23403 0.09908 L 0.25 -1.85185E-6 " pathEditMode="relative" rAng="0" ptsTypes="AAAAAAAAAAAAAAA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jagram toka: obrada 10">
            <a:extLst>
              <a:ext uri="{FF2B5EF4-FFF2-40B4-BE49-F238E27FC236}">
                <a16:creationId xmlns:a16="http://schemas.microsoft.com/office/drawing/2014/main" xmlns="" id="{562E245A-C318-4CA5-8CCD-8A9B711944A6}"/>
              </a:ext>
            </a:extLst>
          </p:cNvPr>
          <p:cNvSpPr/>
          <p:nvPr/>
        </p:nvSpPr>
        <p:spPr>
          <a:xfrm>
            <a:off x="251520" y="2967794"/>
            <a:ext cx="2664296" cy="165618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Dijagram toka: podaci 12">
            <a:extLst>
              <a:ext uri="{FF2B5EF4-FFF2-40B4-BE49-F238E27FC236}">
                <a16:creationId xmlns:a16="http://schemas.microsoft.com/office/drawing/2014/main" xmlns="" id="{FDFE00BB-2F73-444F-8B3D-1652178B2238}"/>
              </a:ext>
            </a:extLst>
          </p:cNvPr>
          <p:cNvSpPr/>
          <p:nvPr/>
        </p:nvSpPr>
        <p:spPr>
          <a:xfrm>
            <a:off x="6530102" y="1851670"/>
            <a:ext cx="2232248" cy="1944216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15" name="Dijagram toka: spajanje 14">
            <a:extLst>
              <a:ext uri="{FF2B5EF4-FFF2-40B4-BE49-F238E27FC236}">
                <a16:creationId xmlns:a16="http://schemas.microsoft.com/office/drawing/2014/main" xmlns="" id="{07E6AFEB-63B0-4092-BD1A-5CDDED419416}"/>
              </a:ext>
            </a:extLst>
          </p:cNvPr>
          <p:cNvSpPr/>
          <p:nvPr/>
        </p:nvSpPr>
        <p:spPr>
          <a:xfrm>
            <a:off x="2483768" y="195486"/>
            <a:ext cx="1368152" cy="1440160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Zvezda: sa 7 krakova 16">
            <a:extLst>
              <a:ext uri="{FF2B5EF4-FFF2-40B4-BE49-F238E27FC236}">
                <a16:creationId xmlns:a16="http://schemas.microsoft.com/office/drawing/2014/main" xmlns="" id="{CB00C9D9-E2CD-4933-B0ED-FDFF80DFAB98}"/>
              </a:ext>
            </a:extLst>
          </p:cNvPr>
          <p:cNvSpPr/>
          <p:nvPr/>
        </p:nvSpPr>
        <p:spPr>
          <a:xfrm>
            <a:off x="4067944" y="4041527"/>
            <a:ext cx="1008112" cy="864096"/>
          </a:xfrm>
          <a:prstGeom prst="star7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>
              <a:solidFill>
                <a:schemeClr val="tx1"/>
              </a:solidFill>
            </a:endParaRPr>
          </a:p>
        </p:txBody>
      </p:sp>
      <p:sp>
        <p:nvSpPr>
          <p:cNvPr id="19" name="Okvir za tekst 18">
            <a:extLst>
              <a:ext uri="{FF2B5EF4-FFF2-40B4-BE49-F238E27FC236}">
                <a16:creationId xmlns:a16="http://schemas.microsoft.com/office/drawing/2014/main" xmlns="" id="{F316F85F-54EC-4F6E-8A06-7CDC5E148D51}"/>
              </a:ext>
            </a:extLst>
          </p:cNvPr>
          <p:cNvSpPr txBox="1"/>
          <p:nvPr/>
        </p:nvSpPr>
        <p:spPr>
          <a:xfrm>
            <a:off x="4211960" y="237877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0070C0"/>
                </a:solidFill>
              </a:rPr>
              <a:t>На слици видимо 4  ограничена дела равни обојена различитим бојама.</a:t>
            </a:r>
            <a:endParaRPr lang="sr-Latn-RS" b="1" dirty="0">
              <a:solidFill>
                <a:srgbClr val="0070C0"/>
              </a:solidFill>
            </a:endParaRPr>
          </a:p>
        </p:txBody>
      </p:sp>
      <p:sp>
        <p:nvSpPr>
          <p:cNvPr id="21" name="Okvir za tekst 20">
            <a:extLst>
              <a:ext uri="{FF2B5EF4-FFF2-40B4-BE49-F238E27FC236}">
                <a16:creationId xmlns:a16="http://schemas.microsoft.com/office/drawing/2014/main" xmlns="" id="{A4DB858E-8024-4B80-9649-B47FA9D5555A}"/>
              </a:ext>
            </a:extLst>
          </p:cNvPr>
          <p:cNvSpPr txBox="1"/>
          <p:nvPr/>
        </p:nvSpPr>
        <p:spPr>
          <a:xfrm>
            <a:off x="1403648" y="193471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0070C0"/>
                </a:solidFill>
              </a:rPr>
              <a:t>Ограничене делове равни називамо </a:t>
            </a:r>
            <a:r>
              <a:rPr lang="sr-Cyrl-RS" b="1" dirty="0">
                <a:solidFill>
                  <a:schemeClr val="accent1"/>
                </a:solidFill>
              </a:rPr>
              <a:t>ПОВРШИНА.</a:t>
            </a:r>
            <a:endParaRPr lang="sr-Latn-RS" b="1" dirty="0">
              <a:solidFill>
                <a:srgbClr val="0070C0"/>
              </a:solidFill>
            </a:endParaRPr>
          </a:p>
        </p:txBody>
      </p:sp>
      <p:sp>
        <p:nvSpPr>
          <p:cNvPr id="22" name="Čuvar mesta za podnožje 21">
            <a:extLst>
              <a:ext uri="{FF2B5EF4-FFF2-40B4-BE49-F238E27FC236}">
                <a16:creationId xmlns:a16="http://schemas.microsoft.com/office/drawing/2014/main" xmlns="" id="{24E73ADA-5915-4514-904E-D34ECA713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23" name="Čuvar mesta za datum 22">
            <a:extLst>
              <a:ext uri="{FF2B5EF4-FFF2-40B4-BE49-F238E27FC236}">
                <a16:creationId xmlns:a16="http://schemas.microsoft.com/office/drawing/2014/main" xmlns="" id="{537F8C8D-CC3E-4AFD-8A7F-C3C85A776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FEFD-230F-4BDA-89C1-C83C3EA6267E}" type="datetime5">
              <a:rPr lang="en-US" smtClean="0"/>
              <a:pPr/>
              <a:t>28-Jan-21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132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gaonik 3">
            <a:extLst>
              <a:ext uri="{FF2B5EF4-FFF2-40B4-BE49-F238E27FC236}">
                <a16:creationId xmlns:a16="http://schemas.microsoft.com/office/drawing/2014/main" xmlns="" id="{2F0862E6-66E4-4507-A1D0-516D12F9AA32}"/>
              </a:ext>
            </a:extLst>
          </p:cNvPr>
          <p:cNvSpPr/>
          <p:nvPr/>
        </p:nvSpPr>
        <p:spPr>
          <a:xfrm>
            <a:off x="-108520" y="586085"/>
            <a:ext cx="8780417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1" i="0" u="none" strike="noStrike" kern="1200" cap="none" spc="0" normalizeH="0" baseline="0" noProof="0" dirty="0">
                <a:ln w="12700">
                  <a:solidFill>
                    <a:srgbClr val="494C4F">
                      <a:lumMod val="50000"/>
                    </a:srgbClr>
                  </a:solidFill>
                  <a:prstDash val="solid"/>
                </a:ln>
                <a:solidFill>
                  <a:srgbClr val="F2F3F8">
                    <a:lumMod val="50000"/>
                  </a:srgbClr>
                </a:solidFill>
                <a:effectLst>
                  <a:outerShdw dist="38100" dir="2640000" algn="bl" rotWithShape="0">
                    <a:srgbClr val="494C4F">
                      <a:lumMod val="7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Јединице</a:t>
            </a:r>
            <a:r>
              <a:rPr kumimoji="0" lang="sr-Cyrl-RS" sz="5400" b="1" i="0" u="none" strike="noStrike" kern="1200" cap="none" spc="0" normalizeH="0" noProof="0" dirty="0">
                <a:ln w="12700">
                  <a:solidFill>
                    <a:srgbClr val="494C4F">
                      <a:lumMod val="50000"/>
                    </a:srgbClr>
                  </a:solidFill>
                  <a:prstDash val="solid"/>
                </a:ln>
                <a:solidFill>
                  <a:srgbClr val="F2F3F8">
                    <a:lumMod val="50000"/>
                  </a:srgbClr>
                </a:solidFill>
                <a:effectLst>
                  <a:outerShdw dist="38100" dir="2640000" algn="bl" rotWithShape="0">
                    <a:srgbClr val="494C4F">
                      <a:lumMod val="7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мере за </a:t>
            </a:r>
            <a:r>
              <a:rPr kumimoji="0" lang="sr-Cyrl-RS" sz="5400" b="1" i="0" u="none" strike="noStrike" kern="1200" cap="none" spc="0" normalizeH="0" baseline="0" noProof="0" dirty="0">
                <a:ln w="12700">
                  <a:solidFill>
                    <a:srgbClr val="494C4F">
                      <a:lumMod val="50000"/>
                    </a:srgbClr>
                  </a:solidFill>
                  <a:prstDash val="solid"/>
                </a:ln>
                <a:solidFill>
                  <a:srgbClr val="F2F3F8">
                    <a:lumMod val="50000"/>
                  </a:srgbClr>
                </a:solidFill>
                <a:effectLst>
                  <a:outerShdw dist="38100" dir="2640000" algn="bl" rotWithShape="0">
                    <a:srgbClr val="494C4F">
                      <a:lumMod val="7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површину</a:t>
            </a:r>
            <a:endParaRPr kumimoji="0" lang="sr-Latn-RS" sz="5400" b="1" i="0" u="none" strike="noStrike" kern="1200" cap="none" spc="0" normalizeH="0" baseline="0" noProof="0" dirty="0">
              <a:ln w="12700">
                <a:solidFill>
                  <a:srgbClr val="494C4F">
                    <a:lumMod val="50000"/>
                  </a:srgbClr>
                </a:solidFill>
                <a:prstDash val="solid"/>
              </a:ln>
              <a:solidFill>
                <a:srgbClr val="F2F3F8">
                  <a:lumMod val="50000"/>
                </a:srgbClr>
              </a:solidFill>
              <a:effectLst>
                <a:outerShdw dist="38100" dir="2640000" algn="bl" rotWithShape="0">
                  <a:srgbClr val="494C4F">
                    <a:lumMod val="7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Čuvar mesta za podnožje 15">
            <a:extLst>
              <a:ext uri="{FF2B5EF4-FFF2-40B4-BE49-F238E27FC236}">
                <a16:creationId xmlns:a16="http://schemas.microsoft.com/office/drawing/2014/main" xmlns="" id="{300A6B07-D272-471C-879E-0C11E3A6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Čuvar mesta za datum 16">
            <a:extLst>
              <a:ext uri="{FF2B5EF4-FFF2-40B4-BE49-F238E27FC236}">
                <a16:creationId xmlns:a16="http://schemas.microsoft.com/office/drawing/2014/main" xmlns="" id="{892090A2-B92F-4B2F-B411-0BAF107AB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3A7B1-19B4-439D-8869-650F5A5C5C2F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28-Jan-21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7433338-8219-4958-A9A1-2C058E8AD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2571750"/>
            <a:ext cx="65627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34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kvir za tekst 7">
            <a:extLst>
              <a:ext uri="{FF2B5EF4-FFF2-40B4-BE49-F238E27FC236}">
                <a16:creationId xmlns:a16="http://schemas.microsoft.com/office/drawing/2014/main" xmlns="" id="{A8A1E44C-4169-4271-A355-07DCA085D13B}"/>
              </a:ext>
            </a:extLst>
          </p:cNvPr>
          <p:cNvSpPr txBox="1"/>
          <p:nvPr/>
        </p:nvSpPr>
        <p:spPr>
          <a:xfrm>
            <a:off x="2555776" y="1419622"/>
            <a:ext cx="5544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/>
              <a:t>Јединице мере за дужину су:</a:t>
            </a:r>
            <a:endParaRPr lang="en-US" sz="2400" b="1" dirty="0"/>
          </a:p>
          <a:p>
            <a:endParaRPr lang="sr-Cyrl-RS" sz="2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sz="2400" b="1" dirty="0"/>
              <a:t>милиметар                     </a:t>
            </a:r>
            <a:r>
              <a:rPr lang="en-US" sz="2400" b="1" dirty="0">
                <a:solidFill>
                  <a:schemeClr val="accent1"/>
                </a:solidFill>
              </a:rPr>
              <a:t>mm</a:t>
            </a:r>
            <a:endParaRPr lang="sr-Cyrl-RS" sz="24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sz="2400" b="1" dirty="0"/>
              <a:t>центиметар</a:t>
            </a:r>
            <a:r>
              <a:rPr lang="en-US" sz="2400" b="1" dirty="0"/>
              <a:t>                    </a:t>
            </a:r>
            <a:r>
              <a:rPr lang="en-US" sz="2400" b="1" dirty="0">
                <a:solidFill>
                  <a:schemeClr val="accent1"/>
                </a:solidFill>
              </a:rPr>
              <a:t>cm</a:t>
            </a:r>
            <a:endParaRPr lang="sr-Cyrl-RS" sz="24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sz="2400" b="1" dirty="0"/>
              <a:t>дециметар</a:t>
            </a:r>
            <a:r>
              <a:rPr lang="en-US" sz="2400" b="1" dirty="0"/>
              <a:t>                      </a:t>
            </a:r>
            <a:r>
              <a:rPr lang="en-US" sz="2400" b="1" dirty="0">
                <a:solidFill>
                  <a:schemeClr val="accent1"/>
                </a:solidFill>
              </a:rPr>
              <a:t>dm</a:t>
            </a:r>
            <a:endParaRPr lang="sr-Cyrl-RS" sz="24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sz="2400" b="1" dirty="0"/>
              <a:t>метар </a:t>
            </a:r>
            <a:r>
              <a:rPr lang="en-US" sz="2400" b="1" dirty="0"/>
              <a:t>                               </a:t>
            </a:r>
            <a:r>
              <a:rPr lang="en-US" sz="2400" b="1" dirty="0">
                <a:solidFill>
                  <a:schemeClr val="accent1"/>
                </a:solidFill>
              </a:rPr>
              <a:t>m</a:t>
            </a:r>
            <a:endParaRPr lang="sr-Cyrl-RS" sz="24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sz="2400" b="1" dirty="0"/>
              <a:t>километар</a:t>
            </a:r>
            <a:r>
              <a:rPr lang="en-US" sz="2400" b="1" dirty="0"/>
              <a:t>                      </a:t>
            </a:r>
            <a:r>
              <a:rPr lang="en-US" sz="2400" b="1" dirty="0">
                <a:solidFill>
                  <a:schemeClr val="accent1"/>
                </a:solidFill>
              </a:rPr>
              <a:t>km</a:t>
            </a:r>
            <a:endParaRPr lang="sr-Cyrl-RS" sz="24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r-Latn-RS" sz="2400" dirty="0"/>
          </a:p>
        </p:txBody>
      </p:sp>
      <p:sp>
        <p:nvSpPr>
          <p:cNvPr id="9" name="Pravougaonik 8">
            <a:extLst>
              <a:ext uri="{FF2B5EF4-FFF2-40B4-BE49-F238E27FC236}">
                <a16:creationId xmlns:a16="http://schemas.microsoft.com/office/drawing/2014/main" xmlns="" id="{294C0B19-F808-4937-B973-29A56000D765}"/>
              </a:ext>
            </a:extLst>
          </p:cNvPr>
          <p:cNvSpPr/>
          <p:nvPr/>
        </p:nvSpPr>
        <p:spPr>
          <a:xfrm>
            <a:off x="251520" y="9566"/>
            <a:ext cx="5447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sr-Cyrl-R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Да се подсетимо!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8BD818DA-F27E-496A-A67B-831927ECC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7480" y="473252"/>
            <a:ext cx="1905000" cy="333375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1337284A-A82C-446A-8B59-0E913ED91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2" y="2435399"/>
            <a:ext cx="2633477" cy="2743206"/>
          </a:xfrm>
          <a:prstGeom prst="rect">
            <a:avLst/>
          </a:prstGeom>
        </p:spPr>
      </p:pic>
      <p:sp>
        <p:nvSpPr>
          <p:cNvPr id="15" name="Čuvar mesta za podnožje 14">
            <a:extLst>
              <a:ext uri="{FF2B5EF4-FFF2-40B4-BE49-F238E27FC236}">
                <a16:creationId xmlns:a16="http://schemas.microsoft.com/office/drawing/2014/main" xmlns="" id="{183B58A1-0BDE-487F-8A29-44CD07E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16" name="Čuvar mesta za datum 15">
            <a:extLst>
              <a:ext uri="{FF2B5EF4-FFF2-40B4-BE49-F238E27FC236}">
                <a16:creationId xmlns:a16="http://schemas.microsoft.com/office/drawing/2014/main" xmlns="" id="{C07E04BD-6499-4B90-A027-148EA926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9C87-2B73-491B-82BD-A9ECC105A316}" type="datetime5">
              <a:rPr lang="en-US" smtClean="0"/>
              <a:pPr/>
              <a:t>28-Jan-21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687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665D330F-931D-4642-8C3F-B60F7D7388E5}"/>
              </a:ext>
            </a:extLst>
          </p:cNvPr>
          <p:cNvSpPr txBox="1"/>
          <p:nvPr/>
        </p:nvSpPr>
        <p:spPr>
          <a:xfrm>
            <a:off x="359532" y="267494"/>
            <a:ext cx="4932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accent3">
                    <a:lumMod val="50000"/>
                  </a:schemeClr>
                </a:solidFill>
              </a:rPr>
              <a:t>Јединице мере које користимо за мерење </a:t>
            </a:r>
            <a:r>
              <a:rPr lang="sr-Cyrl-RS" sz="2400" b="1" dirty="0">
                <a:solidFill>
                  <a:schemeClr val="accent1"/>
                </a:solidFill>
              </a:rPr>
              <a:t>површине јесу квадрати  </a:t>
            </a:r>
            <a:r>
              <a:rPr lang="sr-Cyrl-RS" sz="2400" b="1" dirty="0">
                <a:solidFill>
                  <a:schemeClr val="accent3">
                    <a:lumMod val="50000"/>
                  </a:schemeClr>
                </a:solidFill>
              </a:rPr>
              <a:t>чије су странице 1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mm , 1cm,  1dm, 1m, …</a:t>
            </a:r>
            <a:endParaRPr lang="sr-Latn-R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4C6F437-2FE3-451D-BE83-071685E17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707654"/>
            <a:ext cx="2476500" cy="24765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8559B25-9CFF-4239-9BB3-BAB371F51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5656" y="1995686"/>
            <a:ext cx="2400300" cy="2400300"/>
          </a:xfrm>
          <a:prstGeom prst="rect">
            <a:avLst/>
          </a:prstGeom>
        </p:spPr>
      </p:pic>
      <p:sp>
        <p:nvSpPr>
          <p:cNvPr id="9" name="Čuvar mesta za podnožje 8">
            <a:extLst>
              <a:ext uri="{FF2B5EF4-FFF2-40B4-BE49-F238E27FC236}">
                <a16:creationId xmlns:a16="http://schemas.microsoft.com/office/drawing/2014/main" xmlns="" id="{AAB58597-6E10-41F0-9675-12F5672C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10" name="Čuvar mesta za datum 9">
            <a:extLst>
              <a:ext uri="{FF2B5EF4-FFF2-40B4-BE49-F238E27FC236}">
                <a16:creationId xmlns:a16="http://schemas.microsoft.com/office/drawing/2014/main" xmlns="" id="{80C8524F-38C8-4A7C-955C-512457C30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932B-5957-4695-AFBB-BFF928934AB1}" type="datetime5">
              <a:rPr lang="en-US" smtClean="0"/>
              <a:pPr/>
              <a:t>28-Jan-21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13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Okvir za tekst 1">
                <a:extLst>
                  <a:ext uri="{FF2B5EF4-FFF2-40B4-BE49-F238E27FC236}">
                    <a16:creationId xmlns:a16="http://schemas.microsoft.com/office/drawing/2014/main" id="{DD4DA73D-178F-4A26-AF0C-3C78EE1522BC}"/>
                  </a:ext>
                </a:extLst>
              </p:cNvPr>
              <p:cNvSpPr txBox="1"/>
              <p:nvPr/>
            </p:nvSpPr>
            <p:spPr>
              <a:xfrm>
                <a:off x="323528" y="267494"/>
                <a:ext cx="4104456" cy="2363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000" b="1" dirty="0">
                    <a:solidFill>
                      <a:schemeClr val="accent3">
                        <a:lumMod val="50000"/>
                      </a:schemeClr>
                    </a:solidFill>
                  </a:rPr>
                  <a:t>Јединице мере за површину су:</a:t>
                </a:r>
              </a:p>
              <a:p>
                <a:endParaRPr lang="sr-Cyrl-RS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Cyrl-RS" b="1" dirty="0">
                    <a:solidFill>
                      <a:schemeClr val="accent3">
                        <a:lumMod val="50000"/>
                      </a:schemeClr>
                    </a:solidFill>
                  </a:rPr>
                  <a:t>милиметар квадратни   </a:t>
                </a:r>
                <a:r>
                  <a:rPr lang="en-US" b="1" dirty="0">
                    <a:solidFill>
                      <a:schemeClr val="accent3">
                        <a:lumMod val="50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𝐦𝐦</m:t>
                        </m:r>
                      </m:e>
                      <m:sup>
                        <m:r>
                          <a:rPr lang="pt-BR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sr-Cyrl-RS" b="1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Cyrl-RS" b="1" dirty="0">
                    <a:solidFill>
                      <a:schemeClr val="accent3">
                        <a:lumMod val="50000"/>
                      </a:schemeClr>
                    </a:solidFill>
                  </a:rPr>
                  <a:t>центиметар квадратни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pt-BR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sr-Cyrl-RS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Cyrl-RS" b="1" dirty="0">
                    <a:solidFill>
                      <a:schemeClr val="accent3">
                        <a:lumMod val="50000"/>
                      </a:schemeClr>
                    </a:solidFill>
                  </a:rPr>
                  <a:t>дециметар квадратни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pt-BR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sr-Cyrl-RS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Cyrl-RS" b="1" dirty="0">
                    <a:solidFill>
                      <a:schemeClr val="accent3">
                        <a:lumMod val="50000"/>
                      </a:schemeClr>
                    </a:solidFill>
                  </a:rPr>
                  <a:t>метар квадратни </a:t>
                </a:r>
                <a:r>
                  <a:rPr lang="en-US" b="1" dirty="0">
                    <a:solidFill>
                      <a:schemeClr val="accent3">
                        <a:lumMod val="50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               </m:t>
                        </m:r>
                        <m: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pt-BR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endParaRPr lang="en-US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endParaRPr lang="sr-Latn-RS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Okvir za tekst 1">
                <a:extLst>
                  <a:ext uri="{FF2B5EF4-FFF2-40B4-BE49-F238E27FC236}">
                    <a16:creationId xmlns:a16="http://schemas.microsoft.com/office/drawing/2014/main" xmlns="" id="{DD4DA73D-178F-4A26-AF0C-3C78EE152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7494"/>
                <a:ext cx="4104456" cy="2363980"/>
              </a:xfrm>
              <a:prstGeom prst="rect">
                <a:avLst/>
              </a:prstGeom>
              <a:blipFill>
                <a:blip r:embed="rId2"/>
                <a:stretch>
                  <a:fillRect l="-1486" t="-154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Okvir za tekst 3">
                <a:extLst>
                  <a:ext uri="{FF2B5EF4-FFF2-40B4-BE49-F238E27FC236}">
                    <a16:creationId xmlns:a16="http://schemas.microsoft.com/office/drawing/2014/main" id="{7D144362-6D80-4D01-9DB8-980999573518}"/>
                  </a:ext>
                </a:extLst>
              </p:cNvPr>
              <p:cNvSpPr txBox="1"/>
              <p:nvPr/>
            </p:nvSpPr>
            <p:spPr>
              <a:xfrm>
                <a:off x="4716018" y="295322"/>
                <a:ext cx="504056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endParaRPr lang="sr-Cyrl-RS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r>
                  <a:rPr lang="sr-Cyrl-RS" b="1" dirty="0">
                    <a:solidFill>
                      <a:schemeClr val="accent3">
                        <a:lumMod val="50000"/>
                      </a:schemeClr>
                    </a:solidFill>
                  </a:rPr>
                  <a:t>к</a:t>
                </a:r>
                <a14:m>
                  <m:oMath xmlns:m="http://schemas.openxmlformats.org/officeDocument/2006/math">
                    <m:r>
                      <a:rPr lang="sr-Cyrl-RS" b="1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вадрат чија је страница дужине </m:t>
                    </m:r>
                    <m:r>
                      <a:rPr lang="sr-Cyrl-RS" b="1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𝟏𝐦𝐦</m:t>
                    </m:r>
                  </m:oMath>
                </a14:m>
                <a:endParaRPr lang="en-US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r>
                  <a:rPr lang="sr-Cyrl-RS" b="1" dirty="0">
                    <a:solidFill>
                      <a:schemeClr val="accent3">
                        <a:lumMod val="50000"/>
                      </a:schemeClr>
                    </a:solidFill>
                  </a:rPr>
                  <a:t>к</a:t>
                </a:r>
                <a14:m>
                  <m:oMath xmlns:m="http://schemas.openxmlformats.org/officeDocument/2006/math">
                    <m:r>
                      <a:rPr lang="sr-Cyrl-RS" b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вадрат чија је страница дужине </m:t>
                    </m:r>
                    <m:r>
                      <a:rPr lang="sr-Cyrl-RS" b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𝟏𝐜𝐦</m:t>
                    </m:r>
                  </m:oMath>
                </a14:m>
                <a:endParaRPr lang="en-US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r>
                  <a:rPr lang="sr-Cyrl-RS" b="1" dirty="0">
                    <a:solidFill>
                      <a:schemeClr val="accent3">
                        <a:lumMod val="50000"/>
                      </a:schemeClr>
                    </a:solidFill>
                  </a:rPr>
                  <a:t>к</a:t>
                </a:r>
                <a14:m>
                  <m:oMath xmlns:m="http://schemas.openxmlformats.org/officeDocument/2006/math">
                    <m:r>
                      <a:rPr lang="sr-Cyrl-RS" b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вадрат чија је страница дужине </m:t>
                    </m:r>
                    <m:r>
                      <a:rPr lang="sr-Cyrl-RS" b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𝟏𝐝𝐦</m:t>
                    </m:r>
                  </m:oMath>
                </a14:m>
                <a:endParaRPr lang="sr-Cyrl-RS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r>
                  <a:rPr lang="sr-Cyrl-RS" b="1" dirty="0">
                    <a:solidFill>
                      <a:schemeClr val="accent3">
                        <a:lumMod val="50000"/>
                      </a:schemeClr>
                    </a:solidFill>
                  </a:rPr>
                  <a:t>к</a:t>
                </a:r>
                <a14:m>
                  <m:oMath xmlns:m="http://schemas.openxmlformats.org/officeDocument/2006/math">
                    <m:r>
                      <a:rPr lang="sr-Cyrl-RS" b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вадрат чија је страница дужине </m:t>
                    </m:r>
                    <m:r>
                      <a:rPr lang="sr-Cyrl-RS" b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𝟏𝐦</m:t>
                    </m:r>
                  </m:oMath>
                </a14:m>
                <a:endParaRPr lang="en-US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endParaRPr lang="en-US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endParaRPr lang="sr-Latn-RS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Okvir za tekst 3">
                <a:extLst>
                  <a:ext uri="{FF2B5EF4-FFF2-40B4-BE49-F238E27FC236}">
                    <a16:creationId xmlns:a16="http://schemas.microsoft.com/office/drawing/2014/main" xmlns="" id="{7D144362-6D80-4D01-9DB8-980999573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8" y="295322"/>
                <a:ext cx="5040560" cy="2308324"/>
              </a:xfrm>
              <a:prstGeom prst="rect">
                <a:avLst/>
              </a:prstGeom>
              <a:blipFill>
                <a:blip r:embed="rId3"/>
                <a:stretch>
                  <a:fillRect l="-109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Prava linija spajanja sa strelicom 5">
            <a:extLst>
              <a:ext uri="{FF2B5EF4-FFF2-40B4-BE49-F238E27FC236}">
                <a16:creationId xmlns:a16="http://schemas.microsoft.com/office/drawing/2014/main" xmlns="" id="{B1CA1BB7-43BF-4897-AD07-5D3BB9534BA8}"/>
              </a:ext>
            </a:extLst>
          </p:cNvPr>
          <p:cNvCxnSpPr/>
          <p:nvPr/>
        </p:nvCxnSpPr>
        <p:spPr>
          <a:xfrm>
            <a:off x="3974606" y="987574"/>
            <a:ext cx="648074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rava linija spajanja sa strelicom 6">
            <a:extLst>
              <a:ext uri="{FF2B5EF4-FFF2-40B4-BE49-F238E27FC236}">
                <a16:creationId xmlns:a16="http://schemas.microsoft.com/office/drawing/2014/main" xmlns="" id="{16775C89-A5EE-4D02-AF6F-D519ECD3FE39}"/>
              </a:ext>
            </a:extLst>
          </p:cNvPr>
          <p:cNvCxnSpPr/>
          <p:nvPr/>
        </p:nvCxnSpPr>
        <p:spPr>
          <a:xfrm>
            <a:off x="3923926" y="1275606"/>
            <a:ext cx="648074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rava linija spajanja sa strelicom 7">
            <a:extLst>
              <a:ext uri="{FF2B5EF4-FFF2-40B4-BE49-F238E27FC236}">
                <a16:creationId xmlns:a16="http://schemas.microsoft.com/office/drawing/2014/main" xmlns="" id="{4833A9E1-A810-4B74-ACFE-05868A89E0A1}"/>
              </a:ext>
            </a:extLst>
          </p:cNvPr>
          <p:cNvCxnSpPr/>
          <p:nvPr/>
        </p:nvCxnSpPr>
        <p:spPr>
          <a:xfrm>
            <a:off x="3996842" y="1563638"/>
            <a:ext cx="648074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rava linija spajanja sa strelicom 8">
            <a:extLst>
              <a:ext uri="{FF2B5EF4-FFF2-40B4-BE49-F238E27FC236}">
                <a16:creationId xmlns:a16="http://schemas.microsoft.com/office/drawing/2014/main" xmlns="" id="{24A7367A-54A5-4C81-8385-6493014AEDCF}"/>
              </a:ext>
            </a:extLst>
          </p:cNvPr>
          <p:cNvCxnSpPr/>
          <p:nvPr/>
        </p:nvCxnSpPr>
        <p:spPr>
          <a:xfrm>
            <a:off x="3930943" y="1851670"/>
            <a:ext cx="648074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Čuvar mesta za podnožje 13">
            <a:extLst>
              <a:ext uri="{FF2B5EF4-FFF2-40B4-BE49-F238E27FC236}">
                <a16:creationId xmlns:a16="http://schemas.microsoft.com/office/drawing/2014/main" xmlns="" id="{A49DDDAB-92EF-4305-98D6-A6215779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15" name="Čuvar mesta za datum 14">
            <a:extLst>
              <a:ext uri="{FF2B5EF4-FFF2-40B4-BE49-F238E27FC236}">
                <a16:creationId xmlns:a16="http://schemas.microsoft.com/office/drawing/2014/main" xmlns="" id="{1B7EFD5B-12B0-4F9C-A352-F5E938B9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E32B-CDE6-4D1A-8FF8-5232A2E13610}" type="datetime5">
              <a:rPr lang="en-US" smtClean="0"/>
              <a:pPr/>
              <a:t>28-Jan-21</a:t>
            </a:fld>
            <a:endParaRPr lang="en-US" dirty="0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339433B8-4947-40E7-B2C3-928E1AC33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7833" y="2211246"/>
            <a:ext cx="2400300" cy="2400300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D6DE7CFD-2B9A-4CDA-9EF9-DEF0F53FA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842" y="2224211"/>
            <a:ext cx="2286000" cy="2286000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FF0FCAD2-C541-4984-A985-AF9EC9C92F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3003798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553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xmlns="" id="{0512E009-171E-4664-B56D-284CD829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11A83DFB-CBC8-49DD-B8C9-7A8476B3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C34F-FF19-40E4-8890-0CDF5E895DE3}" type="datetime5">
              <a:rPr lang="en-US" smtClean="0"/>
              <a:pPr/>
              <a:t>28-Jan-21</a:t>
            </a:fld>
            <a:endParaRPr lang="en-US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9BAD91E1-ADF2-4529-A044-C72A7F370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8560" y="2627561"/>
            <a:ext cx="3797971" cy="213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Oblačić za govor: Pravougaoni zaobljenih uglova 9">
                <a:extLst>
                  <a:ext uri="{FF2B5EF4-FFF2-40B4-BE49-F238E27FC236}">
                    <a16:creationId xmlns:a16="http://schemas.microsoft.com/office/drawing/2014/main" id="{4A24BB39-081F-4BBF-997F-3579546A237D}"/>
                  </a:ext>
                </a:extLst>
              </p:cNvPr>
              <p:cNvSpPr/>
              <p:nvPr/>
            </p:nvSpPr>
            <p:spPr>
              <a:xfrm>
                <a:off x="152400" y="968964"/>
                <a:ext cx="2971800" cy="1010121"/>
              </a:xfrm>
              <a:prstGeom prst="wedgeRoundRectCallout">
                <a:avLst>
                  <a:gd name="adj1" fmla="val -8861"/>
                  <a:gd name="adj2" fmla="val 130692"/>
                  <a:gd name="adj3" fmla="val 1666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r-Cyrl-RS" dirty="0"/>
                  <a:t>Знам да је 1</a:t>
                </a:r>
                <a:r>
                  <a:rPr lang="en-US" dirty="0"/>
                  <a:t>dm</a:t>
                </a:r>
                <a:r>
                  <a:rPr lang="sr-Cyrl-RS" dirty="0"/>
                  <a:t>=10</a:t>
                </a:r>
                <a:r>
                  <a:rPr lang="en-US" dirty="0"/>
                  <a:t>cm.</a:t>
                </a:r>
              </a:p>
              <a:p>
                <a:pPr algn="ctr"/>
                <a:r>
                  <a:rPr lang="sr-Cyrl-RS" dirty="0"/>
                  <a:t>Колико има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pt-BR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Cyrl-RS" dirty="0"/>
                  <a:t/>
                </a:r>
                <a:endParaRPr lang="en-US" dirty="0"/>
              </a:p>
              <a:p>
                <a:pPr algn="ctr"/>
                <a:r>
                  <a:rPr lang="sr-Cyrl-RS" dirty="0"/>
                  <a:t>у једном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pt-BR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Cyrl-RS" dirty="0"/>
                  <a:t>?</a:t>
                </a:r>
                <a:endParaRPr lang="sr-Latn-RS" dirty="0"/>
              </a:p>
            </p:txBody>
          </p:sp>
        </mc:Choice>
        <mc:Fallback>
          <p:sp>
            <p:nvSpPr>
              <p:cNvPr id="10" name="Oblačić za govor: Pravougaoni zaobljenih uglova 9">
                <a:extLst>
                  <a:ext uri="{FF2B5EF4-FFF2-40B4-BE49-F238E27FC236}">
                    <a16:creationId xmlns:a16="http://schemas.microsoft.com/office/drawing/2014/main" xmlns="" id="{4A24BB39-081F-4BBF-997F-3579546A23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68964"/>
                <a:ext cx="2971800" cy="1010121"/>
              </a:xfrm>
              <a:prstGeom prst="wedgeRoundRectCallout">
                <a:avLst>
                  <a:gd name="adj1" fmla="val -8861"/>
                  <a:gd name="adj2" fmla="val 130692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85E095E5-3618-439E-B0F9-86AA3F8B7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333" y="25735"/>
            <a:ext cx="3885454" cy="223224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FEBFF7C7-CE76-431D-B76B-D6FDB874B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8872" y="3003798"/>
            <a:ext cx="3803915" cy="213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blačić za govor: Pravougaoni zaobljenih uglova 14">
            <a:extLst>
              <a:ext uri="{FF2B5EF4-FFF2-40B4-BE49-F238E27FC236}">
                <a16:creationId xmlns:a16="http://schemas.microsoft.com/office/drawing/2014/main" xmlns="" id="{95F00618-52AE-4034-90D1-C7C627A6F638}"/>
              </a:ext>
            </a:extLst>
          </p:cNvPr>
          <p:cNvSpPr/>
          <p:nvPr/>
        </p:nvSpPr>
        <p:spPr>
          <a:xfrm>
            <a:off x="3563888" y="2885518"/>
            <a:ext cx="2971800" cy="1465894"/>
          </a:xfrm>
          <a:prstGeom prst="wedgeRoundRectCallout">
            <a:avLst>
              <a:gd name="adj1" fmla="val 58971"/>
              <a:gd name="adj2" fmla="val 2461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У квадрату странице 1</a:t>
            </a:r>
            <a:r>
              <a:rPr lang="en-US" dirty="0"/>
              <a:t>dm</a:t>
            </a:r>
            <a:r>
              <a:rPr lang="sr-Cyrl-RS" dirty="0"/>
              <a:t> можемо поставити </a:t>
            </a:r>
            <a:r>
              <a:rPr lang="sr-Cyrl-RS" u="sng" dirty="0"/>
              <a:t>десет</a:t>
            </a:r>
            <a:r>
              <a:rPr lang="sr-Cyrl-RS" dirty="0"/>
              <a:t> редова са по </a:t>
            </a:r>
            <a:r>
              <a:rPr lang="sr-Cyrl-RS" u="sng" dirty="0"/>
              <a:t>десет </a:t>
            </a:r>
            <a:r>
              <a:rPr lang="sr-Cyrl-RS" dirty="0"/>
              <a:t>квадрата странице 1</a:t>
            </a:r>
            <a:r>
              <a:rPr lang="en-US" dirty="0"/>
              <a:t>cm.</a:t>
            </a:r>
            <a:r>
              <a:rPr lang="sr-Cyrl-RS" dirty="0"/>
              <a:t> </a:t>
            </a:r>
            <a:r>
              <a:rPr lang="en-US" dirty="0">
                <a:solidFill>
                  <a:schemeClr val="accent1"/>
                </a:solidFill>
              </a:rPr>
              <a:t>To je </a:t>
            </a:r>
            <a:r>
              <a:rPr lang="sr-Cyrl-RS" dirty="0">
                <a:solidFill>
                  <a:schemeClr val="accent1"/>
                </a:solidFill>
              </a:rPr>
              <a:t>укупно 100 квадрата!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Okvir za tekst 15">
                <a:extLst>
                  <a:ext uri="{FF2B5EF4-FFF2-40B4-BE49-F238E27FC236}">
                    <a16:creationId xmlns:a16="http://schemas.microsoft.com/office/drawing/2014/main" id="{D427F422-3C70-4ACE-A010-4CB708C09AF8}"/>
                  </a:ext>
                </a:extLst>
              </p:cNvPr>
              <p:cNvSpPr txBox="1"/>
              <p:nvPr/>
            </p:nvSpPr>
            <p:spPr>
              <a:xfrm>
                <a:off x="6948264" y="2510655"/>
                <a:ext cx="2448272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dirty="0">
                    <a:solidFill>
                      <a:srgbClr val="FF0000"/>
                    </a:solidFill>
                  </a:rPr>
                  <a:t>1</a:t>
                </a:r>
                <a:r>
                  <a:rPr lang="pt-BR" b="1" dirty="0">
                    <a:solidFill>
                      <a:srgbClr val="FF0000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pt-B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Cyrl-RS" dirty="0">
                    <a:solidFill>
                      <a:srgbClr val="FF0000"/>
                    </a:solidFill>
                  </a:rPr>
                  <a:t> = 100</a:t>
                </a:r>
                <a:r>
                  <a:rPr lang="pt-BR" b="1" dirty="0">
                    <a:solidFill>
                      <a:srgbClr val="FF0000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pt-BR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Cyrl-RS" dirty="0">
                    <a:solidFill>
                      <a:srgbClr val="FF0000"/>
                    </a:solidFill>
                  </a:rPr>
                  <a:t/>
                </a:r>
                <a:endParaRPr lang="sr-Latn-R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Okvir za tekst 15">
                <a:extLst>
                  <a:ext uri="{FF2B5EF4-FFF2-40B4-BE49-F238E27FC236}">
                    <a16:creationId xmlns:a16="http://schemas.microsoft.com/office/drawing/2014/main" xmlns="" id="{D427F422-3C70-4ACE-A010-4CB708C09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510655"/>
                <a:ext cx="2448272" cy="375552"/>
              </a:xfrm>
              <a:prstGeom prst="rect">
                <a:avLst/>
              </a:prstGeom>
              <a:blipFill>
                <a:blip r:embed="rId6"/>
                <a:stretch>
                  <a:fillRect l="-2244" t="-8197" b="-2623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D289197F-ADDC-41BA-BF6F-7C7EF827C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6725" y="1853430"/>
            <a:ext cx="18097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2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2EC7FBF9-8309-4B2D-90C1-55194210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CA3C-4DDB-49C8-9AB1-2F348E61BE78}" type="datetime5">
              <a:rPr lang="en-US" smtClean="0"/>
              <a:pPr/>
              <a:t>28-Jan-21</a:t>
            </a:fld>
            <a:endParaRPr lang="en-US" dirty="0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C8A31DC3-7DE8-4C9D-8383-B603D3347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xmlns="" id="{3E4EA3F9-7EA1-469C-B90B-6CAB9A07EB0F}"/>
              </a:ext>
            </a:extLst>
          </p:cNvPr>
          <p:cNvSpPr/>
          <p:nvPr/>
        </p:nvSpPr>
        <p:spPr>
          <a:xfrm>
            <a:off x="1823958" y="-86380"/>
            <a:ext cx="4237406" cy="132343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8000" b="1" cap="none" spc="0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Значи!</a:t>
            </a:r>
            <a:endParaRPr lang="sr-Latn-RS" sz="80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Okvir za tekst 8">
                <a:extLst>
                  <a:ext uri="{FF2B5EF4-FFF2-40B4-BE49-F238E27FC236}">
                    <a16:creationId xmlns:a16="http://schemas.microsoft.com/office/drawing/2014/main" id="{EDCBDC31-46B3-4B35-9F2A-78033A402664}"/>
                  </a:ext>
                </a:extLst>
              </p:cNvPr>
              <p:cNvSpPr txBox="1"/>
              <p:nvPr/>
            </p:nvSpPr>
            <p:spPr>
              <a:xfrm>
                <a:off x="888263" y="2138524"/>
                <a:ext cx="213360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sr-Cyrl-RS" b="1" dirty="0">
                    <a:solidFill>
                      <a:schemeClr val="accent1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pt-BR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Cyrl-RS" dirty="0"/>
                  <a:t> = 100</a:t>
                </a:r>
                <a:r>
                  <a:rPr lang="pt-BR" b="1" dirty="0">
                    <a:solidFill>
                      <a:schemeClr val="accent1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pt-BR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sr-Latn-RS" dirty="0"/>
              </a:p>
            </p:txBody>
          </p:sp>
        </mc:Choice>
        <mc:Fallback>
          <p:sp>
            <p:nvSpPr>
              <p:cNvPr id="9" name="Okvir za tekst 8">
                <a:extLst>
                  <a:ext uri="{FF2B5EF4-FFF2-40B4-BE49-F238E27FC236}">
                    <a16:creationId xmlns:a16="http://schemas.microsoft.com/office/drawing/2014/main" xmlns="" id="{EDCBDC31-46B3-4B35-9F2A-78033A402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63" y="2138524"/>
                <a:ext cx="2133600" cy="375552"/>
              </a:xfrm>
              <a:prstGeom prst="rect">
                <a:avLst/>
              </a:prstGeom>
              <a:blipFill>
                <a:blip r:embed="rId2"/>
                <a:stretch>
                  <a:fillRect l="-2571" t="-8197" b="-2623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Okvir za tekst 10">
                <a:extLst>
                  <a:ext uri="{FF2B5EF4-FFF2-40B4-BE49-F238E27FC236}">
                    <a16:creationId xmlns:a16="http://schemas.microsoft.com/office/drawing/2014/main" id="{08C2B84B-72D5-433E-AD54-C2F91B8325D5}"/>
                  </a:ext>
                </a:extLst>
              </p:cNvPr>
              <p:cNvSpPr txBox="1"/>
              <p:nvPr/>
            </p:nvSpPr>
            <p:spPr>
              <a:xfrm>
                <a:off x="3270564" y="1572022"/>
                <a:ext cx="213360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Cyrl-RS" b="1" dirty="0">
                    <a:solidFill>
                      <a:schemeClr val="accent1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pt-BR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Cyrl-RS" dirty="0"/>
                  <a:t> = 10</a:t>
                </a:r>
                <a:r>
                  <a:rPr lang="en-US" dirty="0"/>
                  <a:t> 0</a:t>
                </a:r>
                <a:r>
                  <a:rPr lang="sr-Cyrl-RS" dirty="0"/>
                  <a:t>0</a:t>
                </a:r>
                <a:r>
                  <a:rPr lang="en-US" dirty="0"/>
                  <a:t>0</a:t>
                </a:r>
                <a:r>
                  <a:rPr lang="pt-BR" b="1" dirty="0">
                    <a:solidFill>
                      <a:schemeClr val="accent1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pt-BR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sr-Latn-RS" dirty="0"/>
              </a:p>
            </p:txBody>
          </p:sp>
        </mc:Choice>
        <mc:Fallback>
          <p:sp>
            <p:nvSpPr>
              <p:cNvPr id="11" name="Okvir za tekst 10">
                <a:extLst>
                  <a:ext uri="{FF2B5EF4-FFF2-40B4-BE49-F238E27FC236}">
                    <a16:creationId xmlns:a16="http://schemas.microsoft.com/office/drawing/2014/main" xmlns="" id="{08C2B84B-72D5-433E-AD54-C2F91B832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564" y="1572022"/>
                <a:ext cx="2133600" cy="375552"/>
              </a:xfrm>
              <a:prstGeom prst="rect">
                <a:avLst/>
              </a:prstGeom>
              <a:blipFill>
                <a:blip r:embed="rId3"/>
                <a:stretch>
                  <a:fillRect l="-2571" t="-8197" b="-2623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Okvir za tekst 12">
                <a:extLst>
                  <a:ext uri="{FF2B5EF4-FFF2-40B4-BE49-F238E27FC236}">
                    <a16:creationId xmlns:a16="http://schemas.microsoft.com/office/drawing/2014/main" id="{D5DA7CAF-2F7B-4AAB-ABC1-8EEC63AB2074}"/>
                  </a:ext>
                </a:extLst>
              </p:cNvPr>
              <p:cNvSpPr txBox="1"/>
              <p:nvPr/>
            </p:nvSpPr>
            <p:spPr>
              <a:xfrm>
                <a:off x="5940152" y="1599262"/>
                <a:ext cx="289560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Cyrl-RS" b="1" dirty="0">
                    <a:solidFill>
                      <a:schemeClr val="accent1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pt-BR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Cyrl-RS" dirty="0"/>
                  <a:t> = 1</a:t>
                </a:r>
                <a:r>
                  <a:rPr lang="en-US" dirty="0"/>
                  <a:t/>
                </a:r>
                <a:r>
                  <a:rPr lang="sr-Cyrl-RS" dirty="0"/>
                  <a:t>00</a:t>
                </a:r>
                <a:r>
                  <a:rPr lang="en-US" dirty="0"/>
                  <a:t>0 000</a:t>
                </a:r>
                <a:r>
                  <a:rPr lang="pt-BR" b="1" dirty="0">
                    <a:solidFill>
                      <a:schemeClr val="accent1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pt-BR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sr-Latn-RS" dirty="0"/>
              </a:p>
            </p:txBody>
          </p:sp>
        </mc:Choice>
        <mc:Fallback>
          <p:sp>
            <p:nvSpPr>
              <p:cNvPr id="13" name="Okvir za tekst 12">
                <a:extLst>
                  <a:ext uri="{FF2B5EF4-FFF2-40B4-BE49-F238E27FC236}">
                    <a16:creationId xmlns:a16="http://schemas.microsoft.com/office/drawing/2014/main" xmlns="" id="{D5DA7CAF-2F7B-4AAB-ABC1-8EEC63AB2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599262"/>
                <a:ext cx="2895600" cy="375552"/>
              </a:xfrm>
              <a:prstGeom prst="rect">
                <a:avLst/>
              </a:prstGeom>
              <a:blipFill>
                <a:blip r:embed="rId4"/>
                <a:stretch>
                  <a:fillRect l="-1684" t="-6452" b="-2419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Okvir za tekst 14">
                <a:extLst>
                  <a:ext uri="{FF2B5EF4-FFF2-40B4-BE49-F238E27FC236}">
                    <a16:creationId xmlns:a16="http://schemas.microsoft.com/office/drawing/2014/main" id="{0B359D1E-A7F6-4763-A9C9-76ACCC91EBFE}"/>
                  </a:ext>
                </a:extLst>
              </p:cNvPr>
              <p:cNvSpPr txBox="1"/>
              <p:nvPr/>
            </p:nvSpPr>
            <p:spPr>
              <a:xfrm>
                <a:off x="907976" y="1572022"/>
                <a:ext cx="213360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Cyrl-RS" b="1" dirty="0">
                    <a:solidFill>
                      <a:schemeClr val="accent1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pt-BR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Cyrl-RS" dirty="0"/>
                  <a:t> = 100</a:t>
                </a:r>
                <a:r>
                  <a:rPr lang="pt-BR" b="1" dirty="0">
                    <a:solidFill>
                      <a:schemeClr val="accent1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pt-BR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sr-Latn-RS" dirty="0"/>
              </a:p>
            </p:txBody>
          </p:sp>
        </mc:Choice>
        <mc:Fallback>
          <p:sp>
            <p:nvSpPr>
              <p:cNvPr id="15" name="Okvir za tekst 14">
                <a:extLst>
                  <a:ext uri="{FF2B5EF4-FFF2-40B4-BE49-F238E27FC236}">
                    <a16:creationId xmlns:a16="http://schemas.microsoft.com/office/drawing/2014/main" xmlns="" id="{0B359D1E-A7F6-4763-A9C9-76ACCC91E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76" y="1572022"/>
                <a:ext cx="2133600" cy="375552"/>
              </a:xfrm>
              <a:prstGeom prst="rect">
                <a:avLst/>
              </a:prstGeom>
              <a:blipFill>
                <a:blip r:embed="rId5"/>
                <a:stretch>
                  <a:fillRect l="-2571" t="-8197" b="-2623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Okvir za tekst 16">
                <a:extLst>
                  <a:ext uri="{FF2B5EF4-FFF2-40B4-BE49-F238E27FC236}">
                    <a16:creationId xmlns:a16="http://schemas.microsoft.com/office/drawing/2014/main" id="{044879E7-0EB5-455F-BFF8-14FB7BA50194}"/>
                  </a:ext>
                </a:extLst>
              </p:cNvPr>
              <p:cNvSpPr txBox="1"/>
              <p:nvPr/>
            </p:nvSpPr>
            <p:spPr>
              <a:xfrm>
                <a:off x="3275856" y="2134591"/>
                <a:ext cx="2376264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Cyrl-RS" b="1" dirty="0">
                    <a:solidFill>
                      <a:schemeClr val="accent1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pt-BR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Cyrl-RS" dirty="0"/>
                  <a:t> = 10</a:t>
                </a:r>
                <a:r>
                  <a:rPr lang="en-US" dirty="0"/>
                  <a:t/>
                </a:r>
                <a:r>
                  <a:rPr lang="sr-Cyrl-RS" dirty="0"/>
                  <a:t>0</a:t>
                </a:r>
                <a:r>
                  <a:rPr lang="en-US" dirty="0"/>
                  <a:t>00</a:t>
                </a:r>
                <a:r>
                  <a:rPr lang="pt-BR" b="1" dirty="0">
                    <a:solidFill>
                      <a:schemeClr val="accent1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pt-BR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sr-Latn-RS" dirty="0"/>
              </a:p>
            </p:txBody>
          </p:sp>
        </mc:Choice>
        <mc:Fallback>
          <p:sp>
            <p:nvSpPr>
              <p:cNvPr id="17" name="Okvir za tekst 16">
                <a:extLst>
                  <a:ext uri="{FF2B5EF4-FFF2-40B4-BE49-F238E27FC236}">
                    <a16:creationId xmlns:a16="http://schemas.microsoft.com/office/drawing/2014/main" xmlns="" id="{044879E7-0EB5-455F-BFF8-14FB7BA50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134591"/>
                <a:ext cx="2376264" cy="375552"/>
              </a:xfrm>
              <a:prstGeom prst="rect">
                <a:avLst/>
              </a:prstGeom>
              <a:blipFill>
                <a:blip r:embed="rId6"/>
                <a:stretch>
                  <a:fillRect l="-2051" t="-6452" b="-2419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Okvir za tekst 18">
                <a:extLst>
                  <a:ext uri="{FF2B5EF4-FFF2-40B4-BE49-F238E27FC236}">
                    <a16:creationId xmlns:a16="http://schemas.microsoft.com/office/drawing/2014/main" id="{EA0FE39F-CCF4-4D79-80AA-ABBC025D8EA4}"/>
                  </a:ext>
                </a:extLst>
              </p:cNvPr>
              <p:cNvSpPr txBox="1"/>
              <p:nvPr/>
            </p:nvSpPr>
            <p:spPr>
              <a:xfrm>
                <a:off x="907976" y="2814385"/>
                <a:ext cx="213360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Cyrl-RS" b="1" dirty="0">
                    <a:solidFill>
                      <a:schemeClr val="accent1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pt-BR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Cyrl-RS" dirty="0"/>
                  <a:t> = 100</a:t>
                </a:r>
                <a:r>
                  <a:rPr lang="pt-BR" b="1" dirty="0">
                    <a:solidFill>
                      <a:schemeClr val="accent1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pt-BR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sr-Latn-RS" dirty="0"/>
              </a:p>
            </p:txBody>
          </p:sp>
        </mc:Choice>
        <mc:Fallback>
          <p:sp>
            <p:nvSpPr>
              <p:cNvPr id="19" name="Okvir za tekst 18">
                <a:extLst>
                  <a:ext uri="{FF2B5EF4-FFF2-40B4-BE49-F238E27FC236}">
                    <a16:creationId xmlns:a16="http://schemas.microsoft.com/office/drawing/2014/main" xmlns="" id="{EA0FE39F-CCF4-4D79-80AA-ABBC025D8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76" y="2814385"/>
                <a:ext cx="2133600" cy="375552"/>
              </a:xfrm>
              <a:prstGeom prst="rect">
                <a:avLst/>
              </a:prstGeom>
              <a:blipFill>
                <a:blip r:embed="rId7"/>
                <a:stretch>
                  <a:fillRect l="-2571" t="-8197" b="-2623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Pravougaonik 19">
            <a:extLst>
              <a:ext uri="{FF2B5EF4-FFF2-40B4-BE49-F238E27FC236}">
                <a16:creationId xmlns:a16="http://schemas.microsoft.com/office/drawing/2014/main" xmlns="" id="{C5FCBFF6-8B02-4C5D-97C9-E60799FE9B9E}"/>
              </a:ext>
            </a:extLst>
          </p:cNvPr>
          <p:cNvSpPr/>
          <p:nvPr/>
        </p:nvSpPr>
        <p:spPr>
          <a:xfrm>
            <a:off x="-586555" y="3817867"/>
            <a:ext cx="4821026" cy="132343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8000" b="1" cap="none" spc="0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</a:t>
            </a:r>
            <a:r>
              <a:rPr lang="sr-Cyrl-RS" sz="80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апамти</a:t>
            </a:r>
            <a:endParaRPr lang="sr-Latn-RS" sz="80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Okvir za tekst 21">
                <a:extLst>
                  <a:ext uri="{FF2B5EF4-FFF2-40B4-BE49-F238E27FC236}">
                    <a16:creationId xmlns:a16="http://schemas.microsoft.com/office/drawing/2014/main" id="{C37638EB-DB3A-4700-842B-4A5DC15C4C7C}"/>
                  </a:ext>
                </a:extLst>
              </p:cNvPr>
              <p:cNvSpPr txBox="1"/>
              <p:nvPr/>
            </p:nvSpPr>
            <p:spPr>
              <a:xfrm>
                <a:off x="3663338" y="2725162"/>
                <a:ext cx="5371670" cy="929550"/>
              </a:xfrm>
              <a:prstGeom prst="rect">
                <a:avLst/>
              </a:prstGeom>
              <a:noFill/>
              <a:ln w="7620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endParaRPr lang="sr-Latn-RS" b="1" dirty="0">
                  <a:solidFill>
                    <a:srgbClr val="002060"/>
                  </a:solidFill>
                </a:endParaRPr>
              </a:p>
              <a:p>
                <a:r>
                  <a:rPr lang="sr-Cyrl-RS" b="1" dirty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pt-BR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Cyrl-RS" b="1" dirty="0">
                    <a:solidFill>
                      <a:srgbClr val="002060"/>
                    </a:solidFill>
                  </a:rPr>
                  <a:t> =</a:t>
                </a:r>
                <a:r>
                  <a:rPr lang="pt-BR" b="1" dirty="0">
                    <a:solidFill>
                      <a:srgbClr val="002060"/>
                    </a:solidFill>
                  </a:rPr>
                  <a:t/>
                </a:r>
                <a:r>
                  <a:rPr lang="sr-Cyrl-RS" b="1" dirty="0">
                    <a:solidFill>
                      <a:srgbClr val="002060"/>
                    </a:solidFill>
                  </a:rPr>
                  <a:t>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pt-BR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Cyrl-RS" b="1" dirty="0">
                    <a:solidFill>
                      <a:srgbClr val="002060"/>
                    </a:solidFill>
                  </a:rPr>
                  <a:t/>
                </a:r>
                <a:r>
                  <a:rPr lang="sr-Latn-RS" b="1" dirty="0">
                    <a:solidFill>
                      <a:srgbClr val="002060"/>
                    </a:solidFill>
                  </a:rPr>
                  <a:t>= 10 000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Latn-R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pt-BR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Latn-RS" b="1" dirty="0">
                    <a:solidFill>
                      <a:srgbClr val="002060"/>
                    </a:solidFill>
                  </a:rPr>
                  <a:t> = 1 000 000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Latn-R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pt-BR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sr-Latn-RS" b="1" dirty="0">
                  <a:solidFill>
                    <a:srgbClr val="002060"/>
                  </a:solidFill>
                </a:endParaRPr>
              </a:p>
              <a:p>
                <a:r>
                  <a:rPr lang="sr-Cyrl-RS" b="1" dirty="0">
                    <a:solidFill>
                      <a:srgbClr val="002060"/>
                    </a:solidFill>
                  </a:rPr>
                  <a:t/>
                </a:r>
                <a:endParaRPr lang="sr-Latn-RS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2" name="Okvir za tekst 21">
                <a:extLst>
                  <a:ext uri="{FF2B5EF4-FFF2-40B4-BE49-F238E27FC236}">
                    <a16:creationId xmlns:a16="http://schemas.microsoft.com/office/drawing/2014/main" xmlns="" id="{C37638EB-DB3A-4700-842B-4A5DC15C4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338" y="2725162"/>
                <a:ext cx="5371670" cy="929550"/>
              </a:xfrm>
              <a:prstGeom prst="rect">
                <a:avLst/>
              </a:prstGeom>
              <a:blipFill>
                <a:blip r:embed="rId8"/>
                <a:stretch>
                  <a:fillRect l="-336"/>
                </a:stretch>
              </a:blipFill>
              <a:ln w="762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Slika 23">
            <a:extLst>
              <a:ext uri="{FF2B5EF4-FFF2-40B4-BE49-F238E27FC236}">
                <a16:creationId xmlns:a16="http://schemas.microsoft.com/office/drawing/2014/main" xmlns="" id="{E1BF8746-B826-48BB-846F-7DCFCF85FF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7952" y="-75034"/>
            <a:ext cx="1647056" cy="1647056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D25907D6-E2AF-4210-952E-6B11F30957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834" y="2971131"/>
            <a:ext cx="853865" cy="20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60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 0.099 L 0.031 0 L 0.047 0.099 L 0.063 0 L 0.078 0.099 L 0.094 0 L 0.109 0.099 L 0.125 0 L 0.141 0.099 L 0.156 0 L 0.172 0.099 L 0.187 0 L 0.203 0.099 L 0.219 0 L 0.234 0.099 L 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34568E-6 L 0.01597 0.09907 L 0.03108 2.34568E-6 L 0.04705 0.09907 L 0.06302 2.34568E-6 L 0.07795 0.09907 L 0.09392 2.34568E-6 L 0.10903 0.09907 L 0.125 2.34568E-6 L 0.14097 0.09907 L 0.15608 2.34568E-6 L 0.17205 0.09907 L 0.18698 2.34568E-6 L 0.20295 0.09907 L 0.21892 2.34568E-6 L 0.23403 0.09907 L 0.25 2.34568E-6 " pathEditMode="relative" rAng="0" ptsTypes="AAAAAAAAAAAAAAAAA"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0" grpId="0"/>
      <p:bldP spid="20" grpId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D4A585B1-86AB-4918-A982-797117839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CA3C-4DDB-49C8-9AB1-2F348E61BE78}" type="datetime5">
              <a:rPr lang="en-US" smtClean="0"/>
              <a:pPr/>
              <a:t>28-Jan-21</a:t>
            </a:fld>
            <a:endParaRPr lang="en-US" dirty="0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DC330C8B-FDDE-40B2-9485-FDD7A62BF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xmlns="" id="{8E31EBC9-4506-4DEA-9C3F-0B7F54B32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>
                <a:solidFill>
                  <a:schemeClr val="bg2">
                    <a:lumMod val="50000"/>
                  </a:schemeClr>
                </a:solidFill>
              </a:rPr>
              <a:t>2. ЧАС</a:t>
            </a:r>
            <a:endParaRPr lang="sr-Latn-R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4823E6F-F37D-457D-B62D-E7979EDB9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0637" y="1809750"/>
            <a:ext cx="65627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93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741">
  <a:themeElements>
    <a:clrScheme name="Custom 11">
      <a:dk1>
        <a:srgbClr val="494C4F"/>
      </a:dk1>
      <a:lt1>
        <a:srgbClr val="FFFFFF"/>
      </a:lt1>
      <a:dk2>
        <a:srgbClr val="494C4F"/>
      </a:dk2>
      <a:lt2>
        <a:srgbClr val="F2F3F8"/>
      </a:lt2>
      <a:accent1>
        <a:srgbClr val="FA7541"/>
      </a:accent1>
      <a:accent2>
        <a:srgbClr val="FED65C"/>
      </a:accent2>
      <a:accent3>
        <a:srgbClr val="4FC1E9"/>
      </a:accent3>
      <a:accent4>
        <a:srgbClr val="A1D469"/>
      </a:accent4>
      <a:accent5>
        <a:srgbClr val="ED5463"/>
      </a:accent5>
      <a:accent6>
        <a:srgbClr val="49CFAE"/>
      </a:accent6>
      <a:hlink>
        <a:srgbClr val="4FC1E9"/>
      </a:hlink>
      <a:folHlink>
        <a:srgbClr val="49C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984.potx" id="{EC640142-0B56-4BCD-BF44-3E913B1153CA}" vid="{09F0B827-5AC6-455C-82DF-B55A8A898FA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2984</Template>
  <TotalTime>213</TotalTime>
  <Words>376</Words>
  <Application>Microsoft Office PowerPoint</Application>
  <PresentationFormat>On-screen Show (16:9)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1741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2. ЧАС</vt:lpstr>
      <vt:lpstr>Научили смо шта је то метар квадратни и јединице мере за површину мање од метра квадратног.</vt:lpstr>
      <vt:lpstr>Slide 11</vt:lpstr>
      <vt:lpstr>Slide 12</vt:lpstr>
      <vt:lpstr>Aр је јединица за мерење површине и величине је квадрата страница 10 m.</vt:lpstr>
      <vt:lpstr>Хектар је јединица за мерење површине већа од ара и величине је квадрата страница 100 m.</vt:lpstr>
      <vt:lpstr>Километар квадратни је највећа јединица за мерење површине и величине је квадрата страница 1 000 m.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Nada</cp:lastModifiedBy>
  <cp:revision>26</cp:revision>
  <dcterms:created xsi:type="dcterms:W3CDTF">2020-10-06T17:46:27Z</dcterms:created>
  <dcterms:modified xsi:type="dcterms:W3CDTF">2021-01-27T23:41:53Z</dcterms:modified>
</cp:coreProperties>
</file>