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4"/>
  </p:notesMasterIdLst>
  <p:handoutMasterIdLst>
    <p:handoutMasterId r:id="rId15"/>
  </p:handoutMasterIdLst>
  <p:sldIdLst>
    <p:sldId id="274" r:id="rId3"/>
    <p:sldId id="259" r:id="rId4"/>
    <p:sldId id="266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8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C1E9"/>
    <a:srgbClr val="FA8150"/>
    <a:srgbClr val="00B050"/>
    <a:srgbClr val="E37553"/>
    <a:srgbClr val="E0653F"/>
    <a:srgbClr val="959697"/>
    <a:srgbClr val="EAEAEA"/>
    <a:srgbClr val="E3E5F1"/>
    <a:srgbClr val="EFF0F7"/>
    <a:srgbClr val="F5B4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3" autoAdjust="0"/>
    <p:restoredTop sz="94674" autoAdjust="0"/>
  </p:normalViewPr>
  <p:slideViewPr>
    <p:cSldViewPr>
      <p:cViewPr varScale="1">
        <p:scale>
          <a:sx n="87" d="100"/>
          <a:sy n="87" d="100"/>
        </p:scale>
        <p:origin x="-408" y="-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pPr/>
              <a:t>27.1.2021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D33F-DB4D-4CA7-A69B-2362EE2CA762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319883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9A0F-7379-4EDB-A4FA-39A48FAD96C7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xmlns="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2387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C904-7E08-4744-93CD-6F182ECBB0C9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0070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2D2C-04E8-4EBD-A419-1C954D67CACC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9403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7FD3-2D49-4B0B-8012-119179D98013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55599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xmlns="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xmlns="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036B-4443-49CB-A622-B8940CC164CC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848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6CF6D-BD09-4169-97F7-CF1ECABE6EB3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56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734A5-A988-4EB6-9D5B-F55C8906C92D}" type="datetime1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75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3106-082A-4019-89E5-245E09487A12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8421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64FF-E60A-4446-8F94-95D523D4789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8325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D52-1F37-44E8-9A09-C15863992A60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166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xmlns="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64A6-123E-4BEC-B12A-0F58F12F5A75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xmlns="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201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xmlns="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xmlns="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0A1F-809B-4169-9E9E-9FC627AADD66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xmlns="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xmlns="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069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CCBD-B3FE-4F46-8156-1E0D05066C69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7758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318E4C-5DCD-435C-B04A-AC8686022559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xmlns="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xmlns="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A842E-E1E0-4D0B-A8F3-5CE07BF3CDC1}" type="datetime1">
              <a:rPr lang="fr-FR" smtClean="0"/>
              <a:pPr/>
              <a:t>27/01/2021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xmlns="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58609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xmlns="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A156ADEA-8EDE-4375-B613-29993B5CEECF}" type="datetime1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514350">
                <a:defRPr/>
              </a:pPr>
              <a:t>27/01/2021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xmlns="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055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F24D324F-DAD0-4E79-9D5D-33D5ED79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B3FD18B4-3A40-4690-97C2-996CD5C5BE96}"/>
              </a:ext>
            </a:extLst>
          </p:cNvPr>
          <p:cNvSpPr/>
          <p:nvPr/>
        </p:nvSpPr>
        <p:spPr>
          <a:xfrm>
            <a:off x="107504" y="123478"/>
            <a:ext cx="2664296" cy="43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Задаци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2D45D1F5-0BEE-40AF-8305-915C547C3B9D}"/>
              </a:ext>
            </a:extLst>
          </p:cNvPr>
          <p:cNvSpPr txBox="1"/>
          <p:nvPr/>
        </p:nvSpPr>
        <p:spPr>
          <a:xfrm>
            <a:off x="286494" y="850745"/>
            <a:ext cx="8857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2.Користећи сталност разлике као олакшицу израчунај: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а) 16 258 – 7 995 = (16 258 + 5) – (7 995 + ____) = ______________________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б) 35 264 – 19 875 = (35 264 – _____) – (19 875 – 264) = ____________________</a:t>
            </a:r>
          </a:p>
          <a:p>
            <a:endParaRPr lang="ru-RU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5539B24-CA97-485C-8B68-19DD2DE49449}"/>
              </a:ext>
            </a:extLst>
          </p:cNvPr>
          <p:cNvSpPr txBox="1"/>
          <p:nvPr/>
        </p:nvSpPr>
        <p:spPr>
          <a:xfrm>
            <a:off x="323528" y="2248584"/>
            <a:ext cx="9171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а) 16 258 – 7 995 = (16 258 + 5) – (7 995 + 5) = 16 263 – 8 000 = 8 263</a:t>
            </a:r>
          </a:p>
          <a:p>
            <a:r>
              <a:rPr lang="ru-RU" dirty="0"/>
              <a:t>б) 35 264 – 19 875 = (35 264 – 264) – (19 875 – 264) = 35 000 – 19 611 = 15 389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7C352264-3D73-40CC-928C-B5AEAD6C091B}"/>
              </a:ext>
            </a:extLst>
          </p:cNvPr>
          <p:cNvSpPr txBox="1"/>
          <p:nvPr/>
        </p:nvSpPr>
        <p:spPr>
          <a:xfrm>
            <a:off x="539552" y="182666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РЕШЕЊЕ:</a:t>
            </a:r>
            <a:endParaRPr lang="sr-Latn-RS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2931BF6-061A-47B4-A8DB-8A4430B0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864983"/>
            <a:ext cx="3633192" cy="181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EAD4F595-480A-4660-9B2F-34EA54FAB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99" y="90970"/>
            <a:ext cx="12096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93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F24D324F-DAD0-4E79-9D5D-33D5ED79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B3FD18B4-3A40-4690-97C2-996CD5C5BE96}"/>
              </a:ext>
            </a:extLst>
          </p:cNvPr>
          <p:cNvSpPr/>
          <p:nvPr/>
        </p:nvSpPr>
        <p:spPr>
          <a:xfrm>
            <a:off x="107504" y="123478"/>
            <a:ext cx="2664296" cy="43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Задаци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2D45D1F5-0BEE-40AF-8305-915C547C3B9D}"/>
              </a:ext>
            </a:extLst>
          </p:cNvPr>
          <p:cNvSpPr txBox="1"/>
          <p:nvPr/>
        </p:nvSpPr>
        <p:spPr>
          <a:xfrm>
            <a:off x="286494" y="850745"/>
            <a:ext cx="88575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3.Ако је а – b = 7 000 и ако је с природни број, одреди вредност следећих израза: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а) (а + с) – (b + с) = ____________________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б) (а – с) – (b – с) = ____________________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в) (а + b) – (b + b) = _____________________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г) (а + а) – (b + а) = _____________________</a:t>
            </a:r>
          </a:p>
          <a:p>
            <a:endParaRPr lang="ru-RU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5539B24-CA97-485C-8B68-19DD2DE49449}"/>
              </a:ext>
            </a:extLst>
          </p:cNvPr>
          <p:cNvSpPr txBox="1"/>
          <p:nvPr/>
        </p:nvSpPr>
        <p:spPr>
          <a:xfrm>
            <a:off x="521550" y="3077701"/>
            <a:ext cx="4500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 – </a:t>
            </a:r>
            <a:r>
              <a:rPr lang="sr-Latn-RS" dirty="0"/>
              <a:t>b = 7 000</a:t>
            </a:r>
          </a:p>
          <a:p>
            <a:r>
              <a:rPr lang="ru-RU" dirty="0"/>
              <a:t>а) (а + </a:t>
            </a:r>
            <a:r>
              <a:rPr lang="sr-Latn-RS" dirty="0"/>
              <a:t>c) – (b + c) = 7 000</a:t>
            </a:r>
          </a:p>
          <a:p>
            <a:r>
              <a:rPr lang="ru-RU" dirty="0"/>
              <a:t>б) (</a:t>
            </a:r>
            <a:r>
              <a:rPr lang="sr-Latn-RS" dirty="0"/>
              <a:t>a – c) – (b – c) = 7 000</a:t>
            </a:r>
          </a:p>
          <a:p>
            <a:r>
              <a:rPr lang="ru-RU" dirty="0"/>
              <a:t>в) (</a:t>
            </a:r>
            <a:r>
              <a:rPr lang="sr-Latn-RS" dirty="0"/>
              <a:t>a + b) – (b + b) = 7 000</a:t>
            </a:r>
          </a:p>
          <a:p>
            <a:r>
              <a:rPr lang="ru-RU" dirty="0"/>
              <a:t>г) (</a:t>
            </a:r>
            <a:r>
              <a:rPr lang="sr-Latn-RS" dirty="0"/>
              <a:t>a + a) – (b + a) = 7 000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7C352264-3D73-40CC-928C-B5AEAD6C091B}"/>
              </a:ext>
            </a:extLst>
          </p:cNvPr>
          <p:cNvSpPr txBox="1"/>
          <p:nvPr/>
        </p:nvSpPr>
        <p:spPr>
          <a:xfrm>
            <a:off x="738411" y="24824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РЕШЕЊЕ:</a:t>
            </a:r>
            <a:endParaRPr lang="sr-Latn-RS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2931BF6-061A-47B4-A8DB-8A4430B0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808" y="2237822"/>
            <a:ext cx="3633192" cy="181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EAD4F595-480A-4660-9B2F-34EA54FAB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325" y="293855"/>
            <a:ext cx="12096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02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xmlns="" id="{F1518964-6B02-40B2-8C92-2822B2152C9D}"/>
              </a:ext>
            </a:extLst>
          </p:cNvPr>
          <p:cNvSpPr/>
          <p:nvPr/>
        </p:nvSpPr>
        <p:spPr>
          <a:xfrm>
            <a:off x="1343423" y="307272"/>
            <a:ext cx="6457154" cy="896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Сталност разлике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xmlns="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2" name="Jednakokraki trougao 1">
            <a:extLst>
              <a:ext uri="{FF2B5EF4-FFF2-40B4-BE49-F238E27FC236}">
                <a16:creationId xmlns:a16="http://schemas.microsoft.com/office/drawing/2014/main" xmlns="" id="{7AC943E9-CE3B-4BDE-94DF-21EBB1FD8ACF}"/>
              </a:ext>
            </a:extLst>
          </p:cNvPr>
          <p:cNvSpPr/>
          <p:nvPr/>
        </p:nvSpPr>
        <p:spPr>
          <a:xfrm rot="2735113">
            <a:off x="3210682" y="1992165"/>
            <a:ext cx="648072" cy="896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xmlns="" id="{CF194475-7E6A-4151-9571-0774A71CDA09}"/>
              </a:ext>
            </a:extLst>
          </p:cNvPr>
          <p:cNvSpPr/>
          <p:nvPr/>
        </p:nvSpPr>
        <p:spPr>
          <a:xfrm>
            <a:off x="5796136" y="199568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5032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xmlns="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Научићете: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xmlns="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 dirty="0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0C074019-236B-4A73-A057-110D19B6660C}"/>
              </a:ext>
            </a:extLst>
          </p:cNvPr>
          <p:cNvSpPr txBox="1"/>
          <p:nvPr/>
        </p:nvSpPr>
        <p:spPr>
          <a:xfrm>
            <a:off x="3923928" y="352569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усвајање знања о сталности разлике</a:t>
            </a:r>
            <a:r>
              <a:rPr lang="sr-Cyrl-R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ru-RU" dirty="0"/>
              <a:t>примена својстава сталности разлике као олакшице приликом рачунања.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развијање логичког мишљења и закључивања.</a:t>
            </a:r>
            <a:endParaRPr lang="sr-Cyrl-R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099EF0A-D88C-417A-9CF1-E0FFE0DC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126703"/>
            <a:ext cx="896190" cy="89009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4A3F819-8A9F-44ED-BC7A-77E482A5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30" y="2187668"/>
            <a:ext cx="67061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8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944940BD-25E5-4CA8-89B5-BBD6A609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68E69EF5-F9E2-4910-9F50-B2E5BF518C31}"/>
              </a:ext>
            </a:extLst>
          </p:cNvPr>
          <p:cNvSpPr txBox="1"/>
          <p:nvPr/>
        </p:nvSpPr>
        <p:spPr>
          <a:xfrm>
            <a:off x="1187624" y="1939887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(</a:t>
            </a:r>
            <a:r>
              <a:rPr lang="sr-Latn-RS" dirty="0"/>
              <a:t>6 800 </a:t>
            </a:r>
            <a:r>
              <a:rPr lang="sr-Cyrl-RS" dirty="0"/>
              <a:t>+ 200) </a:t>
            </a:r>
            <a:r>
              <a:rPr lang="sr-Latn-RS" dirty="0"/>
              <a:t>-</a:t>
            </a:r>
            <a:r>
              <a:rPr lang="sr-Cyrl-RS" dirty="0"/>
              <a:t> </a:t>
            </a:r>
            <a:r>
              <a:rPr lang="sr-Latn-RS" dirty="0"/>
              <a:t>2 400 = 6 200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+ 200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xmlns="" id="{901CEF6F-D03B-45D9-8BB8-6DF219B19258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F8368712-3072-47B4-9C62-393A8F19360F}"/>
              </a:ext>
            </a:extLst>
          </p:cNvPr>
          <p:cNvSpPr txBox="1"/>
          <p:nvPr/>
        </p:nvSpPr>
        <p:spPr>
          <a:xfrm>
            <a:off x="1268016" y="142800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6 800 -2 400 = 6 200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D0A0241-E53C-4EDD-9F26-D70305F5BE1B}"/>
              </a:ext>
            </a:extLst>
          </p:cNvPr>
          <p:cNvSpPr txBox="1"/>
          <p:nvPr/>
        </p:nvSpPr>
        <p:spPr>
          <a:xfrm>
            <a:off x="1418928" y="288491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(</a:t>
            </a:r>
            <a:r>
              <a:rPr lang="sr-Latn-RS" dirty="0"/>
              <a:t>6 800 </a:t>
            </a:r>
            <a:r>
              <a:rPr lang="sr-Cyrl-RS" dirty="0"/>
              <a:t>- 200) </a:t>
            </a:r>
            <a:r>
              <a:rPr lang="sr-Latn-RS" dirty="0"/>
              <a:t>-</a:t>
            </a:r>
            <a:r>
              <a:rPr lang="sr-Cyrl-RS" dirty="0"/>
              <a:t> </a:t>
            </a:r>
            <a:r>
              <a:rPr lang="sr-Latn-RS" dirty="0"/>
              <a:t>2 400 = 6 200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- 200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22A852E6-4809-4E90-9A91-448E9C0C7BAB}"/>
              </a:ext>
            </a:extLst>
          </p:cNvPr>
          <p:cNvSpPr txBox="1"/>
          <p:nvPr/>
        </p:nvSpPr>
        <p:spPr>
          <a:xfrm>
            <a:off x="1376036" y="2309779"/>
            <a:ext cx="694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Умањеник смо повећали за 200 – разлика се повећала за 200.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BD29CCDC-94A5-4CD0-B5E5-6D9406870287}"/>
              </a:ext>
            </a:extLst>
          </p:cNvPr>
          <p:cNvSpPr txBox="1"/>
          <p:nvPr/>
        </p:nvSpPr>
        <p:spPr>
          <a:xfrm>
            <a:off x="1619672" y="3333540"/>
            <a:ext cx="694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Умањеник смо смањили  за 200 – разлика се смањила за 200.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EC28A82-BC6E-4CDA-903F-6A9B050CD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415" y="496014"/>
            <a:ext cx="2286000" cy="2286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5B31DD21-FE68-4162-A37F-DDE0F971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224" y="176249"/>
            <a:ext cx="2481064" cy="15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63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944940BD-25E5-4CA8-89B5-BBD6A609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68E69EF5-F9E2-4910-9F50-B2E5BF518C31}"/>
              </a:ext>
            </a:extLst>
          </p:cNvPr>
          <p:cNvSpPr txBox="1"/>
          <p:nvPr/>
        </p:nvSpPr>
        <p:spPr>
          <a:xfrm>
            <a:off x="1187624" y="1939887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6 800</a:t>
            </a:r>
            <a:r>
              <a:rPr lang="sr-Cyrl-RS" dirty="0"/>
              <a:t> </a:t>
            </a:r>
            <a:r>
              <a:rPr lang="sr-Latn-RS" dirty="0"/>
              <a:t>–</a:t>
            </a:r>
            <a:r>
              <a:rPr lang="sr-Cyrl-RS" dirty="0"/>
              <a:t> (</a:t>
            </a:r>
            <a:r>
              <a:rPr lang="sr-Latn-RS" dirty="0"/>
              <a:t>2 400</a:t>
            </a:r>
            <a:r>
              <a:rPr lang="sr-Cyrl-RS" dirty="0"/>
              <a:t> -200)</a:t>
            </a:r>
            <a:r>
              <a:rPr lang="sr-Latn-RS" dirty="0"/>
              <a:t> = 6 200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+ 200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xmlns="" id="{901CEF6F-D03B-45D9-8BB8-6DF219B19258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F8368712-3072-47B4-9C62-393A8F19360F}"/>
              </a:ext>
            </a:extLst>
          </p:cNvPr>
          <p:cNvSpPr txBox="1"/>
          <p:nvPr/>
        </p:nvSpPr>
        <p:spPr>
          <a:xfrm>
            <a:off x="1268016" y="142800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6 800 -2 400 = 6 200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D0A0241-E53C-4EDD-9F26-D70305F5BE1B}"/>
              </a:ext>
            </a:extLst>
          </p:cNvPr>
          <p:cNvSpPr txBox="1"/>
          <p:nvPr/>
        </p:nvSpPr>
        <p:spPr>
          <a:xfrm>
            <a:off x="1418928" y="288491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6 800 – (2 400 +200) </a:t>
            </a:r>
            <a:r>
              <a:rPr lang="sr-Latn-RS" dirty="0"/>
              <a:t>= 6 200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- 200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22A852E6-4809-4E90-9A91-448E9C0C7BAB}"/>
              </a:ext>
            </a:extLst>
          </p:cNvPr>
          <p:cNvSpPr txBox="1"/>
          <p:nvPr/>
        </p:nvSpPr>
        <p:spPr>
          <a:xfrm>
            <a:off x="1376036" y="2309779"/>
            <a:ext cx="694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Умањилац смо смањили  за 200 – разлика се повећала за 200.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BD29CCDC-94A5-4CD0-B5E5-6D9406870287}"/>
              </a:ext>
            </a:extLst>
          </p:cNvPr>
          <p:cNvSpPr txBox="1"/>
          <p:nvPr/>
        </p:nvSpPr>
        <p:spPr>
          <a:xfrm>
            <a:off x="1619672" y="3333540"/>
            <a:ext cx="694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Умањилац смо повећали  за 200 – разлика се смањила  за 200.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12958AD-C753-43C1-9191-6CED42FA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984" y="-79123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4DAB4F5-2100-4CD7-94F0-D27DD3EAE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336" y="346282"/>
            <a:ext cx="2467446" cy="15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96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944940BD-25E5-4CA8-89B5-BBD6A609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68E69EF5-F9E2-4910-9F50-B2E5BF518C31}"/>
              </a:ext>
            </a:extLst>
          </p:cNvPr>
          <p:cNvSpPr txBox="1"/>
          <p:nvPr/>
        </p:nvSpPr>
        <p:spPr>
          <a:xfrm>
            <a:off x="1187624" y="1939887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(</a:t>
            </a:r>
            <a:r>
              <a:rPr lang="sr-Latn-RS" dirty="0"/>
              <a:t>6 800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- 200</a:t>
            </a:r>
            <a:r>
              <a:rPr lang="sr-Cyrl-RS" dirty="0"/>
              <a:t>)  </a:t>
            </a:r>
            <a:r>
              <a:rPr lang="sr-Latn-RS" dirty="0"/>
              <a:t>–</a:t>
            </a:r>
            <a:r>
              <a:rPr lang="sr-Cyrl-RS" dirty="0"/>
              <a:t> (</a:t>
            </a:r>
            <a:r>
              <a:rPr lang="sr-Latn-RS" dirty="0"/>
              <a:t>2 400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- 200</a:t>
            </a:r>
            <a:r>
              <a:rPr lang="sr-Cyrl-RS" dirty="0"/>
              <a:t>)</a:t>
            </a:r>
            <a:r>
              <a:rPr lang="sr-Latn-RS" dirty="0"/>
              <a:t> = 6 200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F8368712-3072-47B4-9C62-393A8F19360F}"/>
              </a:ext>
            </a:extLst>
          </p:cNvPr>
          <p:cNvSpPr txBox="1"/>
          <p:nvPr/>
        </p:nvSpPr>
        <p:spPr>
          <a:xfrm>
            <a:off x="1268016" y="142800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6 800 -2 400 = 6 200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D0A0241-E53C-4EDD-9F26-D70305F5BE1B}"/>
              </a:ext>
            </a:extLst>
          </p:cNvPr>
          <p:cNvSpPr txBox="1"/>
          <p:nvPr/>
        </p:nvSpPr>
        <p:spPr>
          <a:xfrm>
            <a:off x="1418928" y="288491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(6 800 + 200)  – (2 400 + 200) = 6 200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22A852E6-4809-4E90-9A91-448E9C0C7BAB}"/>
              </a:ext>
            </a:extLst>
          </p:cNvPr>
          <p:cNvSpPr txBox="1"/>
          <p:nvPr/>
        </p:nvSpPr>
        <p:spPr>
          <a:xfrm>
            <a:off x="1376036" y="2309779"/>
            <a:ext cx="694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Умањеник и умањилац смо смањили за 200- разлика се није променила.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BD29CCDC-94A5-4CD0-B5E5-6D9406870287}"/>
              </a:ext>
            </a:extLst>
          </p:cNvPr>
          <p:cNvSpPr txBox="1"/>
          <p:nvPr/>
        </p:nvSpPr>
        <p:spPr>
          <a:xfrm>
            <a:off x="1619672" y="3333540"/>
            <a:ext cx="694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Умањеник и умањилац смо повећали за 200- разлика се није променила.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12958AD-C753-43C1-9191-6CED42FA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984" y="-79123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4DAB4F5-2100-4CD7-94F0-D27DD3EAE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336" y="346282"/>
            <a:ext cx="2467446" cy="15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36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0557F517-84C3-44B9-8C5E-6F331F52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C6841013-7FD4-4227-A7B2-AC876B4B1AF4}"/>
              </a:ext>
            </a:extLst>
          </p:cNvPr>
          <p:cNvSpPr txBox="1"/>
          <p:nvPr/>
        </p:nvSpPr>
        <p:spPr>
          <a:xfrm>
            <a:off x="625626" y="976173"/>
            <a:ext cx="75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>
                <a:solidFill>
                  <a:srgbClr val="FF0000"/>
                </a:solidFill>
              </a:rPr>
              <a:t>Ако умањеник и умањилац умањиш за исти број </a:t>
            </a:r>
            <a:r>
              <a:rPr lang="en-US" sz="2400" b="1">
                <a:solidFill>
                  <a:srgbClr val="FF0000"/>
                </a:solidFill>
              </a:rPr>
              <a:t>m</a:t>
            </a:r>
            <a:r>
              <a:rPr lang="ru-RU" sz="2400" b="1">
                <a:solidFill>
                  <a:srgbClr val="FF0000"/>
                </a:solidFill>
              </a:rPr>
              <a:t>, разлика се неће променити.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xmlns="" id="{157D67DE-6A96-4438-A6A1-3D3E05B798EF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Следи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EB1C2A4-FFE1-4CB1-AC45-8FFC6ED1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408" y="1633364"/>
            <a:ext cx="1447931" cy="3510136"/>
          </a:xfrm>
          <a:prstGeom prst="rect">
            <a:avLst/>
          </a:prstGeom>
        </p:spPr>
      </p:pic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D999C105-2035-477C-8F82-726D2762EBD8}"/>
              </a:ext>
            </a:extLst>
          </p:cNvPr>
          <p:cNvSpPr txBox="1"/>
          <p:nvPr/>
        </p:nvSpPr>
        <p:spPr>
          <a:xfrm>
            <a:off x="590645" y="2211710"/>
            <a:ext cx="58024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а, b и c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  <a:sym typeface="Symbol" panose="05050102010706020507" pitchFamily="18" charset="2"/>
              </a:rPr>
              <a:t>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 – b =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  <a:sym typeface="Symbol" panose="05050102010706020507" pitchFamily="18" charset="2"/>
              </a:rPr>
              <a:t>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 b или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b, важи: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(b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A217DA07-E51D-4915-8E8F-562EC7699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114" y="261818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22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0557F517-84C3-44B9-8C5E-6F331F52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C6841013-7FD4-4227-A7B2-AC876B4B1AF4}"/>
              </a:ext>
            </a:extLst>
          </p:cNvPr>
          <p:cNvSpPr txBox="1"/>
          <p:nvPr/>
        </p:nvSpPr>
        <p:spPr>
          <a:xfrm>
            <a:off x="625626" y="976173"/>
            <a:ext cx="75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</a:rPr>
              <a:t>Ако умањеник и умањилац увећаш за исти број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ru-RU" sz="2400" b="1" dirty="0">
                <a:solidFill>
                  <a:srgbClr val="FF0000"/>
                </a:solidFill>
              </a:rPr>
              <a:t>, разлика се неће променити.</a:t>
            </a: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xmlns="" id="{157D67DE-6A96-4438-A6A1-3D3E05B798EF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Следи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EB1C2A4-FFE1-4CB1-AC45-8FFC6ED1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408" y="1633364"/>
            <a:ext cx="1447931" cy="3510136"/>
          </a:xfrm>
          <a:prstGeom prst="rect">
            <a:avLst/>
          </a:prstGeom>
        </p:spPr>
      </p:pic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D999C105-2035-477C-8F82-726D2762EBD8}"/>
              </a:ext>
            </a:extLst>
          </p:cNvPr>
          <p:cNvSpPr txBox="1"/>
          <p:nvPr/>
        </p:nvSpPr>
        <p:spPr>
          <a:xfrm>
            <a:off x="1104635" y="2355726"/>
            <a:ext cx="58024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а, b и c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  <a:sym typeface="Symbol" panose="05050102010706020507" pitchFamily="18" charset="2"/>
              </a:rPr>
              <a:t>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 – b =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  <a:sym typeface="Symbol" panose="05050102010706020507" pitchFamily="18" charset="2"/>
              </a:rPr>
              <a:t>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    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ED65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важи: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 </a:t>
            </a:r>
            <a:r>
              <a:rPr lang="ru-RU" sz="2800" dirty="0">
                <a:solidFill>
                  <a:srgbClr val="FF0000"/>
                </a:solidFill>
                <a:latin typeface="Calibri"/>
              </a:rPr>
              <a:t>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(b 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CFCADE8-3F7A-4D63-A02C-D52846705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36157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89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F24D324F-DAD0-4E79-9D5D-33D5ED79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B3FD18B4-3A40-4690-97C2-996CD5C5BE96}"/>
              </a:ext>
            </a:extLst>
          </p:cNvPr>
          <p:cNvSpPr/>
          <p:nvPr/>
        </p:nvSpPr>
        <p:spPr>
          <a:xfrm>
            <a:off x="107504" y="123478"/>
            <a:ext cx="2664296" cy="43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Задаци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2D45D1F5-0BEE-40AF-8305-915C547C3B9D}"/>
              </a:ext>
            </a:extLst>
          </p:cNvPr>
          <p:cNvSpPr txBox="1"/>
          <p:nvPr/>
        </p:nvSpPr>
        <p:spPr>
          <a:xfrm>
            <a:off x="286494" y="850745"/>
            <a:ext cx="8857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1.Разлика два броја је 85 000.</a:t>
            </a:r>
          </a:p>
          <a:p>
            <a:r>
              <a:rPr lang="ru-RU" dirty="0"/>
              <a:t>а) Ако умањеник и умањилац умањиш за 600, колика ће бити разлика?</a:t>
            </a:r>
          </a:p>
          <a:p>
            <a:r>
              <a:rPr lang="ru-RU" dirty="0"/>
              <a:t>б) Ако умањеник и умањилац увећаш за 2 000, колика ће бити разлика?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5539B24-CA97-485C-8B68-19DD2DE49449}"/>
              </a:ext>
            </a:extLst>
          </p:cNvPr>
          <p:cNvSpPr txBox="1"/>
          <p:nvPr/>
        </p:nvSpPr>
        <p:spPr>
          <a:xfrm>
            <a:off x="323528" y="2248584"/>
            <a:ext cx="9171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а) Ако умањеник и умањилац умањиш за 600, разлика се неће променити.</a:t>
            </a:r>
          </a:p>
          <a:p>
            <a:r>
              <a:rPr lang="ru-RU" dirty="0"/>
              <a:t>б) Ако умањеник и умањилац увећаш за 2 000, разлика се неће променити.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7C352264-3D73-40CC-928C-B5AEAD6C091B}"/>
              </a:ext>
            </a:extLst>
          </p:cNvPr>
          <p:cNvSpPr txBox="1"/>
          <p:nvPr/>
        </p:nvSpPr>
        <p:spPr>
          <a:xfrm>
            <a:off x="539552" y="182666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РЕШЕЊЕ:</a:t>
            </a:r>
            <a:endParaRPr lang="sr-Latn-RS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2931BF6-061A-47B4-A8DB-8A4430B0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864983"/>
            <a:ext cx="3633192" cy="181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EAD4F595-480A-4660-9B2F-34EA54FAB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99" y="90970"/>
            <a:ext cx="12096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94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655</TotalTime>
  <Words>769</Words>
  <Application>Microsoft Office PowerPoint</Application>
  <PresentationFormat>On-screen Show (16:9)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1741</vt:lpstr>
      <vt:lpstr>1_Tema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Nada</cp:lastModifiedBy>
  <cp:revision>59</cp:revision>
  <dcterms:created xsi:type="dcterms:W3CDTF">2020-05-05T10:38:16Z</dcterms:created>
  <dcterms:modified xsi:type="dcterms:W3CDTF">2021-01-27T21:14:15Z</dcterms:modified>
  <cp:contentStatus/>
</cp:coreProperties>
</file>