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9"/>
  </p:notesMasterIdLst>
  <p:handoutMasterIdLst>
    <p:handoutMasterId r:id="rId10"/>
  </p:handoutMasterIdLst>
  <p:sldIdLst>
    <p:sldId id="274" r:id="rId3"/>
    <p:sldId id="259" r:id="rId4"/>
    <p:sldId id="266" r:id="rId5"/>
    <p:sldId id="267" r:id="rId6"/>
    <p:sldId id="275" r:id="rId7"/>
    <p:sldId id="276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33CC"/>
    <a:srgbClr val="E64506"/>
    <a:srgbClr val="00B050"/>
    <a:srgbClr val="FA8150"/>
    <a:srgbClr val="1D6F5B"/>
    <a:srgbClr val="2CA688"/>
    <a:srgbClr val="4FC1E9"/>
    <a:srgbClr val="E0653F"/>
    <a:srgbClr val="E37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Umereni stil 2 – Naglašav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74" autoAdjust="0"/>
  </p:normalViewPr>
  <p:slideViewPr>
    <p:cSldViewPr>
      <p:cViewPr varScale="1">
        <p:scale>
          <a:sx n="87" d="100"/>
          <a:sy n="87" d="100"/>
        </p:scale>
        <p:origin x="69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13F-9E93-4C57-A5BD-336347054114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BC95-A4F2-438A-872D-7E96AAD041FA}" type="datetimeFigureOut">
              <a:rPr lang="sr-Latn-RS" smtClean="0"/>
              <a:t>14.3.2021.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6B0B-B564-4C48-B875-46E4E6AF9D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538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36422-729B-4DF9-A8F0-BF4143EAC92A}" type="datetime1">
              <a:rPr lang="fr-FR" smtClean="0"/>
              <a:t>14/03/2021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1988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E057-15D0-4368-8FEE-398BDFFD00A4}" type="datetime1">
              <a:rPr lang="fr-FR" smtClean="0"/>
              <a:t>14/03/2021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88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904-AC0A-4585-B74A-09CC7D736577}" type="datetime1">
              <a:rPr lang="fr-FR" smtClean="0"/>
              <a:t>14/03/2021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5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7332-5182-464D-8393-A9042277ECCE}" type="datetime1">
              <a:rPr lang="fr-FR" smtClean="0"/>
              <a:t>14/03/2021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88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2FFF-804E-4035-AD2B-D8C7C5C7AEDF}" type="datetime1">
              <a:rPr lang="fr-FR" smtClean="0"/>
              <a:t>14/03/2021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8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3020-8FA3-42C8-BDD7-58B6E58F211E}" type="datetime1">
              <a:rPr lang="fr-FR" smtClean="0"/>
              <a:t>14/03/2021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47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C4595E5-A5BE-4DCC-92A5-858A9CBDF117}" type="datetime1">
              <a:rPr lang="fr-FR" smtClean="0"/>
              <a:t>14/03/2021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BCB81-0574-49D8-960D-73E96FB7A9BD}" type="datetime1">
              <a:rPr lang="fr-FR" smtClean="0"/>
              <a:t>14/03/2021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AC4F-D0A4-4F9C-9103-67E58CC9A516}" type="datetime1">
              <a:rPr lang="fr-FR" smtClean="0"/>
              <a:t>14/03/2021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35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4CEA-755F-47F7-B3A9-5761AB7067F0}" type="datetime1">
              <a:rPr lang="fr-FR" smtClean="0"/>
              <a:t>14/03/2021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45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C4BA-C4E5-4EB5-9EF1-D8854542105E}" type="datetime1">
              <a:rPr lang="fr-FR" smtClean="0"/>
              <a:t>14/03/2021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68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BE7-E4E4-4678-962E-EAD0DB280A0C}" type="datetime1">
              <a:rPr lang="fr-FR" smtClean="0"/>
              <a:t>14/03/2021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84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D27-0290-40EA-B282-A87600980944}" type="datetime1">
              <a:rPr lang="fr-FR" smtClean="0"/>
              <a:t>14/03/2021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57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308C-192E-4408-A7BB-569D9AAB0288}" type="datetime1">
              <a:rPr lang="fr-FR" smtClean="0"/>
              <a:t>14/03/2021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15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2A7D9B-8B9F-47AC-93CD-35AA49C199B3}" type="datetime1">
              <a:rPr lang="fr-FR" smtClean="0"/>
              <a:t>14/03/2021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23529-498A-475F-97D7-3F5C9257F7CD}" type="datetime1">
              <a:rPr lang="fr-FR" smtClean="0"/>
              <a:t>14/03/2021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67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4896532" y="3176419"/>
            <a:ext cx="2247220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63">
              <a:defRPr/>
            </a:pPr>
            <a:r>
              <a:rPr lang="en-U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IV </a:t>
            </a:r>
            <a:r>
              <a:rPr lang="sr-Cyrl-R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 РАЗРЕД</a:t>
            </a:r>
            <a:endParaRPr lang="sr-Latn-RS" sz="253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50" y="1446755"/>
            <a:ext cx="3838702" cy="12494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07" y="1238001"/>
            <a:ext cx="1184575" cy="1458162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6F57A7C-0D33-4A54-8E3F-EADE9ABE1D6E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14/03/2021</a:t>
            </a:fld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32" y="3905499"/>
            <a:ext cx="1971675" cy="7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603920" y="411510"/>
            <a:ext cx="7560840" cy="25781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Множење </a:t>
            </a:r>
            <a:r>
              <a:rPr lang="sr-Cyrl-R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вишецифреног</a:t>
            </a:r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броја </a:t>
            </a:r>
          </a:p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двоцифреним </a:t>
            </a:r>
          </a:p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бројем</a:t>
            </a: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4554D8A1-8722-429C-BEDC-A299FE35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9F71-98C6-4F5D-B3DD-FFF4E7AC1BDD}" type="datetime1">
              <a:rPr lang="fr-FR" smtClean="0"/>
              <a:t>14/03/2021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251520" y="195486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 данашњем</a:t>
            </a:r>
          </a:p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часу</a:t>
            </a:r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0C074019-236B-4A73-A057-110D19B6660C}"/>
              </a:ext>
            </a:extLst>
          </p:cNvPr>
          <p:cNvSpPr txBox="1"/>
          <p:nvPr/>
        </p:nvSpPr>
        <p:spPr>
          <a:xfrm>
            <a:off x="3948022" y="830391"/>
            <a:ext cx="4968552" cy="70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–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Усвајање 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писменог множења </a:t>
            </a:r>
            <a:r>
              <a:rPr lang="sr-Cyrl-RS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вишецифреног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 броја двоцифреним бројем.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AB5B16-F74C-494A-8EB0-7408B01D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8" y="914012"/>
            <a:ext cx="2286000" cy="22860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973361F-F614-4096-A6A8-02975A333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36" y="1182347"/>
            <a:ext cx="2865219" cy="2148914"/>
          </a:xfrm>
          <a:prstGeom prst="rect">
            <a:avLst/>
          </a:prstGeom>
        </p:spPr>
      </p:pic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AB7CD7E4-C949-43BA-B9CA-32AFD1F2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D6E1-E146-4A0B-8813-C3E91A6D69E7}" type="datetime1">
              <a:rPr lang="fr-FR" smtClean="0"/>
              <a:t>14/03/2021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2917029-A75B-43DE-AFA1-E715F360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78D09-6BD9-40B2-AAB0-C3E47F463C86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F221F338-E0C3-40EB-BE84-3864C2FCC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" y="67896"/>
            <a:ext cx="1291001" cy="1291001"/>
          </a:xfrm>
          <a:prstGeom prst="rect">
            <a:avLst/>
          </a:prstGeom>
        </p:spPr>
      </p:pic>
      <p:cxnSp>
        <p:nvCxnSpPr>
          <p:cNvPr id="5" name="Prava linija spajanja 4">
            <a:extLst>
              <a:ext uri="{FF2B5EF4-FFF2-40B4-BE49-F238E27FC236}">
                <a16:creationId xmlns:a16="http://schemas.microsoft.com/office/drawing/2014/main" id="{F2A43CE1-0798-4F11-AFC8-1302EC7F2276}"/>
              </a:ext>
            </a:extLst>
          </p:cNvPr>
          <p:cNvCxnSpPr>
            <a:cxnSpLocks/>
          </p:cNvCxnSpPr>
          <p:nvPr/>
        </p:nvCxnSpPr>
        <p:spPr>
          <a:xfrm>
            <a:off x="899592" y="1347614"/>
            <a:ext cx="0" cy="2352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a linija spajanja 13">
            <a:extLst>
              <a:ext uri="{FF2B5EF4-FFF2-40B4-BE49-F238E27FC236}">
                <a16:creationId xmlns:a16="http://schemas.microsoft.com/office/drawing/2014/main" id="{A86BAF05-BAA5-4E82-BB58-A48E620CE01F}"/>
              </a:ext>
            </a:extLst>
          </p:cNvPr>
          <p:cNvCxnSpPr>
            <a:cxnSpLocks/>
          </p:cNvCxnSpPr>
          <p:nvPr/>
        </p:nvCxnSpPr>
        <p:spPr>
          <a:xfrm>
            <a:off x="1518373" y="1347614"/>
            <a:ext cx="0" cy="2352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a linija spajanja 14">
            <a:extLst>
              <a:ext uri="{FF2B5EF4-FFF2-40B4-BE49-F238E27FC236}">
                <a16:creationId xmlns:a16="http://schemas.microsoft.com/office/drawing/2014/main" id="{3665BBCE-6E4A-46FB-9F7C-A686A919DAB8}"/>
              </a:ext>
            </a:extLst>
          </p:cNvPr>
          <p:cNvCxnSpPr>
            <a:cxnSpLocks/>
          </p:cNvCxnSpPr>
          <p:nvPr/>
        </p:nvCxnSpPr>
        <p:spPr>
          <a:xfrm>
            <a:off x="2195736" y="1347614"/>
            <a:ext cx="0" cy="2352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a linija spajanja 15">
            <a:extLst>
              <a:ext uri="{FF2B5EF4-FFF2-40B4-BE49-F238E27FC236}">
                <a16:creationId xmlns:a16="http://schemas.microsoft.com/office/drawing/2014/main" id="{D2BF98D4-33DA-43D8-96AD-F6F2458718AB}"/>
              </a:ext>
            </a:extLst>
          </p:cNvPr>
          <p:cNvCxnSpPr>
            <a:cxnSpLocks/>
          </p:cNvCxnSpPr>
          <p:nvPr/>
        </p:nvCxnSpPr>
        <p:spPr>
          <a:xfrm flipH="1">
            <a:off x="323528" y="1779662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B7D993E2-CA47-4AEA-B7CD-252D3C417C4F}"/>
              </a:ext>
            </a:extLst>
          </p:cNvPr>
          <p:cNvSpPr txBox="1"/>
          <p:nvPr/>
        </p:nvSpPr>
        <p:spPr>
          <a:xfrm>
            <a:off x="528046" y="1336126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A8150"/>
                </a:solidFill>
              </a:rPr>
              <a:t>Х</a:t>
            </a:r>
            <a:endParaRPr lang="sr-Latn-RS" sz="2400" dirty="0">
              <a:solidFill>
                <a:srgbClr val="FA8150"/>
              </a:solidFill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id="{293C3BCA-2DD3-4486-B05D-219D680CC8DD}"/>
              </a:ext>
            </a:extLst>
          </p:cNvPr>
          <p:cNvSpPr txBox="1"/>
          <p:nvPr/>
        </p:nvSpPr>
        <p:spPr>
          <a:xfrm>
            <a:off x="1075985" y="134358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С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75D16D2A-60DB-408F-BCCD-966435756BDE}"/>
              </a:ext>
            </a:extLst>
          </p:cNvPr>
          <p:cNvSpPr txBox="1"/>
          <p:nvPr/>
        </p:nvSpPr>
        <p:spPr>
          <a:xfrm>
            <a:off x="1694765" y="133087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</a:rPr>
              <a:t>Д</a:t>
            </a:r>
            <a:endParaRPr lang="sr-Latn-RS" sz="2400" dirty="0">
              <a:solidFill>
                <a:srgbClr val="0070C0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798FC72D-D09A-4656-8CB5-650134E7A95F}"/>
              </a:ext>
            </a:extLst>
          </p:cNvPr>
          <p:cNvSpPr txBox="1"/>
          <p:nvPr/>
        </p:nvSpPr>
        <p:spPr>
          <a:xfrm>
            <a:off x="2340430" y="1330876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Ј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ACD6F030-C84C-4250-86F0-2D36CD5CFE99}"/>
              </a:ext>
            </a:extLst>
          </p:cNvPr>
          <p:cNvSpPr txBox="1"/>
          <p:nvPr/>
        </p:nvSpPr>
        <p:spPr>
          <a:xfrm>
            <a:off x="464915" y="1871995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1</a:t>
            </a:r>
            <a:endParaRPr lang="sr-Latn-RS" sz="2400" dirty="0"/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39E4C3D6-8231-4728-A344-4FE86BF5A765}"/>
              </a:ext>
            </a:extLst>
          </p:cNvPr>
          <p:cNvSpPr txBox="1"/>
          <p:nvPr/>
        </p:nvSpPr>
        <p:spPr>
          <a:xfrm>
            <a:off x="1009983" y="187199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6</a:t>
            </a:r>
            <a:endParaRPr lang="sr-Latn-RS" sz="2400" dirty="0"/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03F298FB-522F-47C9-8BC7-C467528B6E23}"/>
              </a:ext>
            </a:extLst>
          </p:cNvPr>
          <p:cNvSpPr txBox="1"/>
          <p:nvPr/>
        </p:nvSpPr>
        <p:spPr>
          <a:xfrm>
            <a:off x="1628763" y="187199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3</a:t>
            </a:r>
            <a:endParaRPr lang="sr-Latn-RS" sz="2400" dirty="0"/>
          </a:p>
        </p:txBody>
      </p:sp>
      <p:sp>
        <p:nvSpPr>
          <p:cNvPr id="29" name="Okvir za tekst 28">
            <a:extLst>
              <a:ext uri="{FF2B5EF4-FFF2-40B4-BE49-F238E27FC236}">
                <a16:creationId xmlns:a16="http://schemas.microsoft.com/office/drawing/2014/main" id="{6BED36AB-CC62-49B8-B03C-91FE81CFF554}"/>
              </a:ext>
            </a:extLst>
          </p:cNvPr>
          <p:cNvSpPr txBox="1"/>
          <p:nvPr/>
        </p:nvSpPr>
        <p:spPr>
          <a:xfrm>
            <a:off x="2305637" y="1877061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4</a:t>
            </a:r>
            <a:endParaRPr lang="sr-Latn-RS" sz="2400" dirty="0"/>
          </a:p>
        </p:txBody>
      </p:sp>
      <p:cxnSp>
        <p:nvCxnSpPr>
          <p:cNvPr id="30" name="Prava linija spajanja 29">
            <a:extLst>
              <a:ext uri="{FF2B5EF4-FFF2-40B4-BE49-F238E27FC236}">
                <a16:creationId xmlns:a16="http://schemas.microsoft.com/office/drawing/2014/main" id="{AE0396E7-0B6E-406D-9DC5-3A843EA14BB6}"/>
              </a:ext>
            </a:extLst>
          </p:cNvPr>
          <p:cNvCxnSpPr>
            <a:cxnSpLocks/>
          </p:cNvCxnSpPr>
          <p:nvPr/>
        </p:nvCxnSpPr>
        <p:spPr>
          <a:xfrm flipH="1">
            <a:off x="332619" y="2326751"/>
            <a:ext cx="25922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B1A3DA11-2083-4A7C-B567-33E24A8DEDB3}"/>
              </a:ext>
            </a:extLst>
          </p:cNvPr>
          <p:cNvSpPr txBox="1"/>
          <p:nvPr/>
        </p:nvSpPr>
        <p:spPr>
          <a:xfrm>
            <a:off x="3203848" y="1918159"/>
            <a:ext cx="72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ym typeface="Wingdings" panose="05000000000000000000" pitchFamily="2" charset="2"/>
              </a:rPr>
              <a:t></a:t>
            </a:r>
            <a:endParaRPr lang="sr-Latn-RS" dirty="0"/>
          </a:p>
        </p:txBody>
      </p:sp>
      <p:sp>
        <p:nvSpPr>
          <p:cNvPr id="31" name="Okvir za tekst 30">
            <a:extLst>
              <a:ext uri="{FF2B5EF4-FFF2-40B4-BE49-F238E27FC236}">
                <a16:creationId xmlns:a16="http://schemas.microsoft.com/office/drawing/2014/main" id="{038CBFC1-60D4-47DC-B828-FAC6360E469B}"/>
              </a:ext>
            </a:extLst>
          </p:cNvPr>
          <p:cNvSpPr txBox="1"/>
          <p:nvPr/>
        </p:nvSpPr>
        <p:spPr>
          <a:xfrm>
            <a:off x="3497786" y="1878382"/>
            <a:ext cx="64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  <a:sym typeface="Wingdings" panose="05000000000000000000" pitchFamily="2" charset="2"/>
              </a:rPr>
              <a:t>3</a:t>
            </a:r>
            <a:endParaRPr lang="sr-Latn-RS" sz="2400" dirty="0">
              <a:solidFill>
                <a:srgbClr val="0070C0"/>
              </a:solidFill>
            </a:endParaRPr>
          </a:p>
        </p:txBody>
      </p:sp>
      <p:sp>
        <p:nvSpPr>
          <p:cNvPr id="32" name="Okvir za tekst 31">
            <a:extLst>
              <a:ext uri="{FF2B5EF4-FFF2-40B4-BE49-F238E27FC236}">
                <a16:creationId xmlns:a16="http://schemas.microsoft.com/office/drawing/2014/main" id="{DE650F19-2268-41AA-995A-4745C8C5AE88}"/>
              </a:ext>
            </a:extLst>
          </p:cNvPr>
          <p:cNvSpPr txBox="1"/>
          <p:nvPr/>
        </p:nvSpPr>
        <p:spPr>
          <a:xfrm>
            <a:off x="3791724" y="1879202"/>
            <a:ext cx="64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  <a:sym typeface="Wingdings" panose="05000000000000000000" pitchFamily="2" charset="2"/>
              </a:rPr>
              <a:t>7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36" name="Okvir za tekst 35">
            <a:extLst>
              <a:ext uri="{FF2B5EF4-FFF2-40B4-BE49-F238E27FC236}">
                <a16:creationId xmlns:a16="http://schemas.microsoft.com/office/drawing/2014/main" id="{5E7307FF-CE1F-402C-87B6-C53093B80C56}"/>
              </a:ext>
            </a:extLst>
          </p:cNvPr>
          <p:cNvSpPr txBox="1"/>
          <p:nvPr/>
        </p:nvSpPr>
        <p:spPr>
          <a:xfrm>
            <a:off x="3719680" y="951651"/>
            <a:ext cx="50287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C00000"/>
                </a:solidFill>
                <a:sym typeface="Wingdings" panose="05000000000000000000" pitchFamily="2" charset="2"/>
              </a:rPr>
              <a:t></a:t>
            </a:r>
            <a:r>
              <a:rPr lang="sr-Cyrl-RS" dirty="0">
                <a:solidFill>
                  <a:srgbClr val="0070C0"/>
                </a:solidFill>
              </a:rPr>
              <a:t>1. Множимо бројем десетица 1634 </a:t>
            </a:r>
            <a:r>
              <a:rPr lang="sr-Cyrl-RS" dirty="0">
                <a:solidFill>
                  <a:srgbClr val="0070C0"/>
                </a:solidFill>
                <a:sym typeface="Wingdings" panose="05000000000000000000" pitchFamily="2" charset="2"/>
              </a:rPr>
              <a:t> 3= 4902 , без записивања нуле на месту јединица.</a:t>
            </a:r>
            <a:r>
              <a:rPr lang="sr-Cyrl-RS" dirty="0">
                <a:solidFill>
                  <a:srgbClr val="0070C0"/>
                </a:solidFill>
              </a:rPr>
              <a:t></a:t>
            </a:r>
          </a:p>
          <a:p>
            <a:r>
              <a:rPr lang="sr-Cyrl-RS" dirty="0">
                <a:solidFill>
                  <a:srgbClr val="0070C0"/>
                </a:solidFill>
              </a:rPr>
              <a:t> </a:t>
            </a:r>
            <a:endParaRPr lang="sr-Latn-RS" dirty="0">
              <a:solidFill>
                <a:srgbClr val="0070C0"/>
              </a:solidFill>
            </a:endParaRPr>
          </a:p>
        </p:txBody>
      </p:sp>
      <p:cxnSp>
        <p:nvCxnSpPr>
          <p:cNvPr id="51" name="Linija spajanja: Zakrivljena 50">
            <a:extLst>
              <a:ext uri="{FF2B5EF4-FFF2-40B4-BE49-F238E27FC236}">
                <a16:creationId xmlns:a16="http://schemas.microsoft.com/office/drawing/2014/main" id="{7816E551-9872-4E9F-9AAA-A8E1BAC7D06B}"/>
              </a:ext>
            </a:extLst>
          </p:cNvPr>
          <p:cNvCxnSpPr>
            <a:cxnSpLocks/>
            <a:endCxn id="29" idx="0"/>
          </p:cNvCxnSpPr>
          <p:nvPr/>
        </p:nvCxnSpPr>
        <p:spPr>
          <a:xfrm rot="10800000">
            <a:off x="2526831" y="1877062"/>
            <a:ext cx="1025058" cy="42511"/>
          </a:xfrm>
          <a:prstGeom prst="curvedConnector4">
            <a:avLst>
              <a:gd name="adj1" fmla="val -2705"/>
              <a:gd name="adj2" fmla="val 637743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kvir za tekst 59">
            <a:extLst>
              <a:ext uri="{FF2B5EF4-FFF2-40B4-BE49-F238E27FC236}">
                <a16:creationId xmlns:a16="http://schemas.microsoft.com/office/drawing/2014/main" id="{ED336BAF-81BB-4496-BA0E-283B76F514A8}"/>
              </a:ext>
            </a:extLst>
          </p:cNvPr>
          <p:cNvSpPr txBox="1"/>
          <p:nvPr/>
        </p:nvSpPr>
        <p:spPr>
          <a:xfrm>
            <a:off x="2340430" y="234091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</a:rPr>
              <a:t>2</a:t>
            </a:r>
            <a:endParaRPr lang="sr-Latn-RS" sz="2400" dirty="0">
              <a:solidFill>
                <a:srgbClr val="0070C0"/>
              </a:solidFill>
            </a:endParaRPr>
          </a:p>
        </p:txBody>
      </p:sp>
      <p:sp>
        <p:nvSpPr>
          <p:cNvPr id="61" name="Okvir za tekst 60">
            <a:extLst>
              <a:ext uri="{FF2B5EF4-FFF2-40B4-BE49-F238E27FC236}">
                <a16:creationId xmlns:a16="http://schemas.microsoft.com/office/drawing/2014/main" id="{027EFDAB-2A93-4093-9764-33C4509EDEBA}"/>
              </a:ext>
            </a:extLst>
          </p:cNvPr>
          <p:cNvSpPr txBox="1"/>
          <p:nvPr/>
        </p:nvSpPr>
        <p:spPr>
          <a:xfrm>
            <a:off x="1795984" y="2076007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1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70" name="Linija spajanja: Zakrivljena 69">
            <a:extLst>
              <a:ext uri="{FF2B5EF4-FFF2-40B4-BE49-F238E27FC236}">
                <a16:creationId xmlns:a16="http://schemas.microsoft.com/office/drawing/2014/main" id="{FC1721CE-46EB-4F50-87B8-FF26A0AAADFE}"/>
              </a:ext>
            </a:extLst>
          </p:cNvPr>
          <p:cNvCxnSpPr>
            <a:endCxn id="28" idx="0"/>
          </p:cNvCxnSpPr>
          <p:nvPr/>
        </p:nvCxnSpPr>
        <p:spPr>
          <a:xfrm rot="10800000">
            <a:off x="1849958" y="1871993"/>
            <a:ext cx="1869723" cy="204014"/>
          </a:xfrm>
          <a:prstGeom prst="curvedConnector4">
            <a:avLst>
              <a:gd name="adj1" fmla="val -2464"/>
              <a:gd name="adj2" fmla="val 212051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kvir za tekst 71">
            <a:extLst>
              <a:ext uri="{FF2B5EF4-FFF2-40B4-BE49-F238E27FC236}">
                <a16:creationId xmlns:a16="http://schemas.microsoft.com/office/drawing/2014/main" id="{D6882A7E-59FE-4476-AA3D-F7DE2E307553}"/>
              </a:ext>
            </a:extLst>
          </p:cNvPr>
          <p:cNvSpPr txBox="1"/>
          <p:nvPr/>
        </p:nvSpPr>
        <p:spPr>
          <a:xfrm>
            <a:off x="1669084" y="2338922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</a:rPr>
              <a:t>0</a:t>
            </a:r>
            <a:endParaRPr lang="sr-Latn-RS" sz="2400" dirty="0">
              <a:solidFill>
                <a:srgbClr val="0070C0"/>
              </a:solidFill>
            </a:endParaRPr>
          </a:p>
        </p:txBody>
      </p:sp>
      <p:sp>
        <p:nvSpPr>
          <p:cNvPr id="73" name="Okvir za tekst 72">
            <a:extLst>
              <a:ext uri="{FF2B5EF4-FFF2-40B4-BE49-F238E27FC236}">
                <a16:creationId xmlns:a16="http://schemas.microsoft.com/office/drawing/2014/main" id="{FEACA58C-DE66-4758-8857-327351AE1830}"/>
              </a:ext>
            </a:extLst>
          </p:cNvPr>
          <p:cNvSpPr txBox="1"/>
          <p:nvPr/>
        </p:nvSpPr>
        <p:spPr>
          <a:xfrm>
            <a:off x="1255198" y="2117983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1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78" name="Linija spajanja: Zakrivljena 77">
            <a:extLst>
              <a:ext uri="{FF2B5EF4-FFF2-40B4-BE49-F238E27FC236}">
                <a16:creationId xmlns:a16="http://schemas.microsoft.com/office/drawing/2014/main" id="{B1A5EBBE-DD59-422D-A825-03B4F5964182}"/>
              </a:ext>
            </a:extLst>
          </p:cNvPr>
          <p:cNvCxnSpPr>
            <a:cxnSpLocks/>
            <a:endCxn id="27" idx="0"/>
          </p:cNvCxnSpPr>
          <p:nvPr/>
        </p:nvCxnSpPr>
        <p:spPr>
          <a:xfrm rot="10800000">
            <a:off x="1231178" y="1871994"/>
            <a:ext cx="2488509" cy="102008"/>
          </a:xfrm>
          <a:prstGeom prst="curvedConnector4">
            <a:avLst>
              <a:gd name="adj1" fmla="val -1371"/>
              <a:gd name="adj2" fmla="val 3241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kvir za tekst 82">
            <a:extLst>
              <a:ext uri="{FF2B5EF4-FFF2-40B4-BE49-F238E27FC236}">
                <a16:creationId xmlns:a16="http://schemas.microsoft.com/office/drawing/2014/main" id="{2409ACA0-BB1C-4DAB-8322-DE27D3083538}"/>
              </a:ext>
            </a:extLst>
          </p:cNvPr>
          <p:cNvSpPr txBox="1"/>
          <p:nvPr/>
        </p:nvSpPr>
        <p:spPr>
          <a:xfrm>
            <a:off x="1028943" y="234735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</a:rPr>
              <a:t>9</a:t>
            </a:r>
            <a:endParaRPr lang="sr-Latn-RS" sz="2400" dirty="0">
              <a:solidFill>
                <a:srgbClr val="0070C0"/>
              </a:solidFill>
            </a:endParaRPr>
          </a:p>
        </p:txBody>
      </p:sp>
      <p:sp>
        <p:nvSpPr>
          <p:cNvPr id="84" name="Okvir za tekst 83">
            <a:extLst>
              <a:ext uri="{FF2B5EF4-FFF2-40B4-BE49-F238E27FC236}">
                <a16:creationId xmlns:a16="http://schemas.microsoft.com/office/drawing/2014/main" id="{57071B3C-AAAA-4250-8778-E1D683EF0880}"/>
              </a:ext>
            </a:extLst>
          </p:cNvPr>
          <p:cNvSpPr txBox="1"/>
          <p:nvPr/>
        </p:nvSpPr>
        <p:spPr>
          <a:xfrm>
            <a:off x="669212" y="2115771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1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86" name="Linija spajanja: Zakrivljena 85">
            <a:extLst>
              <a:ext uri="{FF2B5EF4-FFF2-40B4-BE49-F238E27FC236}">
                <a16:creationId xmlns:a16="http://schemas.microsoft.com/office/drawing/2014/main" id="{3FC30709-4971-4543-BED3-E3D4A89F4A70}"/>
              </a:ext>
            </a:extLst>
          </p:cNvPr>
          <p:cNvCxnSpPr>
            <a:cxnSpLocks/>
            <a:endCxn id="26" idx="0"/>
          </p:cNvCxnSpPr>
          <p:nvPr/>
        </p:nvCxnSpPr>
        <p:spPr>
          <a:xfrm rot="10800000">
            <a:off x="686110" y="1871995"/>
            <a:ext cx="3033575" cy="204016"/>
          </a:xfrm>
          <a:prstGeom prst="curvedConnector4">
            <a:avLst>
              <a:gd name="adj1" fmla="val -131"/>
              <a:gd name="adj2" fmla="val 212050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kvir za tekst 95">
            <a:extLst>
              <a:ext uri="{FF2B5EF4-FFF2-40B4-BE49-F238E27FC236}">
                <a16:creationId xmlns:a16="http://schemas.microsoft.com/office/drawing/2014/main" id="{11B4AB72-B1EB-40F4-A3FA-8480814E3311}"/>
              </a:ext>
            </a:extLst>
          </p:cNvPr>
          <p:cNvSpPr txBox="1"/>
          <p:nvPr/>
        </p:nvSpPr>
        <p:spPr>
          <a:xfrm>
            <a:off x="457200" y="234004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</a:rPr>
              <a:t>4</a:t>
            </a:r>
            <a:endParaRPr lang="sr-Latn-RS" sz="2400" dirty="0">
              <a:solidFill>
                <a:srgbClr val="0070C0"/>
              </a:solidFill>
            </a:endParaRPr>
          </a:p>
        </p:txBody>
      </p:sp>
      <p:sp>
        <p:nvSpPr>
          <p:cNvPr id="97" name="Okvir za tekst 96">
            <a:extLst>
              <a:ext uri="{FF2B5EF4-FFF2-40B4-BE49-F238E27FC236}">
                <a16:creationId xmlns:a16="http://schemas.microsoft.com/office/drawing/2014/main" id="{D211D5B6-891F-4031-A2E0-6AB238E1C30E}"/>
              </a:ext>
            </a:extLst>
          </p:cNvPr>
          <p:cNvSpPr txBox="1"/>
          <p:nvPr/>
        </p:nvSpPr>
        <p:spPr>
          <a:xfrm>
            <a:off x="3928942" y="2281360"/>
            <a:ext cx="532858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C00000"/>
                </a:solidFill>
                <a:sym typeface="Wingdings" panose="05000000000000000000" pitchFamily="2" charset="2"/>
              </a:rPr>
              <a:t></a:t>
            </a:r>
            <a:r>
              <a:rPr lang="sr-Cyrl-RS" dirty="0">
                <a:solidFill>
                  <a:srgbClr val="C00000"/>
                </a:solidFill>
                <a:sym typeface="Wingdings" panose="05000000000000000000" pitchFamily="2" charset="2"/>
              </a:rPr>
              <a:t>2</a:t>
            </a:r>
            <a:r>
              <a:rPr lang="sr-Cyrl-RS" dirty="0">
                <a:solidFill>
                  <a:srgbClr val="C00000"/>
                </a:solidFill>
              </a:rPr>
              <a:t>. Множимо бројем  јединица 1634 </a:t>
            </a:r>
            <a:r>
              <a:rPr lang="sr-Cyrl-RS" dirty="0">
                <a:solidFill>
                  <a:srgbClr val="C00000"/>
                </a:solidFill>
                <a:sym typeface="Wingdings" panose="05000000000000000000" pitchFamily="2" charset="2"/>
              </a:rPr>
              <a:t> 7= 11 438 , Записивање делимичног производа започињемо померањем за једно место у </a:t>
            </a:r>
            <a:r>
              <a:rPr lang="sr-Cyrl-RS" b="1" u="sng" dirty="0">
                <a:solidFill>
                  <a:srgbClr val="C00000"/>
                </a:solidFill>
                <a:sym typeface="Wingdings" panose="05000000000000000000" pitchFamily="2" charset="2"/>
              </a:rPr>
              <a:t>десно</a:t>
            </a:r>
            <a:r>
              <a:rPr lang="sr-Cyrl-RS" dirty="0">
                <a:solidFill>
                  <a:srgbClr val="C00000"/>
                </a:solidFill>
                <a:sym typeface="Wingdings" panose="05000000000000000000" pitchFamily="2" charset="2"/>
              </a:rPr>
              <a:t>!</a:t>
            </a:r>
            <a:endParaRPr lang="sr-Cyrl-RS" dirty="0">
              <a:solidFill>
                <a:srgbClr val="C00000"/>
              </a:solidFill>
            </a:endParaRPr>
          </a:p>
          <a:p>
            <a:r>
              <a:rPr lang="sr-Cyrl-RS" dirty="0">
                <a:solidFill>
                  <a:srgbClr val="0070C0"/>
                </a:solidFill>
              </a:rPr>
              <a:t> </a:t>
            </a:r>
            <a:endParaRPr lang="sr-Latn-RS" dirty="0">
              <a:solidFill>
                <a:srgbClr val="0070C0"/>
              </a:solidFill>
            </a:endParaRPr>
          </a:p>
        </p:txBody>
      </p:sp>
      <p:cxnSp>
        <p:nvCxnSpPr>
          <p:cNvPr id="99" name="Linija spajanja: Zakrivljena 98">
            <a:extLst>
              <a:ext uri="{FF2B5EF4-FFF2-40B4-BE49-F238E27FC236}">
                <a16:creationId xmlns:a16="http://schemas.microsoft.com/office/drawing/2014/main" id="{F5E00F0B-CEE1-4351-9C89-104105333CAA}"/>
              </a:ext>
            </a:extLst>
          </p:cNvPr>
          <p:cNvCxnSpPr>
            <a:endCxn id="29" idx="0"/>
          </p:cNvCxnSpPr>
          <p:nvPr/>
        </p:nvCxnSpPr>
        <p:spPr>
          <a:xfrm rot="10800000">
            <a:off x="2526831" y="1877061"/>
            <a:ext cx="1397096" cy="198946"/>
          </a:xfrm>
          <a:prstGeom prst="curvedConnector4">
            <a:avLst>
              <a:gd name="adj1" fmla="val 291"/>
              <a:gd name="adj2" fmla="val 214906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Okvir za tekst 100">
            <a:extLst>
              <a:ext uri="{FF2B5EF4-FFF2-40B4-BE49-F238E27FC236}">
                <a16:creationId xmlns:a16="http://schemas.microsoft.com/office/drawing/2014/main" id="{9F5AA61A-81B0-4795-BC46-A514C90CD990}"/>
              </a:ext>
            </a:extLst>
          </p:cNvPr>
          <p:cNvSpPr txBox="1"/>
          <p:nvPr/>
        </p:nvSpPr>
        <p:spPr>
          <a:xfrm>
            <a:off x="3051068" y="2669901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8</a:t>
            </a:r>
            <a:endParaRPr lang="sr-Latn-RS" sz="2400" dirty="0">
              <a:solidFill>
                <a:srgbClr val="FF0000"/>
              </a:solidFill>
            </a:endParaRPr>
          </a:p>
        </p:txBody>
      </p:sp>
      <p:cxnSp>
        <p:nvCxnSpPr>
          <p:cNvPr id="102" name="Prava linija spajanja 101">
            <a:extLst>
              <a:ext uri="{FF2B5EF4-FFF2-40B4-BE49-F238E27FC236}">
                <a16:creationId xmlns:a16="http://schemas.microsoft.com/office/drawing/2014/main" id="{3FFB32FD-9168-4307-9FA6-55E9632845C5}"/>
              </a:ext>
            </a:extLst>
          </p:cNvPr>
          <p:cNvCxnSpPr>
            <a:cxnSpLocks/>
          </p:cNvCxnSpPr>
          <p:nvPr/>
        </p:nvCxnSpPr>
        <p:spPr>
          <a:xfrm>
            <a:off x="2915816" y="1401937"/>
            <a:ext cx="0" cy="2352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kvir za tekst 102">
            <a:extLst>
              <a:ext uri="{FF2B5EF4-FFF2-40B4-BE49-F238E27FC236}">
                <a16:creationId xmlns:a16="http://schemas.microsoft.com/office/drawing/2014/main" id="{62F06DEE-345C-4CAE-A9A4-7312ACC63B93}"/>
              </a:ext>
            </a:extLst>
          </p:cNvPr>
          <p:cNvSpPr txBox="1"/>
          <p:nvPr/>
        </p:nvSpPr>
        <p:spPr>
          <a:xfrm>
            <a:off x="2606244" y="2545661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2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105" name="Linija spajanja: Zakrivljena 104">
            <a:extLst>
              <a:ext uri="{FF2B5EF4-FFF2-40B4-BE49-F238E27FC236}">
                <a16:creationId xmlns:a16="http://schemas.microsoft.com/office/drawing/2014/main" id="{5CE0963E-D823-409A-A1E7-D590A036B73F}"/>
              </a:ext>
            </a:extLst>
          </p:cNvPr>
          <p:cNvCxnSpPr>
            <a:endCxn id="28" idx="0"/>
          </p:cNvCxnSpPr>
          <p:nvPr/>
        </p:nvCxnSpPr>
        <p:spPr>
          <a:xfrm rot="10800000">
            <a:off x="1849957" y="1871993"/>
            <a:ext cx="2154820" cy="86132"/>
          </a:xfrm>
          <a:prstGeom prst="curvedConnector4">
            <a:avLst>
              <a:gd name="adj1" fmla="val 1409"/>
              <a:gd name="adj2" fmla="val 365407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kvir za tekst 106">
            <a:extLst>
              <a:ext uri="{FF2B5EF4-FFF2-40B4-BE49-F238E27FC236}">
                <a16:creationId xmlns:a16="http://schemas.microsoft.com/office/drawing/2014/main" id="{B0FF2A5B-0268-495B-88BB-090689EBBECF}"/>
              </a:ext>
            </a:extLst>
          </p:cNvPr>
          <p:cNvSpPr txBox="1"/>
          <p:nvPr/>
        </p:nvSpPr>
        <p:spPr>
          <a:xfrm>
            <a:off x="2362175" y="271375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3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108" name="Okvir za tekst 107">
            <a:extLst>
              <a:ext uri="{FF2B5EF4-FFF2-40B4-BE49-F238E27FC236}">
                <a16:creationId xmlns:a16="http://schemas.microsoft.com/office/drawing/2014/main" id="{470DFB56-3C69-497F-8638-8E9522DED668}"/>
              </a:ext>
            </a:extLst>
          </p:cNvPr>
          <p:cNvSpPr txBox="1"/>
          <p:nvPr/>
        </p:nvSpPr>
        <p:spPr>
          <a:xfrm>
            <a:off x="1887514" y="2555139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2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110" name="Linija spajanja: Zakrivljena 109">
            <a:extLst>
              <a:ext uri="{FF2B5EF4-FFF2-40B4-BE49-F238E27FC236}">
                <a16:creationId xmlns:a16="http://schemas.microsoft.com/office/drawing/2014/main" id="{855077EA-4F2C-4B71-B68B-2E749E295A76}"/>
              </a:ext>
            </a:extLst>
          </p:cNvPr>
          <p:cNvCxnSpPr>
            <a:endCxn id="27" idx="0"/>
          </p:cNvCxnSpPr>
          <p:nvPr/>
        </p:nvCxnSpPr>
        <p:spPr>
          <a:xfrm rot="10800000">
            <a:off x="1231177" y="1871995"/>
            <a:ext cx="2692750" cy="26323"/>
          </a:xfrm>
          <a:prstGeom prst="curvedConnector4">
            <a:avLst>
              <a:gd name="adj1" fmla="val -1566"/>
              <a:gd name="adj2" fmla="val 968442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kvir za tekst 112">
            <a:extLst>
              <a:ext uri="{FF2B5EF4-FFF2-40B4-BE49-F238E27FC236}">
                <a16:creationId xmlns:a16="http://schemas.microsoft.com/office/drawing/2014/main" id="{4594A0EB-9E07-40EC-B759-FAC960899BD6}"/>
              </a:ext>
            </a:extLst>
          </p:cNvPr>
          <p:cNvSpPr txBox="1"/>
          <p:nvPr/>
        </p:nvSpPr>
        <p:spPr>
          <a:xfrm>
            <a:off x="1644835" y="2710630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4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114" name="Okvir za tekst 113">
            <a:extLst>
              <a:ext uri="{FF2B5EF4-FFF2-40B4-BE49-F238E27FC236}">
                <a16:creationId xmlns:a16="http://schemas.microsoft.com/office/drawing/2014/main" id="{D0E23B88-22D0-4A57-9B64-6C14D2DE8C3C}"/>
              </a:ext>
            </a:extLst>
          </p:cNvPr>
          <p:cNvSpPr txBox="1"/>
          <p:nvPr/>
        </p:nvSpPr>
        <p:spPr>
          <a:xfrm>
            <a:off x="1205516" y="2544638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4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116" name="Linija spajanja: Zakrivljena 115">
            <a:extLst>
              <a:ext uri="{FF2B5EF4-FFF2-40B4-BE49-F238E27FC236}">
                <a16:creationId xmlns:a16="http://schemas.microsoft.com/office/drawing/2014/main" id="{812BE62C-F596-4E62-B497-2604B5BDB952}"/>
              </a:ext>
            </a:extLst>
          </p:cNvPr>
          <p:cNvCxnSpPr>
            <a:cxnSpLocks/>
            <a:endCxn id="26" idx="0"/>
          </p:cNvCxnSpPr>
          <p:nvPr/>
        </p:nvCxnSpPr>
        <p:spPr>
          <a:xfrm rot="10800000">
            <a:off x="686110" y="1871996"/>
            <a:ext cx="3237823" cy="102009"/>
          </a:xfrm>
          <a:prstGeom prst="curvedConnector4">
            <a:avLst>
              <a:gd name="adj1" fmla="val -3093"/>
              <a:gd name="adj2" fmla="val 324098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kvir za tekst 124">
            <a:extLst>
              <a:ext uri="{FF2B5EF4-FFF2-40B4-BE49-F238E27FC236}">
                <a16:creationId xmlns:a16="http://schemas.microsoft.com/office/drawing/2014/main" id="{0543843C-AEEC-4A06-84B2-FDCAF6880FDA}"/>
              </a:ext>
            </a:extLst>
          </p:cNvPr>
          <p:cNvSpPr txBox="1"/>
          <p:nvPr/>
        </p:nvSpPr>
        <p:spPr>
          <a:xfrm>
            <a:off x="1020641" y="268149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1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126" name="Okvir za tekst 125">
            <a:extLst>
              <a:ext uri="{FF2B5EF4-FFF2-40B4-BE49-F238E27FC236}">
                <a16:creationId xmlns:a16="http://schemas.microsoft.com/office/drawing/2014/main" id="{7594029C-C444-413D-AB64-14EEE1C3C45B}"/>
              </a:ext>
            </a:extLst>
          </p:cNvPr>
          <p:cNvSpPr txBox="1"/>
          <p:nvPr/>
        </p:nvSpPr>
        <p:spPr>
          <a:xfrm>
            <a:off x="445647" y="2680121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1</a:t>
            </a:r>
            <a:endParaRPr lang="sr-Latn-RS" sz="2400" dirty="0">
              <a:solidFill>
                <a:srgbClr val="FF0000"/>
              </a:solidFill>
            </a:endParaRPr>
          </a:p>
        </p:txBody>
      </p:sp>
      <p:cxnSp>
        <p:nvCxnSpPr>
          <p:cNvPr id="128" name="Prava linija spajanja 127">
            <a:extLst>
              <a:ext uri="{FF2B5EF4-FFF2-40B4-BE49-F238E27FC236}">
                <a16:creationId xmlns:a16="http://schemas.microsoft.com/office/drawing/2014/main" id="{CDCE14A9-FA5A-493A-A5AD-CBA02DB33429}"/>
              </a:ext>
            </a:extLst>
          </p:cNvPr>
          <p:cNvCxnSpPr/>
          <p:nvPr/>
        </p:nvCxnSpPr>
        <p:spPr>
          <a:xfrm>
            <a:off x="147149" y="3204951"/>
            <a:ext cx="3537694" cy="20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kvir za tekst 128">
            <a:extLst>
              <a:ext uri="{FF2B5EF4-FFF2-40B4-BE49-F238E27FC236}">
                <a16:creationId xmlns:a16="http://schemas.microsoft.com/office/drawing/2014/main" id="{96316A89-22F4-4526-9851-FAAB47772962}"/>
              </a:ext>
            </a:extLst>
          </p:cNvPr>
          <p:cNvSpPr txBox="1"/>
          <p:nvPr/>
        </p:nvSpPr>
        <p:spPr>
          <a:xfrm>
            <a:off x="87670" y="2383999"/>
            <a:ext cx="44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33CC"/>
                </a:solidFill>
              </a:rPr>
              <a:t>+</a:t>
            </a:r>
          </a:p>
        </p:txBody>
      </p:sp>
      <p:sp>
        <p:nvSpPr>
          <p:cNvPr id="130" name="Okvir za tekst 129">
            <a:extLst>
              <a:ext uri="{FF2B5EF4-FFF2-40B4-BE49-F238E27FC236}">
                <a16:creationId xmlns:a16="http://schemas.microsoft.com/office/drawing/2014/main" id="{C11B1790-3054-4EC9-9F7A-44E5533CB916}"/>
              </a:ext>
            </a:extLst>
          </p:cNvPr>
          <p:cNvSpPr txBox="1"/>
          <p:nvPr/>
        </p:nvSpPr>
        <p:spPr>
          <a:xfrm>
            <a:off x="3923927" y="3665108"/>
            <a:ext cx="502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C00000"/>
                </a:solidFill>
                <a:sym typeface="Wingdings" panose="05000000000000000000" pitchFamily="2" charset="2"/>
              </a:rPr>
              <a:t></a:t>
            </a:r>
            <a:r>
              <a:rPr lang="sr-Cyrl-RS" dirty="0">
                <a:solidFill>
                  <a:srgbClr val="00B050"/>
                </a:solidFill>
              </a:rPr>
              <a:t>3. Добијене делимичне производе саберемо!</a:t>
            </a:r>
            <a:endParaRPr lang="sr-Latn-RS" dirty="0">
              <a:solidFill>
                <a:srgbClr val="00B050"/>
              </a:solidFill>
            </a:endParaRPr>
          </a:p>
        </p:txBody>
      </p:sp>
      <p:sp>
        <p:nvSpPr>
          <p:cNvPr id="131" name="Okvir za tekst 130">
            <a:extLst>
              <a:ext uri="{FF2B5EF4-FFF2-40B4-BE49-F238E27FC236}">
                <a16:creationId xmlns:a16="http://schemas.microsoft.com/office/drawing/2014/main" id="{7E7BAB0D-7B48-4C44-8300-278B39FFF805}"/>
              </a:ext>
            </a:extLst>
          </p:cNvPr>
          <p:cNvSpPr txBox="1"/>
          <p:nvPr/>
        </p:nvSpPr>
        <p:spPr>
          <a:xfrm>
            <a:off x="3082582" y="330736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8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132" name="Okvir za tekst 131">
            <a:extLst>
              <a:ext uri="{FF2B5EF4-FFF2-40B4-BE49-F238E27FC236}">
                <a16:creationId xmlns:a16="http://schemas.microsoft.com/office/drawing/2014/main" id="{0AA07A50-7663-47FC-BD08-B21BA7F9F883}"/>
              </a:ext>
            </a:extLst>
          </p:cNvPr>
          <p:cNvSpPr txBox="1"/>
          <p:nvPr/>
        </p:nvSpPr>
        <p:spPr>
          <a:xfrm>
            <a:off x="2412496" y="3307855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5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133" name="Okvir za tekst 132">
            <a:extLst>
              <a:ext uri="{FF2B5EF4-FFF2-40B4-BE49-F238E27FC236}">
                <a16:creationId xmlns:a16="http://schemas.microsoft.com/office/drawing/2014/main" id="{5C1CD86F-6B2A-46F0-8E6F-2A7CCF65D038}"/>
              </a:ext>
            </a:extLst>
          </p:cNvPr>
          <p:cNvSpPr txBox="1"/>
          <p:nvPr/>
        </p:nvSpPr>
        <p:spPr>
          <a:xfrm>
            <a:off x="1736677" y="328695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4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134" name="Okvir za tekst 133">
            <a:extLst>
              <a:ext uri="{FF2B5EF4-FFF2-40B4-BE49-F238E27FC236}">
                <a16:creationId xmlns:a16="http://schemas.microsoft.com/office/drawing/2014/main" id="{0FB35F71-3468-43F2-9D41-C1224DEF039A}"/>
              </a:ext>
            </a:extLst>
          </p:cNvPr>
          <p:cNvSpPr txBox="1"/>
          <p:nvPr/>
        </p:nvSpPr>
        <p:spPr>
          <a:xfrm>
            <a:off x="1066358" y="326513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0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135" name="Okvir za tekst 134">
            <a:extLst>
              <a:ext uri="{FF2B5EF4-FFF2-40B4-BE49-F238E27FC236}">
                <a16:creationId xmlns:a16="http://schemas.microsoft.com/office/drawing/2014/main" id="{2B7EF12F-50FF-4ECE-B2B2-E6E13F2250C1}"/>
              </a:ext>
            </a:extLst>
          </p:cNvPr>
          <p:cNvSpPr txBox="1"/>
          <p:nvPr/>
        </p:nvSpPr>
        <p:spPr>
          <a:xfrm>
            <a:off x="421984" y="327548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6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136" name="Okvir za tekst 135">
            <a:extLst>
              <a:ext uri="{FF2B5EF4-FFF2-40B4-BE49-F238E27FC236}">
                <a16:creationId xmlns:a16="http://schemas.microsoft.com/office/drawing/2014/main" id="{EE5110FB-B08F-4EA5-ABAA-079E21980A51}"/>
              </a:ext>
            </a:extLst>
          </p:cNvPr>
          <p:cNvSpPr txBox="1"/>
          <p:nvPr/>
        </p:nvSpPr>
        <p:spPr>
          <a:xfrm>
            <a:off x="627776" y="2996834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1</a:t>
            </a:r>
            <a:endParaRPr lang="sr-Latn-RS" sz="1100" dirty="0">
              <a:solidFill>
                <a:srgbClr val="FF0000"/>
              </a:solidFill>
            </a:endParaRPr>
          </a:p>
        </p:txBody>
      </p:sp>
      <p:sp>
        <p:nvSpPr>
          <p:cNvPr id="137" name="Okvir za tekst 136">
            <a:extLst>
              <a:ext uri="{FF2B5EF4-FFF2-40B4-BE49-F238E27FC236}">
                <a16:creationId xmlns:a16="http://schemas.microsoft.com/office/drawing/2014/main" id="{9EB519B5-C8BD-436C-9DA6-5CF9D737A940}"/>
              </a:ext>
            </a:extLst>
          </p:cNvPr>
          <p:cNvSpPr txBox="1"/>
          <p:nvPr/>
        </p:nvSpPr>
        <p:spPr>
          <a:xfrm>
            <a:off x="1795984" y="155424"/>
            <a:ext cx="668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Одредимо производ бројева 1 634 и 37.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4125108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21" grpId="0"/>
      <p:bldP spid="31" grpId="0"/>
      <p:bldP spid="32" grpId="0"/>
      <p:bldP spid="36" grpId="0"/>
      <p:bldP spid="60" grpId="0"/>
      <p:bldP spid="61" grpId="0"/>
      <p:bldP spid="72" grpId="0"/>
      <p:bldP spid="73" grpId="0"/>
      <p:bldP spid="83" grpId="0"/>
      <p:bldP spid="84" grpId="0"/>
      <p:bldP spid="96" grpId="0"/>
      <p:bldP spid="97" grpId="0"/>
      <p:bldP spid="101" grpId="0"/>
      <p:bldP spid="103" grpId="0"/>
      <p:bldP spid="107" grpId="0"/>
      <p:bldP spid="108" grpId="0"/>
      <p:bldP spid="113" grpId="0"/>
      <p:bldP spid="114" grpId="0"/>
      <p:bldP spid="125" grpId="0"/>
      <p:bldP spid="126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2917029-A75B-43DE-AFA1-E715F360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78D09-6BD9-40B2-AAB0-C3E47F463C86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F221F338-E0C3-40EB-BE84-3864C2FCC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" y="67896"/>
            <a:ext cx="1291001" cy="1291001"/>
          </a:xfrm>
          <a:prstGeom prst="rect">
            <a:avLst/>
          </a:prstGeom>
        </p:spPr>
      </p:pic>
      <p:cxnSp>
        <p:nvCxnSpPr>
          <p:cNvPr id="5" name="Prava linija spajanja 4">
            <a:extLst>
              <a:ext uri="{FF2B5EF4-FFF2-40B4-BE49-F238E27FC236}">
                <a16:creationId xmlns:a16="http://schemas.microsoft.com/office/drawing/2014/main" id="{F2A43CE1-0798-4F11-AFC8-1302EC7F2276}"/>
              </a:ext>
            </a:extLst>
          </p:cNvPr>
          <p:cNvCxnSpPr>
            <a:cxnSpLocks/>
          </p:cNvCxnSpPr>
          <p:nvPr/>
        </p:nvCxnSpPr>
        <p:spPr>
          <a:xfrm>
            <a:off x="899592" y="1347614"/>
            <a:ext cx="0" cy="2352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a linija spajanja 13">
            <a:extLst>
              <a:ext uri="{FF2B5EF4-FFF2-40B4-BE49-F238E27FC236}">
                <a16:creationId xmlns:a16="http://schemas.microsoft.com/office/drawing/2014/main" id="{A86BAF05-BAA5-4E82-BB58-A48E620CE01F}"/>
              </a:ext>
            </a:extLst>
          </p:cNvPr>
          <p:cNvCxnSpPr>
            <a:cxnSpLocks/>
          </p:cNvCxnSpPr>
          <p:nvPr/>
        </p:nvCxnSpPr>
        <p:spPr>
          <a:xfrm>
            <a:off x="1518373" y="1347614"/>
            <a:ext cx="0" cy="2352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a linija spajanja 14">
            <a:extLst>
              <a:ext uri="{FF2B5EF4-FFF2-40B4-BE49-F238E27FC236}">
                <a16:creationId xmlns:a16="http://schemas.microsoft.com/office/drawing/2014/main" id="{3665BBCE-6E4A-46FB-9F7C-A686A919DAB8}"/>
              </a:ext>
            </a:extLst>
          </p:cNvPr>
          <p:cNvCxnSpPr>
            <a:cxnSpLocks/>
          </p:cNvCxnSpPr>
          <p:nvPr/>
        </p:nvCxnSpPr>
        <p:spPr>
          <a:xfrm>
            <a:off x="2195736" y="1347614"/>
            <a:ext cx="0" cy="2352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a linija spajanja 15">
            <a:extLst>
              <a:ext uri="{FF2B5EF4-FFF2-40B4-BE49-F238E27FC236}">
                <a16:creationId xmlns:a16="http://schemas.microsoft.com/office/drawing/2014/main" id="{D2BF98D4-33DA-43D8-96AD-F6F2458718AB}"/>
              </a:ext>
            </a:extLst>
          </p:cNvPr>
          <p:cNvCxnSpPr>
            <a:cxnSpLocks/>
          </p:cNvCxnSpPr>
          <p:nvPr/>
        </p:nvCxnSpPr>
        <p:spPr>
          <a:xfrm flipH="1">
            <a:off x="323528" y="1779662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B7D993E2-CA47-4AEA-B7CD-252D3C417C4F}"/>
              </a:ext>
            </a:extLst>
          </p:cNvPr>
          <p:cNvSpPr txBox="1"/>
          <p:nvPr/>
        </p:nvSpPr>
        <p:spPr>
          <a:xfrm>
            <a:off x="528046" y="1336126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A8150"/>
                </a:solidFill>
              </a:rPr>
              <a:t>Х</a:t>
            </a:r>
            <a:endParaRPr lang="sr-Latn-RS" sz="2400" dirty="0">
              <a:solidFill>
                <a:srgbClr val="FA8150"/>
              </a:solidFill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id="{293C3BCA-2DD3-4486-B05D-219D680CC8DD}"/>
              </a:ext>
            </a:extLst>
          </p:cNvPr>
          <p:cNvSpPr txBox="1"/>
          <p:nvPr/>
        </p:nvSpPr>
        <p:spPr>
          <a:xfrm>
            <a:off x="1075985" y="134358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С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75D16D2A-60DB-408F-BCCD-966435756BDE}"/>
              </a:ext>
            </a:extLst>
          </p:cNvPr>
          <p:cNvSpPr txBox="1"/>
          <p:nvPr/>
        </p:nvSpPr>
        <p:spPr>
          <a:xfrm>
            <a:off x="1694765" y="133087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</a:rPr>
              <a:t>Д</a:t>
            </a:r>
            <a:endParaRPr lang="sr-Latn-RS" sz="2400" dirty="0">
              <a:solidFill>
                <a:srgbClr val="0070C0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798FC72D-D09A-4656-8CB5-650134E7A95F}"/>
              </a:ext>
            </a:extLst>
          </p:cNvPr>
          <p:cNvSpPr txBox="1"/>
          <p:nvPr/>
        </p:nvSpPr>
        <p:spPr>
          <a:xfrm>
            <a:off x="2340430" y="1330876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Ј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ACD6F030-C84C-4250-86F0-2D36CD5CFE99}"/>
              </a:ext>
            </a:extLst>
          </p:cNvPr>
          <p:cNvSpPr txBox="1"/>
          <p:nvPr/>
        </p:nvSpPr>
        <p:spPr>
          <a:xfrm>
            <a:off x="464915" y="1871995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1</a:t>
            </a:r>
            <a:endParaRPr lang="sr-Latn-RS" sz="2400" dirty="0"/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39E4C3D6-8231-4728-A344-4FE86BF5A765}"/>
              </a:ext>
            </a:extLst>
          </p:cNvPr>
          <p:cNvSpPr txBox="1"/>
          <p:nvPr/>
        </p:nvSpPr>
        <p:spPr>
          <a:xfrm>
            <a:off x="1009983" y="187199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8</a:t>
            </a:r>
            <a:endParaRPr lang="sr-Latn-RS" sz="2400" dirty="0"/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03F298FB-522F-47C9-8BC7-C467528B6E23}"/>
              </a:ext>
            </a:extLst>
          </p:cNvPr>
          <p:cNvSpPr txBox="1"/>
          <p:nvPr/>
        </p:nvSpPr>
        <p:spPr>
          <a:xfrm>
            <a:off x="1628763" y="187199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2</a:t>
            </a:r>
            <a:endParaRPr lang="sr-Latn-RS" sz="2400" dirty="0"/>
          </a:p>
        </p:txBody>
      </p:sp>
      <p:sp>
        <p:nvSpPr>
          <p:cNvPr id="29" name="Okvir za tekst 28">
            <a:extLst>
              <a:ext uri="{FF2B5EF4-FFF2-40B4-BE49-F238E27FC236}">
                <a16:creationId xmlns:a16="http://schemas.microsoft.com/office/drawing/2014/main" id="{6BED36AB-CC62-49B8-B03C-91FE81CFF554}"/>
              </a:ext>
            </a:extLst>
          </p:cNvPr>
          <p:cNvSpPr txBox="1"/>
          <p:nvPr/>
        </p:nvSpPr>
        <p:spPr>
          <a:xfrm>
            <a:off x="2305637" y="1877061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4</a:t>
            </a:r>
            <a:endParaRPr lang="sr-Latn-RS" sz="2400" dirty="0"/>
          </a:p>
        </p:txBody>
      </p:sp>
      <p:cxnSp>
        <p:nvCxnSpPr>
          <p:cNvPr id="30" name="Prava linija spajanja 29">
            <a:extLst>
              <a:ext uri="{FF2B5EF4-FFF2-40B4-BE49-F238E27FC236}">
                <a16:creationId xmlns:a16="http://schemas.microsoft.com/office/drawing/2014/main" id="{AE0396E7-0B6E-406D-9DC5-3A843EA14BB6}"/>
              </a:ext>
            </a:extLst>
          </p:cNvPr>
          <p:cNvCxnSpPr>
            <a:cxnSpLocks/>
          </p:cNvCxnSpPr>
          <p:nvPr/>
        </p:nvCxnSpPr>
        <p:spPr>
          <a:xfrm flipH="1">
            <a:off x="332619" y="2326751"/>
            <a:ext cx="25922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B1A3DA11-2083-4A7C-B567-33E24A8DEDB3}"/>
              </a:ext>
            </a:extLst>
          </p:cNvPr>
          <p:cNvSpPr txBox="1"/>
          <p:nvPr/>
        </p:nvSpPr>
        <p:spPr>
          <a:xfrm>
            <a:off x="3203848" y="1918159"/>
            <a:ext cx="72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ym typeface="Wingdings" panose="05000000000000000000" pitchFamily="2" charset="2"/>
              </a:rPr>
              <a:t></a:t>
            </a:r>
            <a:endParaRPr lang="sr-Latn-RS" dirty="0"/>
          </a:p>
        </p:txBody>
      </p:sp>
      <p:sp>
        <p:nvSpPr>
          <p:cNvPr id="31" name="Okvir za tekst 30">
            <a:extLst>
              <a:ext uri="{FF2B5EF4-FFF2-40B4-BE49-F238E27FC236}">
                <a16:creationId xmlns:a16="http://schemas.microsoft.com/office/drawing/2014/main" id="{038CBFC1-60D4-47DC-B828-FAC6360E469B}"/>
              </a:ext>
            </a:extLst>
          </p:cNvPr>
          <p:cNvSpPr txBox="1"/>
          <p:nvPr/>
        </p:nvSpPr>
        <p:spPr>
          <a:xfrm>
            <a:off x="3497786" y="1878382"/>
            <a:ext cx="64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  <a:sym typeface="Wingdings" panose="05000000000000000000" pitchFamily="2" charset="2"/>
              </a:rPr>
              <a:t>2</a:t>
            </a:r>
            <a:endParaRPr lang="sr-Latn-RS" sz="2400" dirty="0">
              <a:solidFill>
                <a:srgbClr val="0070C0"/>
              </a:solidFill>
            </a:endParaRPr>
          </a:p>
        </p:txBody>
      </p:sp>
      <p:sp>
        <p:nvSpPr>
          <p:cNvPr id="32" name="Okvir za tekst 31">
            <a:extLst>
              <a:ext uri="{FF2B5EF4-FFF2-40B4-BE49-F238E27FC236}">
                <a16:creationId xmlns:a16="http://schemas.microsoft.com/office/drawing/2014/main" id="{DE650F19-2268-41AA-995A-4745C8C5AE88}"/>
              </a:ext>
            </a:extLst>
          </p:cNvPr>
          <p:cNvSpPr txBox="1"/>
          <p:nvPr/>
        </p:nvSpPr>
        <p:spPr>
          <a:xfrm>
            <a:off x="3791724" y="1879202"/>
            <a:ext cx="64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  <a:sym typeface="Wingdings" panose="05000000000000000000" pitchFamily="2" charset="2"/>
              </a:rPr>
              <a:t>6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36" name="Okvir za tekst 35">
            <a:extLst>
              <a:ext uri="{FF2B5EF4-FFF2-40B4-BE49-F238E27FC236}">
                <a16:creationId xmlns:a16="http://schemas.microsoft.com/office/drawing/2014/main" id="{5E7307FF-CE1F-402C-87B6-C53093B80C56}"/>
              </a:ext>
            </a:extLst>
          </p:cNvPr>
          <p:cNvSpPr txBox="1"/>
          <p:nvPr/>
        </p:nvSpPr>
        <p:spPr>
          <a:xfrm>
            <a:off x="3719680" y="951651"/>
            <a:ext cx="50287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C00000"/>
                </a:solidFill>
                <a:sym typeface="Wingdings" panose="05000000000000000000" pitchFamily="2" charset="2"/>
              </a:rPr>
              <a:t></a:t>
            </a:r>
            <a:r>
              <a:rPr lang="sr-Cyrl-RS" dirty="0">
                <a:solidFill>
                  <a:srgbClr val="0070C0"/>
                </a:solidFill>
              </a:rPr>
              <a:t>1. Множимо бројем десетица 1</a:t>
            </a:r>
            <a:r>
              <a:rPr lang="en-US" dirty="0">
                <a:solidFill>
                  <a:srgbClr val="0070C0"/>
                </a:solidFill>
              </a:rPr>
              <a:t>824</a:t>
            </a: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>
                <a:solidFill>
                  <a:srgbClr val="0070C0"/>
                </a:solidFill>
                <a:sym typeface="Wingdings" panose="05000000000000000000" pitchFamily="2" charset="2"/>
              </a:rPr>
              <a:t>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2</a:t>
            </a:r>
            <a:r>
              <a:rPr lang="sr-Cyrl-RS" dirty="0">
                <a:solidFill>
                  <a:srgbClr val="0070C0"/>
                </a:solidFill>
                <a:sym typeface="Wingdings" panose="05000000000000000000" pitchFamily="2" charset="2"/>
              </a:rPr>
              <a:t>=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3648</a:t>
            </a:r>
            <a:r>
              <a:rPr lang="sr-Cyrl-RS" dirty="0">
                <a:solidFill>
                  <a:srgbClr val="0070C0"/>
                </a:solidFill>
                <a:sym typeface="Wingdings" panose="05000000000000000000" pitchFamily="2" charset="2"/>
              </a:rPr>
              <a:t> , без записивања нуле на месту јединица.</a:t>
            </a:r>
            <a:r>
              <a:rPr lang="sr-Cyrl-RS" dirty="0">
                <a:solidFill>
                  <a:srgbClr val="0070C0"/>
                </a:solidFill>
              </a:rPr>
              <a:t></a:t>
            </a:r>
          </a:p>
          <a:p>
            <a:r>
              <a:rPr lang="sr-Cyrl-RS" dirty="0">
                <a:solidFill>
                  <a:srgbClr val="0070C0"/>
                </a:solidFill>
              </a:rPr>
              <a:t> </a:t>
            </a:r>
            <a:endParaRPr lang="sr-Latn-RS" dirty="0">
              <a:solidFill>
                <a:srgbClr val="0070C0"/>
              </a:solidFill>
            </a:endParaRPr>
          </a:p>
        </p:txBody>
      </p:sp>
      <p:cxnSp>
        <p:nvCxnSpPr>
          <p:cNvPr id="51" name="Linija spajanja: Zakrivljena 50">
            <a:extLst>
              <a:ext uri="{FF2B5EF4-FFF2-40B4-BE49-F238E27FC236}">
                <a16:creationId xmlns:a16="http://schemas.microsoft.com/office/drawing/2014/main" id="{7816E551-9872-4E9F-9AAA-A8E1BAC7D06B}"/>
              </a:ext>
            </a:extLst>
          </p:cNvPr>
          <p:cNvCxnSpPr>
            <a:cxnSpLocks/>
            <a:endCxn id="29" idx="0"/>
          </p:cNvCxnSpPr>
          <p:nvPr/>
        </p:nvCxnSpPr>
        <p:spPr>
          <a:xfrm rot="10800000">
            <a:off x="2526831" y="1877062"/>
            <a:ext cx="1025058" cy="42511"/>
          </a:xfrm>
          <a:prstGeom prst="curvedConnector4">
            <a:avLst>
              <a:gd name="adj1" fmla="val -2705"/>
              <a:gd name="adj2" fmla="val 637743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kvir za tekst 59">
            <a:extLst>
              <a:ext uri="{FF2B5EF4-FFF2-40B4-BE49-F238E27FC236}">
                <a16:creationId xmlns:a16="http://schemas.microsoft.com/office/drawing/2014/main" id="{ED336BAF-81BB-4496-BA0E-283B76F514A8}"/>
              </a:ext>
            </a:extLst>
          </p:cNvPr>
          <p:cNvSpPr txBox="1"/>
          <p:nvPr/>
        </p:nvSpPr>
        <p:spPr>
          <a:xfrm>
            <a:off x="2340430" y="234091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</a:rPr>
              <a:t>8</a:t>
            </a:r>
            <a:endParaRPr lang="sr-Latn-RS" sz="2400" dirty="0">
              <a:solidFill>
                <a:srgbClr val="0070C0"/>
              </a:solidFill>
            </a:endParaRPr>
          </a:p>
        </p:txBody>
      </p:sp>
      <p:cxnSp>
        <p:nvCxnSpPr>
          <p:cNvPr id="70" name="Linija spajanja: Zakrivljena 69">
            <a:extLst>
              <a:ext uri="{FF2B5EF4-FFF2-40B4-BE49-F238E27FC236}">
                <a16:creationId xmlns:a16="http://schemas.microsoft.com/office/drawing/2014/main" id="{FC1721CE-46EB-4F50-87B8-FF26A0AAADFE}"/>
              </a:ext>
            </a:extLst>
          </p:cNvPr>
          <p:cNvCxnSpPr>
            <a:endCxn id="28" idx="0"/>
          </p:cNvCxnSpPr>
          <p:nvPr/>
        </p:nvCxnSpPr>
        <p:spPr>
          <a:xfrm rot="10800000">
            <a:off x="1849958" y="1871993"/>
            <a:ext cx="1869723" cy="204014"/>
          </a:xfrm>
          <a:prstGeom prst="curvedConnector4">
            <a:avLst>
              <a:gd name="adj1" fmla="val -2464"/>
              <a:gd name="adj2" fmla="val 212051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kvir za tekst 71">
            <a:extLst>
              <a:ext uri="{FF2B5EF4-FFF2-40B4-BE49-F238E27FC236}">
                <a16:creationId xmlns:a16="http://schemas.microsoft.com/office/drawing/2014/main" id="{D6882A7E-59FE-4476-AA3D-F7DE2E307553}"/>
              </a:ext>
            </a:extLst>
          </p:cNvPr>
          <p:cNvSpPr txBox="1"/>
          <p:nvPr/>
        </p:nvSpPr>
        <p:spPr>
          <a:xfrm>
            <a:off x="1669084" y="2338922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</a:rPr>
              <a:t>4</a:t>
            </a:r>
            <a:endParaRPr lang="sr-Latn-RS" sz="2400" dirty="0">
              <a:solidFill>
                <a:srgbClr val="0070C0"/>
              </a:solidFill>
            </a:endParaRPr>
          </a:p>
        </p:txBody>
      </p:sp>
      <p:cxnSp>
        <p:nvCxnSpPr>
          <p:cNvPr id="78" name="Linija spajanja: Zakrivljena 77">
            <a:extLst>
              <a:ext uri="{FF2B5EF4-FFF2-40B4-BE49-F238E27FC236}">
                <a16:creationId xmlns:a16="http://schemas.microsoft.com/office/drawing/2014/main" id="{B1A5EBBE-DD59-422D-A825-03B4F5964182}"/>
              </a:ext>
            </a:extLst>
          </p:cNvPr>
          <p:cNvCxnSpPr>
            <a:cxnSpLocks/>
            <a:endCxn id="27" idx="0"/>
          </p:cNvCxnSpPr>
          <p:nvPr/>
        </p:nvCxnSpPr>
        <p:spPr>
          <a:xfrm rot="10800000">
            <a:off x="1231178" y="1871994"/>
            <a:ext cx="2488509" cy="102008"/>
          </a:xfrm>
          <a:prstGeom prst="curvedConnector4">
            <a:avLst>
              <a:gd name="adj1" fmla="val -1371"/>
              <a:gd name="adj2" fmla="val 3241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kvir za tekst 82">
            <a:extLst>
              <a:ext uri="{FF2B5EF4-FFF2-40B4-BE49-F238E27FC236}">
                <a16:creationId xmlns:a16="http://schemas.microsoft.com/office/drawing/2014/main" id="{2409ACA0-BB1C-4DAB-8322-DE27D3083538}"/>
              </a:ext>
            </a:extLst>
          </p:cNvPr>
          <p:cNvSpPr txBox="1"/>
          <p:nvPr/>
        </p:nvSpPr>
        <p:spPr>
          <a:xfrm>
            <a:off x="1028943" y="234735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</a:rPr>
              <a:t>6</a:t>
            </a:r>
            <a:endParaRPr lang="sr-Latn-RS" sz="2400" dirty="0">
              <a:solidFill>
                <a:srgbClr val="0070C0"/>
              </a:solidFill>
            </a:endParaRPr>
          </a:p>
        </p:txBody>
      </p:sp>
      <p:sp>
        <p:nvSpPr>
          <p:cNvPr id="84" name="Okvir za tekst 83">
            <a:extLst>
              <a:ext uri="{FF2B5EF4-FFF2-40B4-BE49-F238E27FC236}">
                <a16:creationId xmlns:a16="http://schemas.microsoft.com/office/drawing/2014/main" id="{57071B3C-AAAA-4250-8778-E1D683EF0880}"/>
              </a:ext>
            </a:extLst>
          </p:cNvPr>
          <p:cNvSpPr txBox="1"/>
          <p:nvPr/>
        </p:nvSpPr>
        <p:spPr>
          <a:xfrm>
            <a:off x="669212" y="2115771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1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86" name="Linija spajanja: Zakrivljena 85">
            <a:extLst>
              <a:ext uri="{FF2B5EF4-FFF2-40B4-BE49-F238E27FC236}">
                <a16:creationId xmlns:a16="http://schemas.microsoft.com/office/drawing/2014/main" id="{3FC30709-4971-4543-BED3-E3D4A89F4A70}"/>
              </a:ext>
            </a:extLst>
          </p:cNvPr>
          <p:cNvCxnSpPr>
            <a:cxnSpLocks/>
            <a:endCxn id="26" idx="0"/>
          </p:cNvCxnSpPr>
          <p:nvPr/>
        </p:nvCxnSpPr>
        <p:spPr>
          <a:xfrm rot="10800000">
            <a:off x="686110" y="1871995"/>
            <a:ext cx="3033575" cy="204016"/>
          </a:xfrm>
          <a:prstGeom prst="curvedConnector4">
            <a:avLst>
              <a:gd name="adj1" fmla="val -131"/>
              <a:gd name="adj2" fmla="val 212050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kvir za tekst 95">
            <a:extLst>
              <a:ext uri="{FF2B5EF4-FFF2-40B4-BE49-F238E27FC236}">
                <a16:creationId xmlns:a16="http://schemas.microsoft.com/office/drawing/2014/main" id="{11B4AB72-B1EB-40F4-A3FA-8480814E3311}"/>
              </a:ext>
            </a:extLst>
          </p:cNvPr>
          <p:cNvSpPr txBox="1"/>
          <p:nvPr/>
        </p:nvSpPr>
        <p:spPr>
          <a:xfrm>
            <a:off x="457200" y="234004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</a:rPr>
              <a:t>3</a:t>
            </a:r>
            <a:endParaRPr lang="sr-Latn-RS" sz="2400" dirty="0">
              <a:solidFill>
                <a:srgbClr val="0070C0"/>
              </a:solidFill>
            </a:endParaRPr>
          </a:p>
        </p:txBody>
      </p:sp>
      <p:sp>
        <p:nvSpPr>
          <p:cNvPr id="97" name="Okvir za tekst 96">
            <a:extLst>
              <a:ext uri="{FF2B5EF4-FFF2-40B4-BE49-F238E27FC236}">
                <a16:creationId xmlns:a16="http://schemas.microsoft.com/office/drawing/2014/main" id="{D211D5B6-891F-4031-A2E0-6AB238E1C30E}"/>
              </a:ext>
            </a:extLst>
          </p:cNvPr>
          <p:cNvSpPr txBox="1"/>
          <p:nvPr/>
        </p:nvSpPr>
        <p:spPr>
          <a:xfrm>
            <a:off x="3928942" y="2281360"/>
            <a:ext cx="532858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C00000"/>
                </a:solidFill>
                <a:sym typeface="Wingdings" panose="05000000000000000000" pitchFamily="2" charset="2"/>
              </a:rPr>
              <a:t></a:t>
            </a:r>
            <a:r>
              <a:rPr lang="sr-Cyrl-RS" dirty="0">
                <a:solidFill>
                  <a:srgbClr val="C00000"/>
                </a:solidFill>
                <a:sym typeface="Wingdings" panose="05000000000000000000" pitchFamily="2" charset="2"/>
              </a:rPr>
              <a:t>2</a:t>
            </a:r>
            <a:r>
              <a:rPr lang="sr-Cyrl-RS" dirty="0">
                <a:solidFill>
                  <a:srgbClr val="C00000"/>
                </a:solidFill>
              </a:rPr>
              <a:t>. Множимо бројем  јединица </a:t>
            </a:r>
            <a:r>
              <a:rPr lang="en-US" dirty="0">
                <a:solidFill>
                  <a:srgbClr val="C00000"/>
                </a:solidFill>
              </a:rPr>
              <a:t>1824</a:t>
            </a:r>
            <a:r>
              <a:rPr lang="sr-Cyrl-RS" dirty="0">
                <a:solidFill>
                  <a:srgbClr val="C00000"/>
                </a:solidFill>
              </a:rPr>
              <a:t> </a:t>
            </a:r>
            <a:r>
              <a:rPr lang="sr-Cyrl-RS" dirty="0">
                <a:solidFill>
                  <a:srgbClr val="C00000"/>
                </a:solidFill>
                <a:sym typeface="Wingdings" panose="05000000000000000000" pitchFamily="2" charset="2"/>
              </a:rPr>
              <a:t>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6</a:t>
            </a:r>
            <a:r>
              <a:rPr lang="sr-Cyrl-RS" dirty="0">
                <a:solidFill>
                  <a:srgbClr val="C00000"/>
                </a:solidFill>
                <a:sym typeface="Wingdings" panose="05000000000000000000" pitchFamily="2" charset="2"/>
              </a:rPr>
              <a:t>=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10944</a:t>
            </a:r>
            <a:r>
              <a:rPr lang="sr-Cyrl-RS" dirty="0">
                <a:solidFill>
                  <a:srgbClr val="C00000"/>
                </a:solidFill>
                <a:sym typeface="Wingdings" panose="05000000000000000000" pitchFamily="2" charset="2"/>
              </a:rPr>
              <a:t>, Записивање делимичног производа започињемо померањем за једно место у </a:t>
            </a:r>
            <a:r>
              <a:rPr lang="sr-Cyrl-RS" b="1" u="sng" dirty="0">
                <a:solidFill>
                  <a:srgbClr val="C00000"/>
                </a:solidFill>
                <a:sym typeface="Wingdings" panose="05000000000000000000" pitchFamily="2" charset="2"/>
              </a:rPr>
              <a:t>десно</a:t>
            </a:r>
            <a:r>
              <a:rPr lang="sr-Cyrl-RS" dirty="0">
                <a:solidFill>
                  <a:srgbClr val="C00000"/>
                </a:solidFill>
                <a:sym typeface="Wingdings" panose="05000000000000000000" pitchFamily="2" charset="2"/>
              </a:rPr>
              <a:t>!</a:t>
            </a:r>
            <a:endParaRPr lang="sr-Cyrl-RS" dirty="0">
              <a:solidFill>
                <a:srgbClr val="C00000"/>
              </a:solidFill>
            </a:endParaRPr>
          </a:p>
          <a:p>
            <a:r>
              <a:rPr lang="sr-Cyrl-RS" dirty="0">
                <a:solidFill>
                  <a:srgbClr val="0070C0"/>
                </a:solidFill>
              </a:rPr>
              <a:t> </a:t>
            </a:r>
            <a:endParaRPr lang="sr-Latn-RS" dirty="0">
              <a:solidFill>
                <a:srgbClr val="0070C0"/>
              </a:solidFill>
            </a:endParaRPr>
          </a:p>
        </p:txBody>
      </p:sp>
      <p:cxnSp>
        <p:nvCxnSpPr>
          <p:cNvPr id="99" name="Linija spajanja: Zakrivljena 98">
            <a:extLst>
              <a:ext uri="{FF2B5EF4-FFF2-40B4-BE49-F238E27FC236}">
                <a16:creationId xmlns:a16="http://schemas.microsoft.com/office/drawing/2014/main" id="{F5E00F0B-CEE1-4351-9C89-104105333CAA}"/>
              </a:ext>
            </a:extLst>
          </p:cNvPr>
          <p:cNvCxnSpPr>
            <a:endCxn id="29" idx="0"/>
          </p:cNvCxnSpPr>
          <p:nvPr/>
        </p:nvCxnSpPr>
        <p:spPr>
          <a:xfrm rot="10800000">
            <a:off x="2526831" y="1877061"/>
            <a:ext cx="1397096" cy="198946"/>
          </a:xfrm>
          <a:prstGeom prst="curvedConnector4">
            <a:avLst>
              <a:gd name="adj1" fmla="val 291"/>
              <a:gd name="adj2" fmla="val 214906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Okvir za tekst 100">
            <a:extLst>
              <a:ext uri="{FF2B5EF4-FFF2-40B4-BE49-F238E27FC236}">
                <a16:creationId xmlns:a16="http://schemas.microsoft.com/office/drawing/2014/main" id="{9F5AA61A-81B0-4795-BC46-A514C90CD990}"/>
              </a:ext>
            </a:extLst>
          </p:cNvPr>
          <p:cNvSpPr txBox="1"/>
          <p:nvPr/>
        </p:nvSpPr>
        <p:spPr>
          <a:xfrm>
            <a:off x="3051068" y="2669901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4</a:t>
            </a:r>
            <a:endParaRPr lang="sr-Latn-RS" sz="2400" dirty="0">
              <a:solidFill>
                <a:srgbClr val="FF0000"/>
              </a:solidFill>
            </a:endParaRPr>
          </a:p>
        </p:txBody>
      </p:sp>
      <p:cxnSp>
        <p:nvCxnSpPr>
          <p:cNvPr id="102" name="Prava linija spajanja 101">
            <a:extLst>
              <a:ext uri="{FF2B5EF4-FFF2-40B4-BE49-F238E27FC236}">
                <a16:creationId xmlns:a16="http://schemas.microsoft.com/office/drawing/2014/main" id="{3FFB32FD-9168-4307-9FA6-55E9632845C5}"/>
              </a:ext>
            </a:extLst>
          </p:cNvPr>
          <p:cNvCxnSpPr>
            <a:cxnSpLocks/>
          </p:cNvCxnSpPr>
          <p:nvPr/>
        </p:nvCxnSpPr>
        <p:spPr>
          <a:xfrm>
            <a:off x="2915816" y="1401937"/>
            <a:ext cx="0" cy="2352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kvir za tekst 102">
            <a:extLst>
              <a:ext uri="{FF2B5EF4-FFF2-40B4-BE49-F238E27FC236}">
                <a16:creationId xmlns:a16="http://schemas.microsoft.com/office/drawing/2014/main" id="{62F06DEE-345C-4CAE-A9A4-7312ACC63B93}"/>
              </a:ext>
            </a:extLst>
          </p:cNvPr>
          <p:cNvSpPr txBox="1"/>
          <p:nvPr/>
        </p:nvSpPr>
        <p:spPr>
          <a:xfrm>
            <a:off x="2606244" y="2545661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2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105" name="Linija spajanja: Zakrivljena 104">
            <a:extLst>
              <a:ext uri="{FF2B5EF4-FFF2-40B4-BE49-F238E27FC236}">
                <a16:creationId xmlns:a16="http://schemas.microsoft.com/office/drawing/2014/main" id="{5CE0963E-D823-409A-A1E7-D590A036B73F}"/>
              </a:ext>
            </a:extLst>
          </p:cNvPr>
          <p:cNvCxnSpPr>
            <a:endCxn id="28" idx="0"/>
          </p:cNvCxnSpPr>
          <p:nvPr/>
        </p:nvCxnSpPr>
        <p:spPr>
          <a:xfrm rot="10800000">
            <a:off x="1849957" y="1871993"/>
            <a:ext cx="2154820" cy="86132"/>
          </a:xfrm>
          <a:prstGeom prst="curvedConnector4">
            <a:avLst>
              <a:gd name="adj1" fmla="val 1409"/>
              <a:gd name="adj2" fmla="val 365407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kvir za tekst 106">
            <a:extLst>
              <a:ext uri="{FF2B5EF4-FFF2-40B4-BE49-F238E27FC236}">
                <a16:creationId xmlns:a16="http://schemas.microsoft.com/office/drawing/2014/main" id="{B0FF2A5B-0268-495B-88BB-090689EBBECF}"/>
              </a:ext>
            </a:extLst>
          </p:cNvPr>
          <p:cNvSpPr txBox="1"/>
          <p:nvPr/>
        </p:nvSpPr>
        <p:spPr>
          <a:xfrm>
            <a:off x="2362175" y="271375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4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108" name="Okvir za tekst 107">
            <a:extLst>
              <a:ext uri="{FF2B5EF4-FFF2-40B4-BE49-F238E27FC236}">
                <a16:creationId xmlns:a16="http://schemas.microsoft.com/office/drawing/2014/main" id="{470DFB56-3C69-497F-8638-8E9522DED668}"/>
              </a:ext>
            </a:extLst>
          </p:cNvPr>
          <p:cNvSpPr txBox="1"/>
          <p:nvPr/>
        </p:nvSpPr>
        <p:spPr>
          <a:xfrm>
            <a:off x="1887514" y="2555139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1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110" name="Linija spajanja: Zakrivljena 109">
            <a:extLst>
              <a:ext uri="{FF2B5EF4-FFF2-40B4-BE49-F238E27FC236}">
                <a16:creationId xmlns:a16="http://schemas.microsoft.com/office/drawing/2014/main" id="{855077EA-4F2C-4B71-B68B-2E749E295A76}"/>
              </a:ext>
            </a:extLst>
          </p:cNvPr>
          <p:cNvCxnSpPr>
            <a:endCxn id="27" idx="0"/>
          </p:cNvCxnSpPr>
          <p:nvPr/>
        </p:nvCxnSpPr>
        <p:spPr>
          <a:xfrm rot="10800000">
            <a:off x="1231177" y="1871995"/>
            <a:ext cx="2692750" cy="26323"/>
          </a:xfrm>
          <a:prstGeom prst="curvedConnector4">
            <a:avLst>
              <a:gd name="adj1" fmla="val -1566"/>
              <a:gd name="adj2" fmla="val 968442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kvir za tekst 112">
            <a:extLst>
              <a:ext uri="{FF2B5EF4-FFF2-40B4-BE49-F238E27FC236}">
                <a16:creationId xmlns:a16="http://schemas.microsoft.com/office/drawing/2014/main" id="{4594A0EB-9E07-40EC-B759-FAC960899BD6}"/>
              </a:ext>
            </a:extLst>
          </p:cNvPr>
          <p:cNvSpPr txBox="1"/>
          <p:nvPr/>
        </p:nvSpPr>
        <p:spPr>
          <a:xfrm>
            <a:off x="1644835" y="2710630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9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114" name="Okvir za tekst 113">
            <a:extLst>
              <a:ext uri="{FF2B5EF4-FFF2-40B4-BE49-F238E27FC236}">
                <a16:creationId xmlns:a16="http://schemas.microsoft.com/office/drawing/2014/main" id="{D0E23B88-22D0-4A57-9B64-6C14D2DE8C3C}"/>
              </a:ext>
            </a:extLst>
          </p:cNvPr>
          <p:cNvSpPr txBox="1"/>
          <p:nvPr/>
        </p:nvSpPr>
        <p:spPr>
          <a:xfrm>
            <a:off x="1205516" y="2544638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4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116" name="Linija spajanja: Zakrivljena 115">
            <a:extLst>
              <a:ext uri="{FF2B5EF4-FFF2-40B4-BE49-F238E27FC236}">
                <a16:creationId xmlns:a16="http://schemas.microsoft.com/office/drawing/2014/main" id="{812BE62C-F596-4E62-B497-2604B5BDB952}"/>
              </a:ext>
            </a:extLst>
          </p:cNvPr>
          <p:cNvCxnSpPr>
            <a:cxnSpLocks/>
            <a:endCxn id="26" idx="0"/>
          </p:cNvCxnSpPr>
          <p:nvPr/>
        </p:nvCxnSpPr>
        <p:spPr>
          <a:xfrm rot="10800000">
            <a:off x="686110" y="1871996"/>
            <a:ext cx="3237823" cy="102009"/>
          </a:xfrm>
          <a:prstGeom prst="curvedConnector4">
            <a:avLst>
              <a:gd name="adj1" fmla="val -3093"/>
              <a:gd name="adj2" fmla="val 324098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kvir za tekst 124">
            <a:extLst>
              <a:ext uri="{FF2B5EF4-FFF2-40B4-BE49-F238E27FC236}">
                <a16:creationId xmlns:a16="http://schemas.microsoft.com/office/drawing/2014/main" id="{0543843C-AEEC-4A06-84B2-FDCAF6880FDA}"/>
              </a:ext>
            </a:extLst>
          </p:cNvPr>
          <p:cNvSpPr txBox="1"/>
          <p:nvPr/>
        </p:nvSpPr>
        <p:spPr>
          <a:xfrm>
            <a:off x="1020641" y="268149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0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126" name="Okvir za tekst 125">
            <a:extLst>
              <a:ext uri="{FF2B5EF4-FFF2-40B4-BE49-F238E27FC236}">
                <a16:creationId xmlns:a16="http://schemas.microsoft.com/office/drawing/2014/main" id="{7594029C-C444-413D-AB64-14EEE1C3C45B}"/>
              </a:ext>
            </a:extLst>
          </p:cNvPr>
          <p:cNvSpPr txBox="1"/>
          <p:nvPr/>
        </p:nvSpPr>
        <p:spPr>
          <a:xfrm>
            <a:off x="445647" y="2680121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1</a:t>
            </a:r>
            <a:endParaRPr lang="sr-Latn-RS" sz="2400" dirty="0">
              <a:solidFill>
                <a:srgbClr val="FF0000"/>
              </a:solidFill>
            </a:endParaRPr>
          </a:p>
        </p:txBody>
      </p:sp>
      <p:cxnSp>
        <p:nvCxnSpPr>
          <p:cNvPr id="128" name="Prava linija spajanja 127">
            <a:extLst>
              <a:ext uri="{FF2B5EF4-FFF2-40B4-BE49-F238E27FC236}">
                <a16:creationId xmlns:a16="http://schemas.microsoft.com/office/drawing/2014/main" id="{CDCE14A9-FA5A-493A-A5AD-CBA02DB33429}"/>
              </a:ext>
            </a:extLst>
          </p:cNvPr>
          <p:cNvCxnSpPr/>
          <p:nvPr/>
        </p:nvCxnSpPr>
        <p:spPr>
          <a:xfrm>
            <a:off x="147149" y="3204951"/>
            <a:ext cx="3537694" cy="20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kvir za tekst 128">
            <a:extLst>
              <a:ext uri="{FF2B5EF4-FFF2-40B4-BE49-F238E27FC236}">
                <a16:creationId xmlns:a16="http://schemas.microsoft.com/office/drawing/2014/main" id="{96316A89-22F4-4526-9851-FAAB47772962}"/>
              </a:ext>
            </a:extLst>
          </p:cNvPr>
          <p:cNvSpPr txBox="1"/>
          <p:nvPr/>
        </p:nvSpPr>
        <p:spPr>
          <a:xfrm>
            <a:off x="87670" y="2383999"/>
            <a:ext cx="44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33CC"/>
                </a:solidFill>
              </a:rPr>
              <a:t>+</a:t>
            </a:r>
          </a:p>
        </p:txBody>
      </p:sp>
      <p:sp>
        <p:nvSpPr>
          <p:cNvPr id="130" name="Okvir za tekst 129">
            <a:extLst>
              <a:ext uri="{FF2B5EF4-FFF2-40B4-BE49-F238E27FC236}">
                <a16:creationId xmlns:a16="http://schemas.microsoft.com/office/drawing/2014/main" id="{C11B1790-3054-4EC9-9F7A-44E5533CB916}"/>
              </a:ext>
            </a:extLst>
          </p:cNvPr>
          <p:cNvSpPr txBox="1"/>
          <p:nvPr/>
        </p:nvSpPr>
        <p:spPr>
          <a:xfrm>
            <a:off x="3923927" y="3665108"/>
            <a:ext cx="502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C00000"/>
                </a:solidFill>
                <a:sym typeface="Wingdings" panose="05000000000000000000" pitchFamily="2" charset="2"/>
              </a:rPr>
              <a:t></a:t>
            </a:r>
            <a:r>
              <a:rPr lang="sr-Cyrl-RS" dirty="0">
                <a:solidFill>
                  <a:srgbClr val="00B050"/>
                </a:solidFill>
              </a:rPr>
              <a:t>3. Добијене делимичне производе саберемо!</a:t>
            </a:r>
            <a:endParaRPr lang="sr-Latn-RS" dirty="0">
              <a:solidFill>
                <a:srgbClr val="00B050"/>
              </a:solidFill>
            </a:endParaRPr>
          </a:p>
        </p:txBody>
      </p:sp>
      <p:sp>
        <p:nvSpPr>
          <p:cNvPr id="131" name="Okvir za tekst 130">
            <a:extLst>
              <a:ext uri="{FF2B5EF4-FFF2-40B4-BE49-F238E27FC236}">
                <a16:creationId xmlns:a16="http://schemas.microsoft.com/office/drawing/2014/main" id="{7E7BAB0D-7B48-4C44-8300-278B39FFF805}"/>
              </a:ext>
            </a:extLst>
          </p:cNvPr>
          <p:cNvSpPr txBox="1"/>
          <p:nvPr/>
        </p:nvSpPr>
        <p:spPr>
          <a:xfrm>
            <a:off x="3082582" y="330736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4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132" name="Okvir za tekst 131">
            <a:extLst>
              <a:ext uri="{FF2B5EF4-FFF2-40B4-BE49-F238E27FC236}">
                <a16:creationId xmlns:a16="http://schemas.microsoft.com/office/drawing/2014/main" id="{0AA07A50-7663-47FC-BD08-B21BA7F9F883}"/>
              </a:ext>
            </a:extLst>
          </p:cNvPr>
          <p:cNvSpPr txBox="1"/>
          <p:nvPr/>
        </p:nvSpPr>
        <p:spPr>
          <a:xfrm>
            <a:off x="2412496" y="3307855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2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133" name="Okvir za tekst 132">
            <a:extLst>
              <a:ext uri="{FF2B5EF4-FFF2-40B4-BE49-F238E27FC236}">
                <a16:creationId xmlns:a16="http://schemas.microsoft.com/office/drawing/2014/main" id="{5C1CD86F-6B2A-46F0-8E6F-2A7CCF65D038}"/>
              </a:ext>
            </a:extLst>
          </p:cNvPr>
          <p:cNvSpPr txBox="1"/>
          <p:nvPr/>
        </p:nvSpPr>
        <p:spPr>
          <a:xfrm>
            <a:off x="1736677" y="328695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4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134" name="Okvir za tekst 133">
            <a:extLst>
              <a:ext uri="{FF2B5EF4-FFF2-40B4-BE49-F238E27FC236}">
                <a16:creationId xmlns:a16="http://schemas.microsoft.com/office/drawing/2014/main" id="{0FB35F71-3468-43F2-9D41-C1224DEF039A}"/>
              </a:ext>
            </a:extLst>
          </p:cNvPr>
          <p:cNvSpPr txBox="1"/>
          <p:nvPr/>
        </p:nvSpPr>
        <p:spPr>
          <a:xfrm>
            <a:off x="1066358" y="326513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7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135" name="Okvir za tekst 134">
            <a:extLst>
              <a:ext uri="{FF2B5EF4-FFF2-40B4-BE49-F238E27FC236}">
                <a16:creationId xmlns:a16="http://schemas.microsoft.com/office/drawing/2014/main" id="{2B7EF12F-50FF-4ECE-B2B2-E6E13F2250C1}"/>
              </a:ext>
            </a:extLst>
          </p:cNvPr>
          <p:cNvSpPr txBox="1"/>
          <p:nvPr/>
        </p:nvSpPr>
        <p:spPr>
          <a:xfrm>
            <a:off x="454697" y="3255799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4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137" name="Okvir za tekst 136">
            <a:extLst>
              <a:ext uri="{FF2B5EF4-FFF2-40B4-BE49-F238E27FC236}">
                <a16:creationId xmlns:a16="http://schemas.microsoft.com/office/drawing/2014/main" id="{9EB519B5-C8BD-436C-9DA6-5CF9D737A940}"/>
              </a:ext>
            </a:extLst>
          </p:cNvPr>
          <p:cNvSpPr txBox="1"/>
          <p:nvPr/>
        </p:nvSpPr>
        <p:spPr>
          <a:xfrm>
            <a:off x="1795984" y="155424"/>
            <a:ext cx="668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Одредимо производ бројева 1 824 и 26.</a:t>
            </a:r>
            <a:endParaRPr lang="sr-Latn-RS" sz="2400" dirty="0"/>
          </a:p>
        </p:txBody>
      </p:sp>
      <p:sp>
        <p:nvSpPr>
          <p:cNvPr id="57" name="Okvir za tekst 56">
            <a:extLst>
              <a:ext uri="{FF2B5EF4-FFF2-40B4-BE49-F238E27FC236}">
                <a16:creationId xmlns:a16="http://schemas.microsoft.com/office/drawing/2014/main" id="{9E95E935-8486-4195-946A-E274FF88D8B4}"/>
              </a:ext>
            </a:extLst>
          </p:cNvPr>
          <p:cNvSpPr txBox="1"/>
          <p:nvPr/>
        </p:nvSpPr>
        <p:spPr>
          <a:xfrm>
            <a:off x="1872829" y="2972478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1</a:t>
            </a:r>
            <a:endParaRPr lang="sr-Latn-RS" sz="1100" dirty="0">
              <a:solidFill>
                <a:srgbClr val="FF0000"/>
              </a:solidFill>
            </a:endParaRPr>
          </a:p>
        </p:txBody>
      </p:sp>
      <p:sp>
        <p:nvSpPr>
          <p:cNvPr id="58" name="Okvir za tekst 57">
            <a:extLst>
              <a:ext uri="{FF2B5EF4-FFF2-40B4-BE49-F238E27FC236}">
                <a16:creationId xmlns:a16="http://schemas.microsoft.com/office/drawing/2014/main" id="{74D70533-9913-4B26-8A42-4841E708DDD2}"/>
              </a:ext>
            </a:extLst>
          </p:cNvPr>
          <p:cNvSpPr txBox="1"/>
          <p:nvPr/>
        </p:nvSpPr>
        <p:spPr>
          <a:xfrm>
            <a:off x="1220516" y="2963551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1</a:t>
            </a:r>
            <a:endParaRPr lang="sr-Latn-R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68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21" grpId="0"/>
      <p:bldP spid="31" grpId="0"/>
      <p:bldP spid="32" grpId="0"/>
      <p:bldP spid="36" grpId="0"/>
      <p:bldP spid="60" grpId="0"/>
      <p:bldP spid="72" grpId="0"/>
      <p:bldP spid="83" grpId="0"/>
      <p:bldP spid="84" grpId="0"/>
      <p:bldP spid="96" grpId="0"/>
      <p:bldP spid="97" grpId="0"/>
      <p:bldP spid="101" grpId="0"/>
      <p:bldP spid="103" grpId="0"/>
      <p:bldP spid="107" grpId="0"/>
      <p:bldP spid="108" grpId="0"/>
      <p:bldP spid="113" grpId="0"/>
      <p:bldP spid="114" grpId="0"/>
      <p:bldP spid="125" grpId="0"/>
      <p:bldP spid="126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7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CACE8DC6-EDB8-4F08-A333-DBB3C47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CB81-0574-49D8-960D-73E96FB7A9BD}" type="datetime1">
              <a:rPr lang="fr-FR" smtClean="0"/>
              <a:t>14/03/2021</a:t>
            </a:fld>
            <a:endParaRPr lang="en-US" dirty="0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F2179434-4D06-4428-B213-98D09D81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BBD27346-7AB1-441C-AEBF-642DD0DA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Самосталан рад:</a:t>
            </a:r>
            <a:endParaRPr lang="sr-Latn-RS" dirty="0"/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CC8EF7E6-C6BA-421B-970D-58956961763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7200" y="1033734"/>
            <a:ext cx="8208912" cy="2982516"/>
          </a:xfrm>
        </p:spPr>
        <p:txBody>
          <a:bodyPr/>
          <a:lstStyle/>
          <a:p>
            <a:pPr algn="l"/>
            <a:r>
              <a:rPr lang="sr-Cyrl-RS" dirty="0"/>
              <a:t>1. Одреди производе на приказан начин:</a:t>
            </a:r>
          </a:p>
          <a:p>
            <a:pPr algn="l"/>
            <a:r>
              <a:rPr lang="sr-Cyrl-RS" dirty="0"/>
              <a:t>2354</a:t>
            </a:r>
            <a:r>
              <a:rPr lang="sr-Latn-RS" dirty="0"/>
              <a:t></a:t>
            </a:r>
            <a:r>
              <a:rPr lang="sr-Latn-RS" sz="2800" b="1" dirty="0"/>
              <a:t> </a:t>
            </a:r>
            <a:r>
              <a:rPr lang="sr-Latn-RS" dirty="0"/>
              <a:t>3</a:t>
            </a:r>
            <a:r>
              <a:rPr lang="sr-Cyrl-RS" dirty="0"/>
              <a:t>8 </a:t>
            </a:r>
            <a:r>
              <a:rPr lang="sr-Latn-RS" dirty="0"/>
              <a:t>=</a:t>
            </a:r>
            <a:r>
              <a:rPr lang="sr-Cyrl-RS" dirty="0"/>
              <a:t>                                          20 654 69=</a:t>
            </a:r>
          </a:p>
          <a:p>
            <a:pPr algn="l"/>
            <a:r>
              <a:rPr lang="sr-Cyrl-RS" dirty="0"/>
              <a:t>4570 62 =                                          77 104 28 =</a:t>
            </a:r>
          </a:p>
          <a:p>
            <a:pPr algn="l"/>
            <a:r>
              <a:rPr lang="sr-Cyrl-RS" dirty="0"/>
              <a:t>8354</a:t>
            </a:r>
            <a:r>
              <a:rPr lang="sr-Latn-RS" dirty="0"/>
              <a:t></a:t>
            </a:r>
            <a:r>
              <a:rPr lang="sr-Latn-RS" sz="2800" b="1" dirty="0"/>
              <a:t> </a:t>
            </a:r>
            <a:r>
              <a:rPr lang="sr-Latn-RS" dirty="0"/>
              <a:t>3</a:t>
            </a:r>
            <a:r>
              <a:rPr lang="sr-Cyrl-RS" dirty="0"/>
              <a:t>8 </a:t>
            </a:r>
            <a:r>
              <a:rPr lang="sr-Latn-RS" dirty="0"/>
              <a:t>=</a:t>
            </a:r>
            <a:r>
              <a:rPr lang="sr-Cyrl-RS" dirty="0"/>
              <a:t>                                         32 049 45 =</a:t>
            </a:r>
          </a:p>
          <a:p>
            <a:pPr algn="l"/>
            <a:r>
              <a:rPr lang="sr-Cyrl-RS" dirty="0"/>
              <a:t>68 264</a:t>
            </a:r>
            <a:r>
              <a:rPr lang="sr-Latn-RS" dirty="0"/>
              <a:t></a:t>
            </a:r>
            <a:r>
              <a:rPr lang="sr-Latn-RS" sz="2800" b="1" dirty="0"/>
              <a:t> </a:t>
            </a:r>
            <a:r>
              <a:rPr lang="sr-Cyrl-RS" sz="2000" dirty="0"/>
              <a:t>52</a:t>
            </a:r>
            <a:r>
              <a:rPr lang="sr-Cyrl-RS" dirty="0"/>
              <a:t> </a:t>
            </a:r>
            <a:r>
              <a:rPr lang="sr-Latn-RS" dirty="0"/>
              <a:t>=</a:t>
            </a:r>
            <a:r>
              <a:rPr lang="sr-Cyrl-RS" dirty="0"/>
              <a:t>                                       1 659 175 57 =</a:t>
            </a:r>
          </a:p>
          <a:p>
            <a:pPr algn="l"/>
            <a:r>
              <a:rPr lang="sr-Cyrl-RS" dirty="0"/>
              <a:t>2. Цена школске торбе је 2 745 динара. Трговац је пре почетка школске године продао 37 таквих торби. Колико је новца примио за продате торбе?</a:t>
            </a:r>
          </a:p>
          <a:p>
            <a:pPr algn="l"/>
            <a:endParaRPr lang="sr-Cyrl-RS" dirty="0"/>
          </a:p>
          <a:p>
            <a:pPr algn="l"/>
            <a:endParaRPr lang="sr-Cyrl-RS" dirty="0"/>
          </a:p>
          <a:p>
            <a:pPr algn="l"/>
            <a:endParaRPr lang="sr-Cyrl-RS" dirty="0"/>
          </a:p>
          <a:p>
            <a:pPr algn="l"/>
            <a:endParaRPr lang="sr-Cyrl-RS" dirty="0"/>
          </a:p>
          <a:p>
            <a:pPr algn="l"/>
            <a:endParaRPr lang="sr-Latn-R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FEA3940-CFB4-44D7-8F93-A53354F0B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77688"/>
            <a:ext cx="2484014" cy="15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84.potx" id="{EC640142-0B56-4BCD-BF44-3E913B1153CA}" vid="{09F0B827-5AC6-455C-82DF-B55A8A898FAA}"/>
    </a:ext>
  </a:extLst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2984</Template>
  <TotalTime>827</TotalTime>
  <Words>349</Words>
  <Application>Microsoft Office PowerPoint</Application>
  <PresentationFormat>Projekcija na ekranu (16:9)</PresentationFormat>
  <Paragraphs>106</Paragraphs>
  <Slides>6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1741</vt:lpstr>
      <vt:lpstr>1_Tema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Самосталан рад: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Дупало Мирјана</dc:creator>
  <cp:lastModifiedBy>Дупало Мирјана</cp:lastModifiedBy>
  <cp:revision>106</cp:revision>
  <dcterms:created xsi:type="dcterms:W3CDTF">2020-05-05T10:38:16Z</dcterms:created>
  <dcterms:modified xsi:type="dcterms:W3CDTF">2021-03-14T10:05:57Z</dcterms:modified>
</cp:coreProperties>
</file>