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0" r:id="rId3"/>
    <p:sldId id="256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EFEF7-1E04-4153-8C9D-173F963A618A}" type="datetimeFigureOut">
              <a:rPr lang="sr-Latn-RS" smtClean="0"/>
              <a:t>23.2.2021.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7DBF9-22FE-4816-9974-6949B239E5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242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83910B-D48B-4B42-BBC4-CD9115047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F3D2E2E-6D21-4915-92B4-24FC7D801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114E61D-AC29-4A03-A6A3-1353CB57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C31-E582-4CAF-9325-0C07B3ECCA35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0A6E828-F4AD-417A-8DAE-78258DAF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51BE4D0-D0CC-4B6A-AEF3-FE2D71B2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65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79AFC0-768E-4BD7-A224-DD70093B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8989CD7B-A2DE-46A7-8FB3-ECFA8622F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C5F18C4-EEC1-42AE-BBC6-3F69C90D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21F6-D020-444F-A8AA-FDEBC76CBD0F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7841A0A-A2D1-4A49-A642-FBAEBFBB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F403EA9-9998-4629-92BA-53B640AC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33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188B41E5-0277-4228-AF12-8343223B3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D5884495-5BD1-4D17-A7D5-A5BABE0D3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A9E4A85-177A-441F-9021-0B77147E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2BA0-9A5D-44D8-8B8A-4071CBF9248A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BCAD9BD-0E5D-4951-BC10-E28B089B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E384A23C-ED2F-40DB-B2DE-63165667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36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9BC1-2390-4542-806B-FEF0335DC814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8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11B5-8359-47BF-8398-85987504D068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75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F99A-4B71-4FE1-A27A-DD6527077E55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05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21EF-3E9F-4A81-A875-E418A1C2258A}" type="datetime1">
              <a:rPr lang="fr-FR" smtClean="0"/>
              <a:t>23/02/2021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788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312F-5ACC-4EC5-80B6-DE932BEFB314}" type="datetime1">
              <a:rPr lang="fr-FR" smtClean="0"/>
              <a:t>23/02/2021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990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C9AA-8C65-401A-AD5D-5DB2219FECDC}" type="datetime1">
              <a:rPr lang="fr-FR" smtClean="0"/>
              <a:t>23/02/2021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43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61D-A7C6-4D38-8F28-11DE1DFE5F5E}" type="datetime1">
              <a:rPr lang="fr-FR" smtClean="0"/>
              <a:t>23/02/2021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40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9355-990A-44C8-959F-03FAF7871BA7}" type="datetime1">
              <a:rPr lang="fr-FR" smtClean="0"/>
              <a:t>23/02/2021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54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64A0A7-D417-4E89-9546-C7853F4E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F339E61-60BE-496F-873F-A04311EB8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E4749A8-1057-453C-BD2B-9E3D6A20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06B2-6626-4AC1-A42B-9017154D70B8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F8D4B4B-2680-48F6-99C0-795D12D1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0590C191-474D-4C0C-9C43-2D8BA28D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355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7732-20C0-424C-A174-23DF465D8EDD}" type="datetime1">
              <a:rPr lang="fr-FR" smtClean="0"/>
              <a:t>23/02/2021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86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1C0B-A0BC-448C-8EDA-9B9B4E40EF4A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1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650B-0643-4AF8-B3A2-17A6EDC5FFE3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12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DEBFDE-9ACC-459C-BDA9-00A2151F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AAAC8A7A-7A4B-47E6-999A-AF0169336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2E19F10-22E3-48B9-BC58-874CEAE7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7B4-403E-4165-A64D-0E50A4CD0135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6701DC4-F4EE-41DC-B539-242C5BEF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981F2F6-24F1-4E85-94A0-4173465F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594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37ABE3-C2C4-49E6-BE67-1D5291F4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50D8992E-D5DF-4DFE-805E-BDF6CE63B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B5309243-C596-4163-B24B-C3A6EC72D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E2A62791-D43F-4E16-BDBC-0E5B0937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698B-0EFF-4A43-9C1C-C4C189B7C1AC}" type="datetime1">
              <a:rPr lang="fr-FR" smtClean="0"/>
              <a:t>23/02/2021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0F3E71C-FDCF-4E80-9625-6B7A29E2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CF5EE54-D4F4-46B1-8A13-17BCAA98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808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0879E8-A203-4E32-AFF5-46ABA417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044C8E49-3B8C-4BB6-B3F9-6F8377C40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9D273501-E120-4F1C-AFD5-35923F068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CC11B4DB-FC09-4D84-9A56-B93E9EC86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0073ABED-1398-4064-96C5-96D0950B4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272F7184-6B44-4DFE-B76C-488903BE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845C-171C-45CA-A0C8-D407189B45BC}" type="datetime1">
              <a:rPr lang="fr-FR" smtClean="0"/>
              <a:t>23/02/2021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6501704-5BE6-4BC4-AE04-7E973EB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E225943E-8895-4E4E-B9CA-41346190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094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941E97-2B7F-46BF-9ED0-511C2CDE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9946D-AB67-4276-A915-25583252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E2EA-2379-44AD-A183-09AE20C65A3D}" type="datetime1">
              <a:rPr lang="fr-FR" smtClean="0"/>
              <a:t>23/02/2021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6BFFD6D4-65C5-4575-9733-E838A213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21CC3565-7073-4129-9A12-48FF91E0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969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6ED3A612-A01F-45D2-878C-B98BE853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D8FE-C789-40C7-9966-26ECC5E81A2D}" type="datetime1">
              <a:rPr lang="fr-FR" smtClean="0"/>
              <a:t>23/02/2021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A752F3F3-1C2F-40A0-9CED-A5E0B4BB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568CDBAD-CAB0-486F-A528-CF6639A9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285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F3FBFF-CC5F-4FA3-B62C-B4CBDCF7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DE77B61-D2A0-4871-AAD8-B85D68B3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B7BCA455-7EA2-42F2-9AFB-85FD018D8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4D231260-AECB-4725-8EC3-210E0890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1F23-07A8-41FF-A3C3-C6F186469108}" type="datetime1">
              <a:rPr lang="fr-FR" smtClean="0"/>
              <a:t>23/02/2021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E637100E-0AC9-4970-9155-45AACDBD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2AF7F760-10FA-418B-BBED-9EE450A8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728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DE9ED7-2DFE-4E9F-85AD-39EA6CB9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DC79D1B1-1B50-4C89-B5C9-02D624B01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2D37B550-3816-4206-AEFB-6D6B4C57A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E2A0B044-02ED-4A22-BE74-32FB7A86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529-9A55-4654-A4CB-82ADEC00FE7D}" type="datetime1">
              <a:rPr lang="fr-FR" smtClean="0"/>
              <a:t>23/02/2021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105CCA8F-CD3B-48BD-B219-CB322160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DA1EBF5A-B7CB-48C5-A561-6DB36515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441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65AB8EFC-8FFB-4AFF-8631-73437DFD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2F6F531-4F96-4D3C-A21C-CF4953D08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881681A-1547-44D3-B862-EFDB73B8C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4070-D152-48A4-9129-7C27FB7CF033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25EF1AB-DCD4-4F88-BA87-BD3FF2224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599B4EF-9CC6-4D41-847F-83FD7063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4151-1583-473F-9233-A8E3A2AFB68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652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821A-D17F-4AF6-BD41-1F23683C827E}" type="datetime1">
              <a:rPr lang="fr-FR" smtClean="0"/>
              <a:t>23/02/2021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97F5-D2A4-4294-9FBD-2A850437D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4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456040" y="4647082"/>
            <a:ext cx="224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IV </a:t>
            </a:r>
            <a:r>
              <a:rPr kumimoji="0" lang="sr-Cyrl-R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733482"/>
            <a:ext cx="5875462" cy="191232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66" y="1476122"/>
            <a:ext cx="1971675" cy="2427049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11608-46D0-4AC6-9BB6-50B1C27C947F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23/02/2021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833" y="4762750"/>
            <a:ext cx="1971675" cy="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>
            <a:extLst>
              <a:ext uri="{FF2B5EF4-FFF2-40B4-BE49-F238E27FC236}">
                <a16:creationId xmlns:a16="http://schemas.microsoft.com/office/drawing/2014/main" id="{E45A1142-0515-431A-ABE4-D709C50656D0}"/>
              </a:ext>
            </a:extLst>
          </p:cNvPr>
          <p:cNvSpPr/>
          <p:nvPr/>
        </p:nvSpPr>
        <p:spPr>
          <a:xfrm>
            <a:off x="1425505" y="555094"/>
            <a:ext cx="7868619" cy="28739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Наводници и заграда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25C18C86-271F-4465-B9B4-76927E8FBBDB}"/>
              </a:ext>
            </a:extLst>
          </p:cNvPr>
          <p:cNvSpPr/>
          <p:nvPr/>
        </p:nvSpPr>
        <p:spPr>
          <a:xfrm>
            <a:off x="1250360" y="3737297"/>
            <a:ext cx="4263336" cy="9848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(„….“)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049CE733-29C7-49C3-9C98-9D4C5C5D3629}"/>
              </a:ext>
            </a:extLst>
          </p:cNvPr>
          <p:cNvSpPr/>
          <p:nvPr/>
        </p:nvSpPr>
        <p:spPr>
          <a:xfrm>
            <a:off x="6438784" y="3737297"/>
            <a:ext cx="3264774" cy="9848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   </a:t>
            </a:r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97095195-663A-4999-933E-55E41B56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5E29-D308-4451-8F90-D4A5619DE74B}" type="datetime1">
              <a:rPr lang="fr-FR" smtClean="0"/>
              <a:t>23/02/2021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B0FD8C6F-99E9-4F9B-80AD-EF1BE087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10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DD42D1D1-B5DA-4766-A4D2-72DA42118CB9}"/>
              </a:ext>
            </a:extLst>
          </p:cNvPr>
          <p:cNvSpPr txBox="1"/>
          <p:nvPr/>
        </p:nvSpPr>
        <p:spPr>
          <a:xfrm>
            <a:off x="659567" y="1621730"/>
            <a:ext cx="111526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3200" dirty="0"/>
              <a:t>Са наводницима смо се упознали приликом навођења управног говора.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3200" dirty="0"/>
              <a:t>Лево доле су отворени, а десно горе су затворени наводници.</a:t>
            </a:r>
            <a:endParaRPr lang="sr-Latn-RS" sz="3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611C75-D20E-43E5-813E-584398910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18" y="3082430"/>
            <a:ext cx="3456482" cy="3456482"/>
          </a:xfrm>
          <a:prstGeom prst="rect">
            <a:avLst/>
          </a:prstGeom>
        </p:spPr>
      </p:pic>
      <p:sp>
        <p:nvSpPr>
          <p:cNvPr id="5" name="Pravougaonik 4">
            <a:extLst>
              <a:ext uri="{FF2B5EF4-FFF2-40B4-BE49-F238E27FC236}">
                <a16:creationId xmlns:a16="http://schemas.microsoft.com/office/drawing/2014/main" id="{DDE546C1-C643-4023-B0B9-A8184358E895}"/>
              </a:ext>
            </a:extLst>
          </p:cNvPr>
          <p:cNvSpPr/>
          <p:nvPr/>
        </p:nvSpPr>
        <p:spPr>
          <a:xfrm>
            <a:off x="1470476" y="306572"/>
            <a:ext cx="6669184" cy="1066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Наводници 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Čuvar mesta za datum 5">
            <a:extLst>
              <a:ext uri="{FF2B5EF4-FFF2-40B4-BE49-F238E27FC236}">
                <a16:creationId xmlns:a16="http://schemas.microsoft.com/office/drawing/2014/main" id="{4776B8C0-A793-4E72-B00F-E96BC7B1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AB72-BE86-48C9-90AB-7D20A4EF81F0}" type="datetime1">
              <a:rPr lang="fr-FR" smtClean="0"/>
              <a:t>23/02/2021</a:t>
            </a:fld>
            <a:endParaRPr lang="sr-Latn-RS"/>
          </a:p>
        </p:txBody>
      </p:sp>
      <p:sp>
        <p:nvSpPr>
          <p:cNvPr id="7" name="Čuvar mesta za podnožje 6">
            <a:extLst>
              <a:ext uri="{FF2B5EF4-FFF2-40B4-BE49-F238E27FC236}">
                <a16:creationId xmlns:a16="http://schemas.microsoft.com/office/drawing/2014/main" id="{23F6D2EC-9761-45BC-A8D3-38ABEAB2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79B0C3A-4233-424A-A914-411D9C8A4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52" y="4363023"/>
            <a:ext cx="2358452" cy="235845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9220411-718C-4305-8518-0827B7372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13" y="3166484"/>
            <a:ext cx="2358452" cy="23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A4204BE3-7B90-4CCA-ABFB-73AAB926C8BD}"/>
              </a:ext>
            </a:extLst>
          </p:cNvPr>
          <p:cNvSpPr txBox="1"/>
          <p:nvPr/>
        </p:nvSpPr>
        <p:spPr>
          <a:xfrm>
            <a:off x="519659" y="887212"/>
            <a:ext cx="11152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3200" dirty="0"/>
              <a:t>Да видимо шта још могу значити речи, групе речи или целе реченице обележене наводницима.</a:t>
            </a: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6CB9F24B-8649-4354-99CC-149A91360F09}"/>
              </a:ext>
            </a:extLst>
          </p:cNvPr>
          <p:cNvSpPr txBox="1"/>
          <p:nvPr/>
        </p:nvSpPr>
        <p:spPr>
          <a:xfrm>
            <a:off x="519659" y="2831468"/>
            <a:ext cx="111526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sr-Cyrl-RS" sz="3200" dirty="0"/>
              <a:t>Наводнике стављамо на почетку и на крају нечијих речи када се оне наводе баш онако како су и речене.</a:t>
            </a:r>
          </a:p>
          <a:p>
            <a:r>
              <a:rPr lang="sr-Cyrl-RS" sz="3200" dirty="0"/>
              <a:t>    </a:t>
            </a:r>
            <a:r>
              <a:rPr lang="sr-Cyrl-RS" sz="3200" dirty="0">
                <a:solidFill>
                  <a:srgbClr val="FF0000"/>
                </a:solidFill>
              </a:rPr>
              <a:t>ПРИМЕР:</a:t>
            </a:r>
          </a:p>
          <a:p>
            <a:r>
              <a:rPr lang="sr-Cyrl-RS" sz="3200" dirty="0"/>
              <a:t>   Мама ме зове: „ Устани, пиле моје“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26670384-E27A-47A4-A055-5ADD34AB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FBD-AFBA-4D23-BE15-692E40F0EA8D}" type="datetime1">
              <a:rPr lang="fr-FR" smtClean="0"/>
              <a:t>23/02/2021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D0F8DE8-EA42-474B-A887-A6AEE373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80A49E3-1F8D-49AF-B157-DA67DE060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37" y="1218723"/>
            <a:ext cx="2358452" cy="23584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1B59C28-998A-4640-93D7-7E63E1A26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89" y="770887"/>
            <a:ext cx="2358452" cy="23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DBDABA6A-F461-4F1B-A436-57DABD28B5BF}"/>
              </a:ext>
            </a:extLst>
          </p:cNvPr>
          <p:cNvSpPr txBox="1"/>
          <p:nvPr/>
        </p:nvSpPr>
        <p:spPr>
          <a:xfrm>
            <a:off x="369758" y="677879"/>
            <a:ext cx="11822242" cy="459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2. Међу наводнике се ставља реч, израз или цела реченица када се жели дати супротан смисао од онога што та реч или израз значе.</a:t>
            </a:r>
          </a:p>
          <a:p>
            <a:endParaRPr lang="sr-Cyrl-RS" sz="3200" dirty="0"/>
          </a:p>
          <a:p>
            <a:r>
              <a:rPr lang="sr-Cyrl-RS" sz="3200" dirty="0"/>
              <a:t>    </a:t>
            </a:r>
            <a:r>
              <a:rPr lang="sr-Cyrl-RS" sz="3200" dirty="0">
                <a:solidFill>
                  <a:srgbClr val="FF0000"/>
                </a:solidFill>
              </a:rPr>
              <a:t>ПРИМЕР:</a:t>
            </a:r>
          </a:p>
          <a:p>
            <a:endParaRPr lang="sr-Cyrl-RS" sz="3200" dirty="0">
              <a:solidFill>
                <a:srgbClr val="FF0000"/>
              </a:solidFill>
            </a:endParaRPr>
          </a:p>
          <a:p>
            <a:r>
              <a:rPr lang="sr-Cyrl-RS" sz="3200" dirty="0"/>
              <a:t>   </a:t>
            </a:r>
            <a:r>
              <a:rPr lang="sr-Cyrl-RS" sz="3200" dirty="0">
                <a:solidFill>
                  <a:srgbClr val="002060"/>
                </a:solidFill>
              </a:rPr>
              <a:t>Он је велики „радник“ </a:t>
            </a:r>
            <a:r>
              <a:rPr lang="sr-Cyrl-RS" sz="3200" dirty="0"/>
              <a:t>– Овако написане речи под наводницима значе да је он нерадник. </a:t>
            </a:r>
          </a:p>
          <a:p>
            <a:r>
              <a:rPr lang="sr-Cyrl-RS" sz="3200" dirty="0"/>
              <a:t>   </a:t>
            </a:r>
            <a:r>
              <a:rPr lang="sr-Cyrl-RS" sz="3200" dirty="0">
                <a:solidFill>
                  <a:srgbClr val="002060"/>
                </a:solidFill>
              </a:rPr>
              <a:t>Ти си веома „духовит“</a:t>
            </a:r>
            <a:r>
              <a:rPr lang="sr-Cyrl-RS" sz="3200" dirty="0"/>
              <a:t> – значи да ниси духовит.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41728DB0-E409-4D54-8914-1A435760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20F6-C59D-4DE6-881B-57B095E90343}" type="datetime1">
              <a:rPr lang="fr-FR" smtClean="0"/>
              <a:t>23/02/2021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F95DD692-D1C4-4D62-8F61-D4D15DEB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97A724C-B6EF-47EF-A238-5C1F10923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64" y="1612479"/>
            <a:ext cx="2729458" cy="272945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18E4722-F353-4B39-8FB6-64B2F7190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20" y="996845"/>
            <a:ext cx="2578308" cy="25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1A5984ED-62D2-44E2-9934-4B346CCF7BDB}"/>
              </a:ext>
            </a:extLst>
          </p:cNvPr>
          <p:cNvSpPr txBox="1"/>
          <p:nvPr/>
        </p:nvSpPr>
        <p:spPr>
          <a:xfrm>
            <a:off x="369758" y="677879"/>
            <a:ext cx="114275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2. Међу наводнике се стављају  још: наслови књига, називи часописа, новина, имена хотела, филмова, установа, предузећа и сл.</a:t>
            </a:r>
          </a:p>
          <a:p>
            <a:endParaRPr lang="sr-Cyrl-RS" sz="3200" dirty="0"/>
          </a:p>
          <a:p>
            <a:r>
              <a:rPr lang="sr-Cyrl-RS" sz="3200" dirty="0"/>
              <a:t>    </a:t>
            </a:r>
            <a:r>
              <a:rPr lang="sr-Cyrl-RS" sz="3200" dirty="0">
                <a:solidFill>
                  <a:srgbClr val="FF0000"/>
                </a:solidFill>
              </a:rPr>
              <a:t>ПРИМЕР:</a:t>
            </a:r>
          </a:p>
          <a:p>
            <a:endParaRPr lang="sr-Cyrl-RS" sz="3200" dirty="0">
              <a:solidFill>
                <a:srgbClr val="FF0000"/>
              </a:solidFill>
            </a:endParaRPr>
          </a:p>
          <a:p>
            <a:r>
              <a:rPr lang="sr-Cyrl-RS" sz="3200" dirty="0">
                <a:solidFill>
                  <a:srgbClr val="002060"/>
                </a:solidFill>
              </a:rPr>
              <a:t>„Робинзон Крусо“ </a:t>
            </a:r>
            <a:r>
              <a:rPr lang="sr-Cyrl-RS" sz="3200" dirty="0"/>
              <a:t>(наслов књиге); </a:t>
            </a:r>
            <a:r>
              <a:rPr lang="sr-Cyrl-RS" sz="3200" dirty="0">
                <a:solidFill>
                  <a:srgbClr val="002060"/>
                </a:solidFill>
              </a:rPr>
              <a:t>„Витез“ </a:t>
            </a:r>
            <a:r>
              <a:rPr lang="sr-Cyrl-RS" sz="3200" dirty="0"/>
              <a:t>(дечији часопис);</a:t>
            </a:r>
            <a:r>
              <a:rPr lang="sr-Cyrl-RS" sz="3200" dirty="0">
                <a:solidFill>
                  <a:srgbClr val="002060"/>
                </a:solidFill>
              </a:rPr>
              <a:t> „Политика“ </a:t>
            </a:r>
            <a:r>
              <a:rPr lang="sr-Cyrl-RS" sz="3200" dirty="0"/>
              <a:t>( дневни лист); </a:t>
            </a:r>
            <a:r>
              <a:rPr lang="sr-Cyrl-RS" sz="3200" dirty="0">
                <a:solidFill>
                  <a:srgbClr val="002060"/>
                </a:solidFill>
              </a:rPr>
              <a:t>хотел „Москва“ </a:t>
            </a:r>
            <a:r>
              <a:rPr lang="sr-Cyrl-RS" sz="3200" dirty="0"/>
              <a:t>( име познатог хотела у Београду); </a:t>
            </a:r>
            <a:r>
              <a:rPr lang="sr-Cyrl-RS" sz="3200" dirty="0">
                <a:solidFill>
                  <a:srgbClr val="002060"/>
                </a:solidFill>
              </a:rPr>
              <a:t>„Сам у кући“ </a:t>
            </a:r>
            <a:r>
              <a:rPr lang="sr-Cyrl-RS" sz="3200" dirty="0"/>
              <a:t>( дечији филм); </a:t>
            </a:r>
            <a:endParaRPr lang="en-US" sz="3200" dirty="0"/>
          </a:p>
          <a:p>
            <a:r>
              <a:rPr lang="sr-Cyrl-RS" sz="3200" dirty="0">
                <a:solidFill>
                  <a:srgbClr val="002060"/>
                </a:solidFill>
              </a:rPr>
              <a:t>Основна школа „ Краљ Петар </a:t>
            </a:r>
            <a:r>
              <a:rPr lang="en-US" sz="3200" dirty="0">
                <a:solidFill>
                  <a:srgbClr val="002060"/>
                </a:solidFill>
              </a:rPr>
              <a:t>II </a:t>
            </a:r>
            <a:r>
              <a:rPr lang="sr-Cyrl-RS" sz="3200" dirty="0">
                <a:solidFill>
                  <a:srgbClr val="002060"/>
                </a:solidFill>
              </a:rPr>
              <a:t>Карађорђевић“ </a:t>
            </a:r>
            <a:r>
              <a:rPr lang="sr-Cyrl-RS" sz="3200" dirty="0"/>
              <a:t>( име школе); </a:t>
            </a:r>
            <a:r>
              <a:rPr lang="sr-Cyrl-RS" sz="3200" dirty="0">
                <a:solidFill>
                  <a:srgbClr val="002060"/>
                </a:solidFill>
              </a:rPr>
              <a:t>„Морава“ </a:t>
            </a:r>
            <a:r>
              <a:rPr lang="sr-Cyrl-RS" sz="3200" dirty="0"/>
              <a:t>( назив фирме или предузећа).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C652ED11-F7E1-45F5-9484-0A4AF765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96D1-965E-475F-A684-C4D69464D53A}" type="datetime1">
              <a:rPr lang="fr-FR" smtClean="0"/>
              <a:t>23/02/2021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1910BC87-A6E9-47C7-B69C-5546167F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AD9A38-1CF3-4B53-B68D-BDDAA8095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55174"/>
            <a:ext cx="2358452" cy="23584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0CBF8C6-12F3-4390-A8BC-2A5545506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16" y="1070548"/>
            <a:ext cx="2358452" cy="23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9048F861-02D3-4BC3-AD9E-2E7341E42C6C}"/>
              </a:ext>
            </a:extLst>
          </p:cNvPr>
          <p:cNvSpPr/>
          <p:nvPr/>
        </p:nvSpPr>
        <p:spPr>
          <a:xfrm>
            <a:off x="1020771" y="195330"/>
            <a:ext cx="5724803" cy="614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</a:t>
            </a:r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аграда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CD303643-36A6-4838-B665-8D3BE4086A7D}"/>
              </a:ext>
            </a:extLst>
          </p:cNvPr>
          <p:cNvSpPr txBox="1"/>
          <p:nvPr/>
        </p:nvSpPr>
        <p:spPr>
          <a:xfrm>
            <a:off x="299803" y="1052104"/>
            <a:ext cx="111526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3200" dirty="0"/>
              <a:t>Приметили сте да се у разним текстовима употребљава заграда.</a:t>
            </a:r>
          </a:p>
          <a:p>
            <a:pPr marL="514350" indent="-514350">
              <a:buAutoNum type="arabicPeriod"/>
            </a:pPr>
            <a:r>
              <a:rPr lang="sr-Cyrl-RS" sz="3200" dirty="0"/>
              <a:t>У заграду се стављају додатна објашњења која би требало да читаоцу нешто појасне </a:t>
            </a:r>
            <a:r>
              <a:rPr lang="sr-Cyrl-RS" sz="3200" dirty="0">
                <a:solidFill>
                  <a:srgbClr val="002060"/>
                </a:solidFill>
              </a:rPr>
              <a:t>ДИДАСКАЛИЈЕ</a:t>
            </a:r>
            <a:r>
              <a:rPr lang="sr-Cyrl-RS" sz="3200" dirty="0"/>
              <a:t>.</a:t>
            </a:r>
          </a:p>
          <a:p>
            <a:pPr marL="514350" indent="-514350">
              <a:buAutoNum type="arabicPeriod"/>
            </a:pPr>
            <a:r>
              <a:rPr lang="sr-Cyrl-RS" sz="3200" dirty="0"/>
              <a:t> Заграда се ставља при означавању одељка редним бројевима (уместо тачке).</a:t>
            </a:r>
          </a:p>
          <a:p>
            <a:r>
              <a:rPr lang="sr-Cyrl-RS" sz="3200" dirty="0">
                <a:solidFill>
                  <a:srgbClr val="FF0000"/>
                </a:solidFill>
              </a:rPr>
              <a:t> ПРИМЕР:</a:t>
            </a:r>
            <a:r>
              <a:rPr lang="sr-Cyrl-RS" sz="3200" dirty="0"/>
              <a:t>  </a:t>
            </a:r>
            <a:r>
              <a:rPr lang="sr-Cyrl-RS" sz="3200" dirty="0">
                <a:solidFill>
                  <a:srgbClr val="002060"/>
                </a:solidFill>
              </a:rPr>
              <a:t>1), 2), 3), 4).</a:t>
            </a:r>
          </a:p>
          <a:p>
            <a:r>
              <a:rPr lang="sr-Cyrl-RS" sz="3200" dirty="0"/>
              <a:t>3. Поред имена и презимена, у заграду се ставља датум рођења и смрти те особе. </a:t>
            </a:r>
          </a:p>
          <a:p>
            <a:r>
              <a:rPr lang="sr-Cyrl-RS" sz="3200" dirty="0"/>
              <a:t> </a:t>
            </a:r>
            <a:r>
              <a:rPr lang="sr-Cyrl-RS" sz="3200" dirty="0">
                <a:solidFill>
                  <a:srgbClr val="FF0000"/>
                </a:solidFill>
              </a:rPr>
              <a:t>ПРИМЕР:  </a:t>
            </a:r>
            <a:r>
              <a:rPr lang="sr-Cyrl-RS" sz="3200" dirty="0">
                <a:solidFill>
                  <a:srgbClr val="002060"/>
                </a:solidFill>
              </a:rPr>
              <a:t>Јанко Јанковић (1928-2000), </a:t>
            </a:r>
            <a:r>
              <a:rPr lang="sr-Cyrl-RS" sz="3200" dirty="0"/>
              <a:t>што значи да је Јанко Јанковић рођен 1928. године а умро 2000. године.</a:t>
            </a:r>
            <a:endParaRPr lang="sr-Latn-RS" sz="3200" dirty="0">
              <a:solidFill>
                <a:srgbClr val="002060"/>
              </a:solidFill>
            </a:endParaRP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B4F644E-321D-48F1-8A94-40AAB39D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BF09-30A3-48F2-A6D7-1A5CC189F340}" type="datetime1">
              <a:rPr lang="fr-FR" smtClean="0"/>
              <a:t>23/02/2021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0985B64-9599-4F5C-9B52-058FBAFD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1953EEA-E54A-4F46-A1F4-C674FBF30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32" y="228103"/>
            <a:ext cx="1661794" cy="1776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0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0F111B16-B62E-450A-93F0-8756EDFA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D8FE-C789-40C7-9966-26ECC5E81A2D}" type="datetime1">
              <a:rPr lang="fr-FR" smtClean="0"/>
              <a:t>23/02/2021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CACD8A3A-DF11-43A6-BA4A-873705FB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7E9C71BE-8032-4231-9F5C-EC260AE63001}"/>
              </a:ext>
            </a:extLst>
          </p:cNvPr>
          <p:cNvSpPr/>
          <p:nvPr/>
        </p:nvSpPr>
        <p:spPr>
          <a:xfrm>
            <a:off x="1365545" y="460349"/>
            <a:ext cx="5724803" cy="614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ДОМАЋИ ЗАДАТАК: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7713C8D0-9D2A-4D37-847D-F5246FC69D41}"/>
              </a:ext>
            </a:extLst>
          </p:cNvPr>
          <p:cNvSpPr txBox="1"/>
          <p:nvPr/>
        </p:nvSpPr>
        <p:spPr>
          <a:xfrm>
            <a:off x="329784" y="1382307"/>
            <a:ext cx="110927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800" dirty="0"/>
              <a:t>Напиши по једну реченицу сваког модела управног говора у којој ћеш употребити наводнике.</a:t>
            </a:r>
          </a:p>
          <a:p>
            <a:pPr marL="342900" indent="-342900">
              <a:buAutoNum type="arabicPeriod"/>
            </a:pPr>
            <a:r>
              <a:rPr lang="sr-Cyrl-RS" sz="2800" dirty="0"/>
              <a:t>Напиши три реченице  у којима ћеш употребити речи и изразе који имају супротно значење.</a:t>
            </a:r>
          </a:p>
          <a:p>
            <a:pPr marL="342900" indent="-342900">
              <a:buAutoNum type="arabicPeriod"/>
            </a:pPr>
            <a:r>
              <a:rPr lang="sr-Cyrl-RS" sz="2800" dirty="0"/>
              <a:t>Напиши по три:</a:t>
            </a:r>
          </a:p>
          <a:p>
            <a:pPr marL="285750" indent="-285750">
              <a:buFontTx/>
              <a:buChar char="-"/>
            </a:pPr>
            <a:r>
              <a:rPr lang="sr-Cyrl-RS" sz="2800" dirty="0"/>
              <a:t>имена књига</a:t>
            </a:r>
          </a:p>
          <a:p>
            <a:pPr marL="285750" indent="-285750">
              <a:buFontTx/>
              <a:buChar char="-"/>
            </a:pPr>
            <a:r>
              <a:rPr lang="sr-Cyrl-RS" sz="2800" dirty="0"/>
              <a:t>имена часописа</a:t>
            </a:r>
          </a:p>
          <a:p>
            <a:pPr marL="285750" indent="-285750">
              <a:buFontTx/>
              <a:buChar char="-"/>
            </a:pPr>
            <a:r>
              <a:rPr lang="sr-Cyrl-RS" sz="2800" dirty="0"/>
              <a:t>имена хотела</a:t>
            </a:r>
          </a:p>
          <a:p>
            <a:pPr marL="285750" indent="-285750">
              <a:buFontTx/>
              <a:buChar char="-"/>
            </a:pPr>
            <a:r>
              <a:rPr lang="sr-Cyrl-RS" sz="2800" dirty="0"/>
              <a:t>имена предузећа</a:t>
            </a:r>
          </a:p>
          <a:p>
            <a:r>
              <a:rPr lang="sr-Cyrl-RS" sz="2800" dirty="0"/>
              <a:t>4. Смисли по две реченице за свако правило када се користи заграда.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7285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Office">
  <a:themeElements>
    <a:clrScheme name="Tem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466</Words>
  <Application>Microsoft Office PowerPoint</Application>
  <PresentationFormat>Široki ekran</PresentationFormat>
  <Paragraphs>55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Office</vt:lpstr>
      <vt:lpstr>1_Tema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15</cp:revision>
  <dcterms:created xsi:type="dcterms:W3CDTF">2021-02-23T10:12:31Z</dcterms:created>
  <dcterms:modified xsi:type="dcterms:W3CDTF">2021-02-23T11:35:00Z</dcterms:modified>
</cp:coreProperties>
</file>