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0" r:id="rId2"/>
    <p:sldId id="262" r:id="rId3"/>
    <p:sldId id="261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62" d="100"/>
          <a:sy n="62" d="100"/>
        </p:scale>
        <p:origin x="6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Čuvar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140C2-3316-432A-99BF-346C464B2A4D}" type="datetimeFigureOut">
              <a:rPr lang="sr-Latn-RS" smtClean="0"/>
              <a:t>5.3.2021.</a:t>
            </a:fld>
            <a:endParaRPr lang="sr-Latn-RS"/>
          </a:p>
        </p:txBody>
      </p:sp>
      <p:sp>
        <p:nvSpPr>
          <p:cNvPr id="4" name="Čuvar mesta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Čuvar mesta za napomen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D1DD7F-E765-4DAA-BCB7-4FAF24F0F78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2327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7D90730-E47B-4DC0-A565-94A83FB8EE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EAC10EE-9601-4C0F-B273-1DDE254B59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sr-Latn-RS"/>
              <a:t>Kliknite da biste uredili stil podnaslova mastera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D22BD5FB-A373-48A6-8176-8D5DD7803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F1ABE-02CC-43E0-9539-5375E27CC4F7}" type="datetime1">
              <a:rPr lang="fr-FR" smtClean="0"/>
              <a:t>05/03/2021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1EDF5304-C08B-4A09-B2F6-B6D0EAAFD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34C58CA5-72A5-4636-B33B-527B41BDA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67079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53220C-6F8A-4C16-B988-227F14E7F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vertikalni tekst 2">
            <a:extLst>
              <a:ext uri="{FF2B5EF4-FFF2-40B4-BE49-F238E27FC236}">
                <a16:creationId xmlns:a16="http://schemas.microsoft.com/office/drawing/2014/main" id="{3F35403A-8EF5-4B3D-966C-C96D0528D6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55A9A510-85AD-4E07-A20F-6DC5B10FA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C083-D0E6-4CC9-86BE-1A054F72F63D}" type="datetime1">
              <a:rPr lang="fr-FR" smtClean="0"/>
              <a:t>05/03/2021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8BF6777D-F950-4FAC-8B52-FC72221F3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2AFDA0A1-9C06-4DFB-978B-65D182689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245569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>
            <a:extLst>
              <a:ext uri="{FF2B5EF4-FFF2-40B4-BE49-F238E27FC236}">
                <a16:creationId xmlns:a16="http://schemas.microsoft.com/office/drawing/2014/main" id="{B5333ACA-029C-4A7C-9A41-76C2D1E9BD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vertikalni tekst 2">
            <a:extLst>
              <a:ext uri="{FF2B5EF4-FFF2-40B4-BE49-F238E27FC236}">
                <a16:creationId xmlns:a16="http://schemas.microsoft.com/office/drawing/2014/main" id="{4A7028ED-75E6-4C1A-BEA5-3ECCB0BEFA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58E46874-D365-4BCE-A752-A1F1665D7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48AAD-E5CF-4443-81C5-62A7C3F1D68D}" type="datetime1">
              <a:rPr lang="fr-FR" smtClean="0"/>
              <a:t>05/03/2021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EBFB292A-3C5F-45B3-A8AD-3CFA72EEC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6DF3E31B-84CF-4F3E-9571-3D616D175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06287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03C05D2-549F-4BE9-996D-6320594C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A753C3F0-50AB-49B9-BBFF-1855C7182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345CAF7B-5962-4E0C-B4F0-B8AE788A4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5BC22-C0B2-46DD-AEF6-671CB485FCFC}" type="datetime1">
              <a:rPr lang="fr-FR" smtClean="0"/>
              <a:t>05/03/2021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C371530B-1FCB-45CC-92EF-C53B3BC3E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DA80C9BF-7F24-4354-9122-DD2B246C2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491570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FCD0DD7-A967-45D2-894B-78BD65EAF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274B42DD-45FA-4F90-8781-6C5CC4FBC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23A53177-E54D-448D-ADAC-1BE994801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EBCC1-78CD-403A-8511-B698BE548849}" type="datetime1">
              <a:rPr lang="fr-FR" smtClean="0"/>
              <a:t>05/03/2021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A3D3AC3E-1BE0-4E83-960F-A17ECE531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2B16D246-EE0E-40C1-AA76-B7F15D4B4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048847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8147C44-B3F1-4CE1-BDA8-20C6F943B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81C98DE6-62BD-4981-8E1B-9394E61609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id="{4CC4FF85-245B-4524-BAAF-EFBC01223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F8826617-E275-4747-824E-9BDC13F80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2AB3-05D6-476C-86EC-6D14DE1909D1}" type="datetime1">
              <a:rPr lang="fr-FR" smtClean="0"/>
              <a:t>05/03/2021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B137F4F6-9BB0-48AC-8BFE-0F9B31D17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B842BD13-3B82-4D6D-8CFD-D6FB28B00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40934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C214E74-2A83-4921-81C9-FF74CD432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DFE300BC-43C8-4AD1-804D-E38E479ED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id="{17166B1E-27BF-49F0-B29F-67D632F261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5" name="Čuvar mesta za tekst 4">
            <a:extLst>
              <a:ext uri="{FF2B5EF4-FFF2-40B4-BE49-F238E27FC236}">
                <a16:creationId xmlns:a16="http://schemas.microsoft.com/office/drawing/2014/main" id="{012FF744-CCEE-4491-B717-369EAD8646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6" name="Čuvar mesta za sadržaj 5">
            <a:extLst>
              <a:ext uri="{FF2B5EF4-FFF2-40B4-BE49-F238E27FC236}">
                <a16:creationId xmlns:a16="http://schemas.microsoft.com/office/drawing/2014/main" id="{B52B5C41-C4AD-4872-87EB-D4D06A2C28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7" name="Čuvar mesta za datum 6">
            <a:extLst>
              <a:ext uri="{FF2B5EF4-FFF2-40B4-BE49-F238E27FC236}">
                <a16:creationId xmlns:a16="http://schemas.microsoft.com/office/drawing/2014/main" id="{8505B8C6-3C6B-43AE-B27E-97149DFA8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600D-A24A-4FF3-99ED-A3C9A4725D7A}" type="datetime1">
              <a:rPr lang="fr-FR" smtClean="0"/>
              <a:t>05/03/2021</a:t>
            </a:fld>
            <a:endParaRPr lang="sr-Latn-RS"/>
          </a:p>
        </p:txBody>
      </p:sp>
      <p:sp>
        <p:nvSpPr>
          <p:cNvPr id="8" name="Čuvar mesta za podnožje 7">
            <a:extLst>
              <a:ext uri="{FF2B5EF4-FFF2-40B4-BE49-F238E27FC236}">
                <a16:creationId xmlns:a16="http://schemas.microsoft.com/office/drawing/2014/main" id="{E1CEBB07-D871-4525-B060-BF34988B6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9" name="Čuvar mesta za broj slajda 8">
            <a:extLst>
              <a:ext uri="{FF2B5EF4-FFF2-40B4-BE49-F238E27FC236}">
                <a16:creationId xmlns:a16="http://schemas.microsoft.com/office/drawing/2014/main" id="{C0B78D9B-C172-4DF4-9D85-6015FB2F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02131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4A5D8D-A26B-4F10-B78B-5A3940FC3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datum 2">
            <a:extLst>
              <a:ext uri="{FF2B5EF4-FFF2-40B4-BE49-F238E27FC236}">
                <a16:creationId xmlns:a16="http://schemas.microsoft.com/office/drawing/2014/main" id="{0EA58EA4-1F52-429C-BFBD-1BD958D41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084BA-8D72-473A-9088-F306DE5296F0}" type="datetime1">
              <a:rPr lang="fr-FR" smtClean="0"/>
              <a:t>05/03/2021</a:t>
            </a:fld>
            <a:endParaRPr lang="sr-Latn-RS"/>
          </a:p>
        </p:txBody>
      </p:sp>
      <p:sp>
        <p:nvSpPr>
          <p:cNvPr id="4" name="Čuvar mesta za podnožje 3">
            <a:extLst>
              <a:ext uri="{FF2B5EF4-FFF2-40B4-BE49-F238E27FC236}">
                <a16:creationId xmlns:a16="http://schemas.microsoft.com/office/drawing/2014/main" id="{8B359E6F-4844-4A45-9641-8B5020EFF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5" name="Čuvar mesta za broj slajda 4">
            <a:extLst>
              <a:ext uri="{FF2B5EF4-FFF2-40B4-BE49-F238E27FC236}">
                <a16:creationId xmlns:a16="http://schemas.microsoft.com/office/drawing/2014/main" id="{557BCF3E-6816-4CA2-B568-3E612454C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489525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id="{3BBCE9DE-65B0-4DD9-9572-CB623C0F5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3F09C-7EAB-48F4-A54C-99ED5796B16E}" type="datetime1">
              <a:rPr lang="fr-FR" smtClean="0"/>
              <a:t>05/03/2021</a:t>
            </a:fld>
            <a:endParaRPr lang="sr-Latn-RS"/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id="{8ACCC042-16E9-4408-B4E5-31FF6A32F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4" name="Čuvar mesta za broj slajda 3">
            <a:extLst>
              <a:ext uri="{FF2B5EF4-FFF2-40B4-BE49-F238E27FC236}">
                <a16:creationId xmlns:a16="http://schemas.microsoft.com/office/drawing/2014/main" id="{9A25BF5D-8C74-4D2D-A825-AC5DDEE41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38751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065939D-72EB-4CF6-9463-7ACC4060E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ED5634DD-81D8-45A7-A6A6-7048C7A19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id="{CCCA86A3-C6E2-4D8A-8DD4-338C6B19B2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AA4873FA-33F6-468C-8D07-E0B26D118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2B4C5-735A-4F59-9036-735FE70CBA63}" type="datetime1">
              <a:rPr lang="fr-FR" smtClean="0"/>
              <a:t>05/03/2021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442ABB2B-23E6-46AD-925D-45C6F58F5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E1DFAA04-7B31-4326-A18E-AD9E41BB4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31141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574ADA-A94C-44EF-926C-0CCDBFB8D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liku 2">
            <a:extLst>
              <a:ext uri="{FF2B5EF4-FFF2-40B4-BE49-F238E27FC236}">
                <a16:creationId xmlns:a16="http://schemas.microsoft.com/office/drawing/2014/main" id="{C577A0EC-98E4-4CBF-BEBB-4758C2236C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sr-Latn-RS"/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id="{E2E8EE91-0277-43C9-9E45-19DE332405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6FF60F00-CC38-4E92-9F26-245B5112A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F7CBE-8610-4632-9206-BEFBFD748A88}" type="datetime1">
              <a:rPr lang="fr-FR" smtClean="0"/>
              <a:t>05/03/2021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C78D89D4-2506-4619-AABF-2B46382C6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43044DAC-DD61-442C-9A28-C8B609310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54073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naslov 1">
            <a:extLst>
              <a:ext uri="{FF2B5EF4-FFF2-40B4-BE49-F238E27FC236}">
                <a16:creationId xmlns:a16="http://schemas.microsoft.com/office/drawing/2014/main" id="{D5464360-3F7A-497C-B9EE-6D55F751A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D1E679D6-AE77-4F5B-8BF9-A26281AD4D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EE054837-6CF4-4D5B-8699-063FDBE1EF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CDE03-A091-47E9-976E-99722071124B}" type="datetime1">
              <a:rPr lang="fr-FR" smtClean="0"/>
              <a:t>05/03/2021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68B43873-C1A8-4B4E-8AD3-80208F88B3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544E4153-40F9-4ECD-A509-F7A7DC372E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04568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hf hdr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kvir za tekst 8">
            <a:extLst>
              <a:ext uri="{FF2B5EF4-FFF2-40B4-BE49-F238E27FC236}">
                <a16:creationId xmlns:a16="http://schemas.microsoft.com/office/drawing/2014/main" id="{AD138652-BB72-4662-BF38-67044170BCEA}"/>
              </a:ext>
            </a:extLst>
          </p:cNvPr>
          <p:cNvSpPr txBox="1"/>
          <p:nvPr/>
        </p:nvSpPr>
        <p:spPr>
          <a:xfrm>
            <a:off x="6528709" y="4235224"/>
            <a:ext cx="2996293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75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IV </a:t>
            </a:r>
            <a:r>
              <a:rPr kumimoji="0" lang="sr-Cyrl-RS" sz="3375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РАЗРЕД</a:t>
            </a:r>
            <a:endParaRPr kumimoji="0" lang="sr-Latn-RS" sz="3375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C8F58C61-29FE-419A-A7AD-BFA55C6580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733" y="1929006"/>
            <a:ext cx="5118269" cy="1665879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11C3B19D-A92E-4852-A0B5-D7229FBAB2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342" y="1650668"/>
            <a:ext cx="1579433" cy="1944216"/>
          </a:xfrm>
          <a:prstGeom prst="rect">
            <a:avLst/>
          </a:prstGeom>
        </p:spPr>
      </p:pic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id="{A900B624-7F30-4958-BF60-B72A2A121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5FDD5E-4AA5-4E1A-9F56-FF0A8238D28D}" type="datetime1">
              <a:rPr kumimoji="0" lang="fr-FR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05/03/2021</a:t>
            </a:fld>
            <a:endParaRPr kumimoji="0" lang="sr-Latn-R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CBAE32C7-A589-4C76-9E08-1DC805325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ДУПАЛО МИРЈАНА ОШ" КРАЉ ПЕТАР II КАРАЂОРЂЕВИЋ"</a:t>
            </a:r>
            <a:endParaRPr kumimoji="0" lang="sr-Latn-R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7BF5C1D6-4DDF-462A-8C7D-AA295CD2F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442" y="5207332"/>
            <a:ext cx="2628900" cy="978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Čuvar mesta za broj slajda 3">
            <a:extLst>
              <a:ext uri="{FF2B5EF4-FFF2-40B4-BE49-F238E27FC236}">
                <a16:creationId xmlns:a16="http://schemas.microsoft.com/office/drawing/2014/main" id="{F442288E-1A82-4FE2-A894-B69BE0051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1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30551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id="{490FC0B7-C448-4448-B905-7E37C1799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3F09C-7EAB-48F4-A54C-99ED5796B16E}" type="datetime1">
              <a:rPr lang="fr-FR" smtClean="0"/>
              <a:t>06/03/2021</a:t>
            </a:fld>
            <a:endParaRPr lang="sr-Latn-RS"/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id="{BE238648-DAB1-4C4E-BD7D-5FB5731B7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4" name="Čuvar mesta za broj slajda 3">
            <a:extLst>
              <a:ext uri="{FF2B5EF4-FFF2-40B4-BE49-F238E27FC236}">
                <a16:creationId xmlns:a16="http://schemas.microsoft.com/office/drawing/2014/main" id="{9B5D6803-A89D-4612-BBEE-C11FFED17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10</a:t>
            </a:fld>
            <a:endParaRPr lang="sr-Latn-RS"/>
          </a:p>
        </p:txBody>
      </p:sp>
      <p:sp>
        <p:nvSpPr>
          <p:cNvPr id="5" name="Okvir za tekst 4">
            <a:extLst>
              <a:ext uri="{FF2B5EF4-FFF2-40B4-BE49-F238E27FC236}">
                <a16:creationId xmlns:a16="http://schemas.microsoft.com/office/drawing/2014/main" id="{D778AAA3-30CD-45DD-8CB2-290739E4A748}"/>
              </a:ext>
            </a:extLst>
          </p:cNvPr>
          <p:cNvSpPr txBox="1"/>
          <p:nvPr/>
        </p:nvSpPr>
        <p:spPr>
          <a:xfrm>
            <a:off x="0" y="455848"/>
            <a:ext cx="116650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r-Cyrl-RS" sz="2800" b="1" dirty="0">
              <a:solidFill>
                <a:srgbClr val="00206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sr-Cyrl-RS" sz="2800" b="1" dirty="0">
                <a:solidFill>
                  <a:srgbClr val="002060"/>
                </a:solidFill>
              </a:rPr>
              <a:t>Ако се име државе, града или села састоји од две или више речи, присвојни придев који је настао од тог имена пише се као једна реч </a:t>
            </a:r>
            <a:r>
              <a:rPr lang="sr-Cyrl-RS" sz="2800" b="1" dirty="0">
                <a:solidFill>
                  <a:srgbClr val="FF0000"/>
                </a:solidFill>
              </a:rPr>
              <a:t>малим почетним словом </a:t>
            </a:r>
            <a:r>
              <a:rPr lang="sr-Cyrl-RS" sz="2800" b="1" dirty="0">
                <a:solidFill>
                  <a:srgbClr val="002060"/>
                </a:solidFill>
              </a:rPr>
              <a:t>: црногор</a:t>
            </a:r>
            <a:r>
              <a:rPr lang="sr-Cyrl-RS" sz="2800" b="1" dirty="0">
                <a:solidFill>
                  <a:srgbClr val="FF0000"/>
                </a:solidFill>
              </a:rPr>
              <a:t>ски</a:t>
            </a:r>
            <a:r>
              <a:rPr lang="sr-Cyrl-RS" sz="2800" b="1" dirty="0">
                <a:solidFill>
                  <a:srgbClr val="002060"/>
                </a:solidFill>
              </a:rPr>
              <a:t>, новопазова</a:t>
            </a:r>
            <a:r>
              <a:rPr lang="sr-Cyrl-RS" sz="2800" b="1" dirty="0">
                <a:solidFill>
                  <a:srgbClr val="FF0000"/>
                </a:solidFill>
              </a:rPr>
              <a:t>чки</a:t>
            </a:r>
            <a:r>
              <a:rPr lang="sr-Cyrl-RS" sz="2800" b="1" dirty="0">
                <a:solidFill>
                  <a:srgbClr val="002060"/>
                </a:solidFill>
              </a:rPr>
              <a:t>, новосад</a:t>
            </a:r>
            <a:r>
              <a:rPr lang="sr-Cyrl-RS" sz="2800" b="1" dirty="0">
                <a:solidFill>
                  <a:srgbClr val="FF0000"/>
                </a:solidFill>
              </a:rPr>
              <a:t>ски</a:t>
            </a:r>
            <a:r>
              <a:rPr lang="sr-Cyrl-RS" sz="2800" b="1" dirty="0">
                <a:solidFill>
                  <a:srgbClr val="002060"/>
                </a:solidFill>
              </a:rPr>
              <a:t>, </a:t>
            </a:r>
            <a:r>
              <a:rPr lang="sr-Cyrl-RS" sz="2800" b="1" dirty="0" err="1">
                <a:solidFill>
                  <a:srgbClr val="002060"/>
                </a:solidFill>
              </a:rPr>
              <a:t>сремскомитрова</a:t>
            </a:r>
            <a:r>
              <a:rPr lang="sr-Cyrl-RS" sz="2800" b="1" dirty="0" err="1">
                <a:solidFill>
                  <a:srgbClr val="FF0000"/>
                </a:solidFill>
              </a:rPr>
              <a:t>чки</a:t>
            </a:r>
            <a:r>
              <a:rPr lang="sr-Cyrl-RS" sz="2800" b="1" dirty="0">
                <a:solidFill>
                  <a:srgbClr val="002060"/>
                </a:solidFill>
              </a:rPr>
              <a:t>.</a:t>
            </a:r>
            <a:endParaRPr lang="sr-Latn-RS" sz="2800" b="1" dirty="0">
              <a:solidFill>
                <a:srgbClr val="FF0000"/>
              </a:solidFill>
            </a:endParaRPr>
          </a:p>
        </p:txBody>
      </p:sp>
      <p:sp>
        <p:nvSpPr>
          <p:cNvPr id="6" name="Okvir za tekst 5">
            <a:extLst>
              <a:ext uri="{FF2B5EF4-FFF2-40B4-BE49-F238E27FC236}">
                <a16:creationId xmlns:a16="http://schemas.microsoft.com/office/drawing/2014/main" id="{8A2E5131-E39D-4CF7-887C-C0732C335506}"/>
              </a:ext>
            </a:extLst>
          </p:cNvPr>
          <p:cNvSpPr txBox="1"/>
          <p:nvPr/>
        </p:nvSpPr>
        <p:spPr>
          <a:xfrm>
            <a:off x="139484" y="4155384"/>
            <a:ext cx="116650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r-Cyrl-RS" sz="2800" b="1" dirty="0">
              <a:solidFill>
                <a:srgbClr val="00206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sr-Cyrl-RS" sz="2800" b="1" dirty="0">
                <a:solidFill>
                  <a:srgbClr val="002060"/>
                </a:solidFill>
              </a:rPr>
              <a:t>Ако се име планине састоји од две или више речи, присвојни придев који је настао од тог имена пише се као једна реч </a:t>
            </a:r>
            <a:r>
              <a:rPr lang="sr-Cyrl-RS" sz="2800" b="1" dirty="0">
                <a:solidFill>
                  <a:srgbClr val="FF0000"/>
                </a:solidFill>
              </a:rPr>
              <a:t>малим почетним словом </a:t>
            </a:r>
            <a:r>
              <a:rPr lang="sr-Cyrl-RS" sz="2800" b="1" dirty="0">
                <a:solidFill>
                  <a:srgbClr val="002060"/>
                </a:solidFill>
              </a:rPr>
              <a:t>: </a:t>
            </a:r>
            <a:r>
              <a:rPr lang="sr-Cyrl-RS" sz="2800" b="1" dirty="0" err="1">
                <a:solidFill>
                  <a:srgbClr val="002060"/>
                </a:solidFill>
              </a:rPr>
              <a:t>фрушкогор</a:t>
            </a:r>
            <a:r>
              <a:rPr lang="sr-Cyrl-RS" sz="2800" b="1" dirty="0" err="1">
                <a:solidFill>
                  <a:srgbClr val="FF0000"/>
                </a:solidFill>
              </a:rPr>
              <a:t>ски</a:t>
            </a:r>
            <a:r>
              <a:rPr lang="sr-Cyrl-RS" sz="2800" b="1" dirty="0">
                <a:solidFill>
                  <a:srgbClr val="002060"/>
                </a:solidFill>
              </a:rPr>
              <a:t>, </a:t>
            </a:r>
            <a:r>
              <a:rPr lang="sr-Cyrl-RS" sz="2800" b="1" dirty="0" err="1">
                <a:solidFill>
                  <a:srgbClr val="002060"/>
                </a:solidFill>
              </a:rPr>
              <a:t>старопланин</a:t>
            </a:r>
            <a:r>
              <a:rPr lang="sr-Cyrl-RS" sz="2800" b="1" dirty="0" err="1">
                <a:solidFill>
                  <a:srgbClr val="FF0000"/>
                </a:solidFill>
              </a:rPr>
              <a:t>ски</a:t>
            </a:r>
            <a:r>
              <a:rPr lang="sr-Cyrl-RS" sz="2800" b="1" dirty="0">
                <a:solidFill>
                  <a:srgbClr val="002060"/>
                </a:solidFill>
              </a:rPr>
              <a:t>, </a:t>
            </a:r>
            <a:r>
              <a:rPr lang="sr-Cyrl-RS" sz="2800" b="1" dirty="0" err="1">
                <a:solidFill>
                  <a:srgbClr val="002060"/>
                </a:solidFill>
              </a:rPr>
              <a:t>шарпланин</a:t>
            </a:r>
            <a:r>
              <a:rPr lang="sr-Cyrl-RS" sz="2800" b="1" dirty="0" err="1">
                <a:solidFill>
                  <a:srgbClr val="FF0000"/>
                </a:solidFill>
              </a:rPr>
              <a:t>ски</a:t>
            </a:r>
            <a:r>
              <a:rPr lang="sr-Cyrl-RS" sz="2800" b="1" dirty="0">
                <a:solidFill>
                  <a:srgbClr val="002060"/>
                </a:solidFill>
              </a:rPr>
              <a:t>.</a:t>
            </a:r>
            <a:endParaRPr lang="sr-Latn-RS" sz="2800" b="1" dirty="0">
              <a:solidFill>
                <a:srgbClr val="FF0000"/>
              </a:solidFill>
            </a:endParaRP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D07154B0-2907-459B-82C4-116810DA10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838" y="2702616"/>
            <a:ext cx="1675388" cy="200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541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17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id="{2BB2FBCD-9C51-4D90-A6D4-D0F9DDFD9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3F09C-7EAB-48F4-A54C-99ED5796B16E}" type="datetime1">
              <a:rPr lang="fr-FR" smtClean="0"/>
              <a:t>06/03/2021</a:t>
            </a:fld>
            <a:endParaRPr lang="sr-Latn-RS"/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id="{642A09DB-12BC-4266-A2B3-6AF4B491C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4" name="Čuvar mesta za broj slajda 3">
            <a:extLst>
              <a:ext uri="{FF2B5EF4-FFF2-40B4-BE49-F238E27FC236}">
                <a16:creationId xmlns:a16="http://schemas.microsoft.com/office/drawing/2014/main" id="{5630BC38-84C7-44CD-A0E3-9FE1DAEA1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11</a:t>
            </a:fld>
            <a:endParaRPr lang="sr-Latn-R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8E323B3-5E1E-48D4-996A-73FD1C8A600E}"/>
              </a:ext>
            </a:extLst>
          </p:cNvPr>
          <p:cNvSpPr/>
          <p:nvPr/>
        </p:nvSpPr>
        <p:spPr>
          <a:xfrm>
            <a:off x="5713062" y="1270324"/>
            <a:ext cx="5795075" cy="526859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333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Дошао је </a:t>
            </a:r>
            <a:r>
              <a:rPr lang="sr-Cyrl-RS" sz="2400" u="sng" dirty="0">
                <a:solidFill>
                  <a:srgbClr val="002060"/>
                </a:solidFill>
                <a:latin typeface="Calibri" panose="020F0502020204030204"/>
              </a:rPr>
              <a:t>Сањин тата</a:t>
            </a:r>
            <a:r>
              <a:rPr kumimoji="0" lang="sr-Cyrl-R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Купила сам </a:t>
            </a:r>
            <a:r>
              <a:rPr kumimoji="0" lang="sr-Cyrl-RS" sz="2400" b="0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Ршумову</a:t>
            </a:r>
            <a:r>
              <a:rPr kumimoji="0" lang="sr-Cyrl-RS" sz="24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књигу</a:t>
            </a:r>
            <a:r>
              <a:rPr kumimoji="0" lang="sr-Cyrl-R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Дошла је </a:t>
            </a:r>
            <a:r>
              <a:rPr kumimoji="0" lang="sr-Cyrl-RS" sz="2400" b="0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Драгичина</a:t>
            </a:r>
            <a:r>
              <a:rPr kumimoji="0" lang="sr-Cyrl-RS" sz="24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сестра.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Шетам </a:t>
            </a:r>
            <a:r>
              <a:rPr kumimoji="0" lang="sr-Cyrl-RS" sz="24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београдским </a:t>
            </a:r>
            <a:r>
              <a:rPr kumimoji="0" lang="sr-Cyrl-R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кејом.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24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Новосадска </a:t>
            </a:r>
            <a:r>
              <a:rPr kumimoji="0" lang="sr-Cyrl-R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пијаца је богата.</a:t>
            </a:r>
            <a:endParaRPr kumimoji="0" lang="sr-Latn-R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ravougaonik 6">
            <a:extLst>
              <a:ext uri="{FF2B5EF4-FFF2-40B4-BE49-F238E27FC236}">
                <a16:creationId xmlns:a16="http://schemas.microsoft.com/office/drawing/2014/main" id="{8BEDA658-7DD7-43CE-B9F2-70974918F14B}"/>
              </a:ext>
            </a:extLst>
          </p:cNvPr>
          <p:cNvSpPr/>
          <p:nvPr/>
        </p:nvSpPr>
        <p:spPr>
          <a:xfrm>
            <a:off x="7065942" y="264944"/>
            <a:ext cx="35525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ПРАВИЛНО</a:t>
            </a:r>
            <a:endParaRPr lang="sr-Latn-R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Pravougaonik 7">
            <a:extLst>
              <a:ext uri="{FF2B5EF4-FFF2-40B4-BE49-F238E27FC236}">
                <a16:creationId xmlns:a16="http://schemas.microsoft.com/office/drawing/2014/main" id="{89A6E736-786D-49FD-88BA-65DD0B3B8E58}"/>
              </a:ext>
            </a:extLst>
          </p:cNvPr>
          <p:cNvSpPr/>
          <p:nvPr/>
        </p:nvSpPr>
        <p:spPr>
          <a:xfrm>
            <a:off x="919980" y="198653"/>
            <a:ext cx="43283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НЕПРАВИЛНО</a:t>
            </a:r>
            <a:endParaRPr lang="sr-Latn-R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75ADBDE-CF71-4E4B-853B-C30A67EB78C3}"/>
              </a:ext>
            </a:extLst>
          </p:cNvPr>
          <p:cNvSpPr/>
          <p:nvPr/>
        </p:nvSpPr>
        <p:spPr>
          <a:xfrm>
            <a:off x="300925" y="1203772"/>
            <a:ext cx="5795075" cy="508925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30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dirty="0">
                <a:solidFill>
                  <a:srgbClr val="002060"/>
                </a:solidFill>
              </a:rPr>
              <a:t>Дошао је </a:t>
            </a:r>
            <a:r>
              <a:rPr lang="sr-Cyrl-RS" sz="2400" u="sng" dirty="0">
                <a:solidFill>
                  <a:srgbClr val="002060"/>
                </a:solidFill>
              </a:rPr>
              <a:t>тата од Сање</a:t>
            </a:r>
            <a:r>
              <a:rPr lang="sr-Cyrl-RS" sz="2400" dirty="0">
                <a:solidFill>
                  <a:srgbClr val="002060"/>
                </a:solidFill>
              </a:rPr>
              <a:t>.</a:t>
            </a:r>
          </a:p>
          <a:p>
            <a:pPr algn="ctr"/>
            <a:r>
              <a:rPr lang="sr-Cyrl-RS" sz="2400" dirty="0">
                <a:solidFill>
                  <a:srgbClr val="002060"/>
                </a:solidFill>
              </a:rPr>
              <a:t>Купила сам </a:t>
            </a:r>
            <a:r>
              <a:rPr lang="sr-Cyrl-RS" sz="2400" u="sng" dirty="0">
                <a:solidFill>
                  <a:srgbClr val="002060"/>
                </a:solidFill>
              </a:rPr>
              <a:t>књигу од </a:t>
            </a:r>
            <a:r>
              <a:rPr lang="sr-Cyrl-RS" sz="2400" u="sng" dirty="0" err="1">
                <a:solidFill>
                  <a:srgbClr val="002060"/>
                </a:solidFill>
              </a:rPr>
              <a:t>Ршума</a:t>
            </a:r>
            <a:r>
              <a:rPr lang="sr-Cyrl-RS" sz="2400" dirty="0">
                <a:solidFill>
                  <a:srgbClr val="002060"/>
                </a:solidFill>
              </a:rPr>
              <a:t>.</a:t>
            </a:r>
          </a:p>
          <a:p>
            <a:pPr algn="ctr"/>
            <a:r>
              <a:rPr lang="sr-Cyrl-RS" sz="2400" dirty="0">
                <a:solidFill>
                  <a:srgbClr val="002060"/>
                </a:solidFill>
              </a:rPr>
              <a:t>Дошла је </a:t>
            </a:r>
            <a:r>
              <a:rPr lang="sr-Cyrl-RS" sz="2400" u="sng" dirty="0">
                <a:solidFill>
                  <a:srgbClr val="002060"/>
                </a:solidFill>
              </a:rPr>
              <a:t>сестра од Драгице.</a:t>
            </a:r>
          </a:p>
          <a:p>
            <a:pPr algn="ctr"/>
            <a:r>
              <a:rPr lang="sr-Cyrl-RS" sz="2400" dirty="0">
                <a:solidFill>
                  <a:srgbClr val="002060"/>
                </a:solidFill>
              </a:rPr>
              <a:t>Шетам </a:t>
            </a:r>
            <a:r>
              <a:rPr lang="sr-Cyrl-RS" sz="2400" u="sng" dirty="0" err="1">
                <a:solidFill>
                  <a:srgbClr val="002060"/>
                </a:solidFill>
              </a:rPr>
              <a:t>београцким</a:t>
            </a:r>
            <a:r>
              <a:rPr lang="sr-Cyrl-RS" sz="2400" u="sng" dirty="0">
                <a:solidFill>
                  <a:srgbClr val="002060"/>
                </a:solidFill>
              </a:rPr>
              <a:t> </a:t>
            </a:r>
            <a:r>
              <a:rPr lang="sr-Cyrl-RS" sz="2400" dirty="0">
                <a:solidFill>
                  <a:srgbClr val="002060"/>
                </a:solidFill>
              </a:rPr>
              <a:t>кејом.</a:t>
            </a:r>
          </a:p>
          <a:p>
            <a:pPr algn="ctr"/>
            <a:r>
              <a:rPr lang="sr-Cyrl-RS" sz="2400" u="sng" dirty="0" err="1">
                <a:solidFill>
                  <a:srgbClr val="002060"/>
                </a:solidFill>
              </a:rPr>
              <a:t>Новосацка</a:t>
            </a:r>
            <a:r>
              <a:rPr lang="sr-Cyrl-RS" sz="2400" u="sng" dirty="0">
                <a:solidFill>
                  <a:srgbClr val="002060"/>
                </a:solidFill>
              </a:rPr>
              <a:t> </a:t>
            </a:r>
            <a:r>
              <a:rPr lang="sr-Cyrl-RS" sz="2400" dirty="0">
                <a:solidFill>
                  <a:srgbClr val="002060"/>
                </a:solidFill>
              </a:rPr>
              <a:t>пијаца је богата.</a:t>
            </a:r>
            <a:endParaRPr lang="sr-Latn-RS" sz="2400" dirty="0">
              <a:solidFill>
                <a:srgbClr val="002060"/>
              </a:solidFill>
            </a:endParaRPr>
          </a:p>
        </p:txBody>
      </p:sp>
      <p:cxnSp>
        <p:nvCxnSpPr>
          <p:cNvPr id="11" name="Prava linija spajanja 10">
            <a:extLst>
              <a:ext uri="{FF2B5EF4-FFF2-40B4-BE49-F238E27FC236}">
                <a16:creationId xmlns:a16="http://schemas.microsoft.com/office/drawing/2014/main" id="{7870A7E0-B788-4606-A0BB-1D81652F66F0}"/>
              </a:ext>
            </a:extLst>
          </p:cNvPr>
          <p:cNvCxnSpPr/>
          <p:nvPr/>
        </p:nvCxnSpPr>
        <p:spPr>
          <a:xfrm flipH="1">
            <a:off x="1487837" y="2138766"/>
            <a:ext cx="3192651" cy="313065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rava linija spajanja 11">
            <a:extLst>
              <a:ext uri="{FF2B5EF4-FFF2-40B4-BE49-F238E27FC236}">
                <a16:creationId xmlns:a16="http://schemas.microsoft.com/office/drawing/2014/main" id="{A8F851C0-9084-44A4-8386-4A89854D8408}"/>
              </a:ext>
            </a:extLst>
          </p:cNvPr>
          <p:cNvCxnSpPr>
            <a:cxnSpLocks/>
          </p:cNvCxnSpPr>
          <p:nvPr/>
        </p:nvCxnSpPr>
        <p:spPr>
          <a:xfrm flipH="1" flipV="1">
            <a:off x="1658319" y="2075439"/>
            <a:ext cx="3194155" cy="319398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6985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id="{D52D3562-10A6-4032-8843-1F7F1D483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3F09C-7EAB-48F4-A54C-99ED5796B16E}" type="datetime1">
              <a:rPr lang="fr-FR" smtClean="0"/>
              <a:t>06/03/2021</a:t>
            </a:fld>
            <a:endParaRPr lang="sr-Latn-RS"/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id="{15CB5538-3766-4FD5-A6BA-7816CB713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ДУПАЛО МИРЈАНА ОШ" КРАЉ ПЕТАР II КАРАЂОРЂЕВИЋ"</a:t>
            </a:r>
            <a:endParaRPr lang="sr-Latn-RS" dirty="0"/>
          </a:p>
        </p:txBody>
      </p:sp>
      <p:sp>
        <p:nvSpPr>
          <p:cNvPr id="4" name="Čuvar mesta za broj slajda 3">
            <a:extLst>
              <a:ext uri="{FF2B5EF4-FFF2-40B4-BE49-F238E27FC236}">
                <a16:creationId xmlns:a16="http://schemas.microsoft.com/office/drawing/2014/main" id="{505CE9F5-26F0-4D87-A41B-6BAD6EA3E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12</a:t>
            </a:fld>
            <a:endParaRPr lang="sr-Latn-RS"/>
          </a:p>
        </p:txBody>
      </p:sp>
      <p:sp>
        <p:nvSpPr>
          <p:cNvPr id="5" name="Pravougaonik 4">
            <a:extLst>
              <a:ext uri="{FF2B5EF4-FFF2-40B4-BE49-F238E27FC236}">
                <a16:creationId xmlns:a16="http://schemas.microsoft.com/office/drawing/2014/main" id="{A74B54F1-8188-4A8E-BB92-036957E7047E}"/>
              </a:ext>
            </a:extLst>
          </p:cNvPr>
          <p:cNvSpPr/>
          <p:nvPr/>
        </p:nvSpPr>
        <p:spPr>
          <a:xfrm>
            <a:off x="1244631" y="371959"/>
            <a:ext cx="601414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sr-Cyrl-R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ДОМАЋИ ЗАДАТАК:</a:t>
            </a:r>
            <a:endParaRPr lang="sr-Latn-R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Okvir za tekst 5">
            <a:extLst>
              <a:ext uri="{FF2B5EF4-FFF2-40B4-BE49-F238E27FC236}">
                <a16:creationId xmlns:a16="http://schemas.microsoft.com/office/drawing/2014/main" id="{D1C6223B-C606-4EC0-9C5C-11AD2A407EE1}"/>
              </a:ext>
            </a:extLst>
          </p:cNvPr>
          <p:cNvSpPr txBox="1"/>
          <p:nvPr/>
        </p:nvSpPr>
        <p:spPr>
          <a:xfrm>
            <a:off x="916983" y="2913939"/>
            <a:ext cx="9065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000" dirty="0"/>
              <a:t>Урадити наставни лист у прилогу.</a:t>
            </a:r>
            <a:endParaRPr lang="sr-Latn-RS" sz="4000" dirty="0"/>
          </a:p>
        </p:txBody>
      </p:sp>
      <p:graphicFrame>
        <p:nvGraphicFramePr>
          <p:cNvPr id="10" name="Objekat 9">
            <a:extLst>
              <a:ext uri="{FF2B5EF4-FFF2-40B4-BE49-F238E27FC236}">
                <a16:creationId xmlns:a16="http://schemas.microsoft.com/office/drawing/2014/main" id="{FE554FF6-B922-43B7-8B43-3A9826C55E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4956540"/>
              </p:ext>
            </p:extLst>
          </p:nvPr>
        </p:nvGraphicFramePr>
        <p:xfrm>
          <a:off x="8153400" y="3621825"/>
          <a:ext cx="2514600" cy="2121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showAsIcon="1" r:id="rId3" imgW="914563" imgH="771697" progId="Word.Document.12">
                  <p:embed/>
                </p:oleObj>
              </mc:Choice>
              <mc:Fallback>
                <p:oleObj name="Document" showAsIcon="1" r:id="rId3" imgW="914563" imgH="77169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153400" y="3621825"/>
                        <a:ext cx="2514600" cy="21216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7846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id="{56FDE1F3-2014-48A3-A106-66A43C7D2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A96A1-F60E-4B40-92DF-34B604ACFA13}" type="datetime1">
              <a:rPr lang="fr-FR" smtClean="0"/>
              <a:t>05/03/2021</a:t>
            </a:fld>
            <a:endParaRPr lang="sr-Latn-RS"/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id="{D7BFEAF3-69ED-477E-A578-6E677287C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ДУПАЛО МИРЈАНА ОШ" КРАЉ ПЕТАР II КАРАЂОРЂЕВИЋ"</a:t>
            </a:r>
            <a:endParaRPr lang="sr-Latn-RS" dirty="0"/>
          </a:p>
        </p:txBody>
      </p:sp>
      <p:sp>
        <p:nvSpPr>
          <p:cNvPr id="5" name="Okvir za tekst 4">
            <a:extLst>
              <a:ext uri="{FF2B5EF4-FFF2-40B4-BE49-F238E27FC236}">
                <a16:creationId xmlns:a16="http://schemas.microsoft.com/office/drawing/2014/main" id="{4DC1A3D2-E319-4503-80CB-5E7EEFB6FFAA}"/>
              </a:ext>
            </a:extLst>
          </p:cNvPr>
          <p:cNvSpPr txBox="1"/>
          <p:nvPr/>
        </p:nvSpPr>
        <p:spPr>
          <a:xfrm>
            <a:off x="313194" y="3196795"/>
            <a:ext cx="11565612" cy="2682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7950" algn="ctr">
              <a:lnSpc>
                <a:spcPct val="107000"/>
              </a:lnSpc>
              <a:spcAft>
                <a:spcPts val="565"/>
              </a:spcAft>
            </a:pP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Њ, И, С, П, А, Е        Х, П, Р, С, И, О, В, Ј, И, Н            Д, П, И, Р, В, Е, А </a:t>
            </a:r>
            <a:endParaRPr lang="sr-Latn-R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7950" algn="ctr">
              <a:lnSpc>
                <a:spcPct val="107000"/>
              </a:lnSpc>
              <a:spcAft>
                <a:spcPts val="565"/>
              </a:spcAft>
            </a:pP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r-Latn-R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7950" algn="ctr">
              <a:lnSpc>
                <a:spcPct val="107000"/>
              </a:lnSpc>
              <a:spcAft>
                <a:spcPts val="565"/>
              </a:spcAft>
            </a:pP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И, В, З, Е, Е, Д, Н, И, Х          Д,О        Т, И, Т, И, Х, Л, В, А, С,   </a:t>
            </a:r>
          </a:p>
          <a:p>
            <a:pPr marL="107950" algn="ctr">
              <a:lnSpc>
                <a:spcPct val="107000"/>
              </a:lnSpc>
              <a:spcAft>
                <a:spcPts val="565"/>
              </a:spcAft>
            </a:pPr>
            <a:endParaRPr lang="ru-RU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7950" algn="ctr">
              <a:lnSpc>
                <a:spcPct val="107000"/>
              </a:lnSpc>
              <a:spcAft>
                <a:spcPts val="565"/>
              </a:spcAft>
            </a:pP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Ц, М, А, И, Е, Н, И</a:t>
            </a:r>
            <a:endParaRPr lang="sr-Latn-R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ravougaonik 5">
            <a:extLst>
              <a:ext uri="{FF2B5EF4-FFF2-40B4-BE49-F238E27FC236}">
                <a16:creationId xmlns:a16="http://schemas.microsoft.com/office/drawing/2014/main" id="{5ED7747F-FF4C-44D5-9476-B5C37AE709BC}"/>
              </a:ext>
            </a:extLst>
          </p:cNvPr>
          <p:cNvSpPr/>
          <p:nvPr/>
        </p:nvSpPr>
        <p:spPr>
          <a:xfrm>
            <a:off x="2434107" y="565647"/>
            <a:ext cx="7648248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Откриј наслов данашње </a:t>
            </a:r>
          </a:p>
          <a:p>
            <a:pPr algn="ctr"/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наставне јединице</a:t>
            </a:r>
            <a:endParaRPr lang="sr-Latn-R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903579C1-3890-4587-B62D-A520693D0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2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900166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7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id="{752D0F81-097D-480F-BA77-24626E815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1DDE-0076-4365-9D06-CB89C45116DA}" type="datetime1">
              <a:rPr lang="fr-FR" smtClean="0"/>
              <a:t>05/03/2021</a:t>
            </a:fld>
            <a:endParaRPr lang="sr-Latn-RS"/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id="{2710FDB8-2419-42F1-8A58-F72B8FB45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4" name="Pravougaonik 3">
            <a:extLst>
              <a:ext uri="{FF2B5EF4-FFF2-40B4-BE49-F238E27FC236}">
                <a16:creationId xmlns:a16="http://schemas.microsoft.com/office/drawing/2014/main" id="{21F67E5C-2868-44E5-9368-C0883E624D87}"/>
              </a:ext>
            </a:extLst>
          </p:cNvPr>
          <p:cNvSpPr/>
          <p:nvPr/>
        </p:nvSpPr>
        <p:spPr>
          <a:xfrm>
            <a:off x="707121" y="1238581"/>
            <a:ext cx="10777758" cy="383838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>
                <a:gd name="adj1" fmla="val 6250"/>
                <a:gd name="adj2" fmla="val 555"/>
              </a:avLst>
            </a:prstTxWarp>
            <a:spAutoFit/>
          </a:bodyPr>
          <a:lstStyle/>
          <a:p>
            <a:pPr algn="ctr"/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Писање присвојних придева </a:t>
            </a:r>
          </a:p>
          <a:p>
            <a:pPr algn="ctr"/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изведених </a:t>
            </a:r>
          </a:p>
          <a:p>
            <a:pPr algn="ctr"/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од властитих именица </a:t>
            </a:r>
            <a:endParaRPr lang="sr-Latn-R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Čuvar mesta za broj slajda 4">
            <a:extLst>
              <a:ext uri="{FF2B5EF4-FFF2-40B4-BE49-F238E27FC236}">
                <a16:creationId xmlns:a16="http://schemas.microsoft.com/office/drawing/2014/main" id="{DB4619BC-B225-49CE-B2CB-B1BC0FB13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3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795281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id="{108DBAAE-2BE3-4C46-81C4-B0BF1121C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3F09C-7EAB-48F4-A54C-99ED5796B16E}" type="datetime1">
              <a:rPr lang="fr-FR" smtClean="0"/>
              <a:t>06/03/2021</a:t>
            </a:fld>
            <a:endParaRPr lang="sr-Latn-RS"/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id="{8F61F3E1-A669-468D-A471-8AABE1FA3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4" name="Čuvar mesta za broj slajda 3">
            <a:extLst>
              <a:ext uri="{FF2B5EF4-FFF2-40B4-BE49-F238E27FC236}">
                <a16:creationId xmlns:a16="http://schemas.microsoft.com/office/drawing/2014/main" id="{DD7F9141-F401-422A-91B2-328CBBD2D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4</a:t>
            </a:fld>
            <a:endParaRPr lang="sr-Latn-RS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C0C5DE2A-C74C-4D4E-912A-8E55832CB3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43" y="4650519"/>
            <a:ext cx="1749048" cy="2207481"/>
          </a:xfrm>
          <a:prstGeom prst="rect">
            <a:avLst/>
          </a:prstGeom>
        </p:spPr>
      </p:pic>
      <p:sp>
        <p:nvSpPr>
          <p:cNvPr id="7" name="Okvir za tekst 6">
            <a:extLst>
              <a:ext uri="{FF2B5EF4-FFF2-40B4-BE49-F238E27FC236}">
                <a16:creationId xmlns:a16="http://schemas.microsoft.com/office/drawing/2014/main" id="{9912CF51-4849-4933-B250-BA42E5087CE1}"/>
              </a:ext>
            </a:extLst>
          </p:cNvPr>
          <p:cNvSpPr txBox="1"/>
          <p:nvPr/>
        </p:nvSpPr>
        <p:spPr>
          <a:xfrm>
            <a:off x="242645" y="895239"/>
            <a:ext cx="1170671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b="1" dirty="0"/>
              <a:t>Данас смо </a:t>
            </a:r>
            <a:r>
              <a:rPr lang="sr-Cyrl-RS" sz="3600" b="1" dirty="0">
                <a:solidFill>
                  <a:srgbClr val="FF0000"/>
                </a:solidFill>
              </a:rPr>
              <a:t>Бранкова</a:t>
            </a:r>
            <a:r>
              <a:rPr lang="sr-Cyrl-RS" sz="3600" b="1" dirty="0"/>
              <a:t> сестра и ја дошли на </a:t>
            </a:r>
            <a:r>
              <a:rPr lang="sr-Cyrl-RS" sz="3600" b="1" dirty="0">
                <a:solidFill>
                  <a:srgbClr val="FF0000"/>
                </a:solidFill>
              </a:rPr>
              <a:t>београдску</a:t>
            </a:r>
            <a:r>
              <a:rPr lang="sr-Cyrl-RS" sz="3600" b="1" dirty="0"/>
              <a:t> аутобуску станицу. Пратио нас је </a:t>
            </a:r>
            <a:r>
              <a:rPr lang="sr-Cyrl-RS" sz="3600" b="1" dirty="0">
                <a:solidFill>
                  <a:srgbClr val="FF0000"/>
                </a:solidFill>
              </a:rPr>
              <a:t>Милошев</a:t>
            </a:r>
            <a:r>
              <a:rPr lang="sr-Cyrl-RS" sz="3600" b="1" dirty="0"/>
              <a:t> пас. Чекамо да стигне бака из </a:t>
            </a:r>
            <a:r>
              <a:rPr lang="sr-Cyrl-RS" sz="3600" b="1" dirty="0" err="1"/>
              <a:t>Ирига</a:t>
            </a:r>
            <a:r>
              <a:rPr lang="sr-Cyrl-RS" sz="3600" b="1" dirty="0"/>
              <a:t>. Тата се нада да му је понела мало вина из </a:t>
            </a:r>
            <a:r>
              <a:rPr lang="sr-Cyrl-RS" sz="3600" b="1" dirty="0">
                <a:solidFill>
                  <a:srgbClr val="FF0000"/>
                </a:solidFill>
              </a:rPr>
              <a:t>иришких</a:t>
            </a:r>
            <a:r>
              <a:rPr lang="sr-Cyrl-RS" sz="3600" b="1" dirty="0"/>
              <a:t> винограда. Мама једва чека да чује какви су </a:t>
            </a:r>
            <a:r>
              <a:rPr lang="sr-Cyrl-RS" sz="3600" b="1" dirty="0" err="1">
                <a:solidFill>
                  <a:srgbClr val="FF0000"/>
                </a:solidFill>
              </a:rPr>
              <a:t>фрушкогорски</a:t>
            </a:r>
            <a:r>
              <a:rPr lang="sr-Cyrl-RS" sz="3600" b="1" dirty="0">
                <a:solidFill>
                  <a:srgbClr val="FF0000"/>
                </a:solidFill>
              </a:rPr>
              <a:t> </a:t>
            </a:r>
            <a:r>
              <a:rPr lang="sr-Cyrl-RS" sz="3600" b="1" dirty="0"/>
              <a:t>манастири. За бакин дочек је спремила </a:t>
            </a:r>
            <a:r>
              <a:rPr lang="sr-Cyrl-RS" sz="3600" b="1" dirty="0">
                <a:solidFill>
                  <a:srgbClr val="FF0000"/>
                </a:solidFill>
              </a:rPr>
              <a:t>лесковачку</a:t>
            </a:r>
            <a:r>
              <a:rPr lang="sr-Cyrl-RS" sz="3600" b="1" dirty="0"/>
              <a:t> мућкалицу, </a:t>
            </a:r>
            <a:r>
              <a:rPr lang="sr-Cyrl-RS" sz="3600" b="1" dirty="0">
                <a:solidFill>
                  <a:srgbClr val="FF0000"/>
                </a:solidFill>
              </a:rPr>
              <a:t>мађарску</a:t>
            </a:r>
            <a:r>
              <a:rPr lang="sr-Cyrl-RS" sz="3600" b="1" dirty="0"/>
              <a:t> питу и </a:t>
            </a:r>
            <a:r>
              <a:rPr lang="sr-Cyrl-RS" sz="3600" b="1" dirty="0">
                <a:solidFill>
                  <a:srgbClr val="FF0000"/>
                </a:solidFill>
              </a:rPr>
              <a:t>Васину</a:t>
            </a:r>
            <a:r>
              <a:rPr lang="sr-Cyrl-RS" sz="3600" b="1" dirty="0"/>
              <a:t> торту. </a:t>
            </a:r>
            <a:endParaRPr lang="sr-Latn-RS" sz="3600" b="1" dirty="0"/>
          </a:p>
        </p:txBody>
      </p:sp>
      <p:sp>
        <p:nvSpPr>
          <p:cNvPr id="8" name="Pravougaonik 7">
            <a:extLst>
              <a:ext uri="{FF2B5EF4-FFF2-40B4-BE49-F238E27FC236}">
                <a16:creationId xmlns:a16="http://schemas.microsoft.com/office/drawing/2014/main" id="{47EFB225-9343-4B8B-A832-158E6574F540}"/>
              </a:ext>
            </a:extLst>
          </p:cNvPr>
          <p:cNvSpPr/>
          <p:nvPr/>
        </p:nvSpPr>
        <p:spPr>
          <a:xfrm>
            <a:off x="3581400" y="0"/>
            <a:ext cx="47274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Прочитај текст:</a:t>
            </a:r>
            <a:endParaRPr lang="sr-Latn-R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Okvir za tekst 8">
            <a:extLst>
              <a:ext uri="{FF2B5EF4-FFF2-40B4-BE49-F238E27FC236}">
                <a16:creationId xmlns:a16="http://schemas.microsoft.com/office/drawing/2014/main" id="{76AE6990-7807-44DA-B9E8-A1386F98AEE3}"/>
              </a:ext>
            </a:extLst>
          </p:cNvPr>
          <p:cNvSpPr txBox="1"/>
          <p:nvPr/>
        </p:nvSpPr>
        <p:spPr>
          <a:xfrm>
            <a:off x="4667976" y="4694361"/>
            <a:ext cx="10289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Која врста речи је истакнута у тексту? </a:t>
            </a:r>
            <a:endParaRPr lang="sr-Latn-R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Okvir za tekst 10">
            <a:extLst>
              <a:ext uri="{FF2B5EF4-FFF2-40B4-BE49-F238E27FC236}">
                <a16:creationId xmlns:a16="http://schemas.microsoft.com/office/drawing/2014/main" id="{B756892B-98CC-418F-B907-CFBA45997065}"/>
              </a:ext>
            </a:extLst>
          </p:cNvPr>
          <p:cNvSpPr txBox="1"/>
          <p:nvPr/>
        </p:nvSpPr>
        <p:spPr>
          <a:xfrm>
            <a:off x="3914613" y="5279136"/>
            <a:ext cx="77067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Уочавамо да су неки придеви написани малим, а неки великим словом.</a:t>
            </a:r>
            <a:endParaRPr lang="sr-Latn-R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4967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8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3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id="{6206C1A2-1696-43F8-B204-EF035078F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3F09C-7EAB-48F4-A54C-99ED5796B16E}" type="datetime1">
              <a:rPr lang="fr-FR" smtClean="0"/>
              <a:t>06/03/2021</a:t>
            </a:fld>
            <a:endParaRPr lang="sr-Latn-RS"/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id="{4E05FFF5-C1ED-4A63-97C6-C133CE284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4" name="Čuvar mesta za broj slajda 3">
            <a:extLst>
              <a:ext uri="{FF2B5EF4-FFF2-40B4-BE49-F238E27FC236}">
                <a16:creationId xmlns:a16="http://schemas.microsoft.com/office/drawing/2014/main" id="{F89C7CE1-4DA1-4E10-99AB-26FC90FAA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5</a:t>
            </a:fld>
            <a:endParaRPr lang="sr-Latn-RS"/>
          </a:p>
        </p:txBody>
      </p:sp>
      <p:sp>
        <p:nvSpPr>
          <p:cNvPr id="6" name="Okvir za tekst 5">
            <a:extLst>
              <a:ext uri="{FF2B5EF4-FFF2-40B4-BE49-F238E27FC236}">
                <a16:creationId xmlns:a16="http://schemas.microsoft.com/office/drawing/2014/main" id="{F93F3C55-2CBB-4CA2-8A43-F2AD2C962805}"/>
              </a:ext>
            </a:extLst>
          </p:cNvPr>
          <p:cNvSpPr txBox="1"/>
          <p:nvPr/>
        </p:nvSpPr>
        <p:spPr>
          <a:xfrm>
            <a:off x="579249" y="396287"/>
            <a:ext cx="1028958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Присвојни придеви који се завршавају на </a:t>
            </a:r>
            <a:r>
              <a:rPr lang="sr-Cyrl-R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-ОВ, - ЕВ, -ИН</a:t>
            </a:r>
            <a:r>
              <a:rPr lang="sr-Cyrl-R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настали су од властитих имена, </a:t>
            </a:r>
            <a:r>
              <a:rPr lang="sr-Cyrl-R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пишу се великим словом</a:t>
            </a:r>
            <a:r>
              <a:rPr lang="sr-Cyrl-R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sr-Latn-R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Pravougaonik: sa zaobljenim uglovima 8">
            <a:extLst>
              <a:ext uri="{FF2B5EF4-FFF2-40B4-BE49-F238E27FC236}">
                <a16:creationId xmlns:a16="http://schemas.microsoft.com/office/drawing/2014/main" id="{C32E60B2-E82E-42A6-8981-AC591478B834}"/>
              </a:ext>
            </a:extLst>
          </p:cNvPr>
          <p:cNvSpPr/>
          <p:nvPr/>
        </p:nvSpPr>
        <p:spPr>
          <a:xfrm>
            <a:off x="123987" y="2991762"/>
            <a:ext cx="3797084" cy="328839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dirty="0">
                <a:solidFill>
                  <a:srgbClr val="002060"/>
                </a:solidFill>
              </a:rPr>
              <a:t>Властита именица </a:t>
            </a:r>
          </a:p>
          <a:p>
            <a:pPr algn="ctr"/>
            <a:r>
              <a:rPr lang="sr-Cyrl-RS" sz="2800" dirty="0">
                <a:solidFill>
                  <a:srgbClr val="002060"/>
                </a:solidFill>
              </a:rPr>
              <a:t>+ </a:t>
            </a:r>
            <a:r>
              <a:rPr lang="sr-Cyrl-RS" sz="3200" b="1" dirty="0">
                <a:solidFill>
                  <a:srgbClr val="002060"/>
                </a:solidFill>
              </a:rPr>
              <a:t>-</a:t>
            </a:r>
            <a:r>
              <a:rPr lang="sr-Cyrl-RS" sz="2800" dirty="0">
                <a:solidFill>
                  <a:srgbClr val="FF0000"/>
                </a:solidFill>
              </a:rPr>
              <a:t>ОВ</a:t>
            </a:r>
          </a:p>
          <a:p>
            <a:pPr algn="ctr"/>
            <a:r>
              <a:rPr lang="sr-Cyrl-RS" sz="2800" dirty="0">
                <a:solidFill>
                  <a:srgbClr val="FF0000"/>
                </a:solidFill>
              </a:rPr>
              <a:t>Д</a:t>
            </a:r>
            <a:r>
              <a:rPr lang="sr-Cyrl-RS" sz="2800" dirty="0">
                <a:solidFill>
                  <a:srgbClr val="002060"/>
                </a:solidFill>
              </a:rPr>
              <a:t>раган</a:t>
            </a:r>
            <a:r>
              <a:rPr lang="sr-Cyrl-RS" sz="2800" dirty="0">
                <a:solidFill>
                  <a:srgbClr val="FF0000"/>
                </a:solidFill>
              </a:rPr>
              <a:t> </a:t>
            </a:r>
            <a:r>
              <a:rPr lang="sr-Cyrl-RS" sz="2800" dirty="0">
                <a:solidFill>
                  <a:srgbClr val="002060"/>
                </a:solidFill>
              </a:rPr>
              <a:t>→</a:t>
            </a:r>
            <a:r>
              <a:rPr lang="sr-Cyrl-RS" sz="2800" dirty="0">
                <a:solidFill>
                  <a:srgbClr val="FF0000"/>
                </a:solidFill>
              </a:rPr>
              <a:t>Д</a:t>
            </a:r>
            <a:r>
              <a:rPr lang="sr-Cyrl-RS" sz="2800" dirty="0">
                <a:solidFill>
                  <a:srgbClr val="002060"/>
                </a:solidFill>
              </a:rPr>
              <a:t>раган</a:t>
            </a:r>
            <a:r>
              <a:rPr lang="sr-Cyrl-RS" sz="2800" dirty="0">
                <a:solidFill>
                  <a:srgbClr val="FF0000"/>
                </a:solidFill>
              </a:rPr>
              <a:t>ов</a:t>
            </a:r>
          </a:p>
          <a:p>
            <a:pPr algn="ctr"/>
            <a:r>
              <a:rPr lang="sr-Cyrl-RS" sz="2800" dirty="0">
                <a:solidFill>
                  <a:srgbClr val="FF0000"/>
                </a:solidFill>
              </a:rPr>
              <a:t>Ж</a:t>
            </a:r>
            <a:r>
              <a:rPr lang="sr-Cyrl-RS" sz="2800" dirty="0">
                <a:solidFill>
                  <a:srgbClr val="002060"/>
                </a:solidFill>
              </a:rPr>
              <a:t>ућко</a:t>
            </a:r>
            <a:r>
              <a:rPr lang="sr-Cyrl-RS" sz="2800" dirty="0">
                <a:solidFill>
                  <a:srgbClr val="FF0000"/>
                </a:solidFill>
              </a:rPr>
              <a:t> </a:t>
            </a:r>
            <a:r>
              <a:rPr lang="sr-Cyrl-RS" sz="2800" dirty="0">
                <a:solidFill>
                  <a:srgbClr val="002060"/>
                </a:solidFill>
              </a:rPr>
              <a:t>→</a:t>
            </a:r>
            <a:r>
              <a:rPr lang="sr-Cyrl-RS" sz="2800" dirty="0">
                <a:solidFill>
                  <a:srgbClr val="FF0000"/>
                </a:solidFill>
              </a:rPr>
              <a:t> Ж</a:t>
            </a:r>
            <a:r>
              <a:rPr lang="sr-Cyrl-RS" sz="2800" dirty="0">
                <a:solidFill>
                  <a:srgbClr val="002060"/>
                </a:solidFill>
              </a:rPr>
              <a:t>ућк</a:t>
            </a:r>
            <a:r>
              <a:rPr lang="sr-Cyrl-RS" sz="2800" dirty="0">
                <a:solidFill>
                  <a:srgbClr val="FF0000"/>
                </a:solidFill>
              </a:rPr>
              <a:t>ов</a:t>
            </a:r>
            <a:endParaRPr lang="sr-Latn-RS" sz="2800" dirty="0">
              <a:solidFill>
                <a:srgbClr val="FF0000"/>
              </a:solidFill>
            </a:endParaRPr>
          </a:p>
        </p:txBody>
      </p:sp>
      <p:sp>
        <p:nvSpPr>
          <p:cNvPr id="10" name="Pravougaonik: sa zaobljenim uglovima 9">
            <a:extLst>
              <a:ext uri="{FF2B5EF4-FFF2-40B4-BE49-F238E27FC236}">
                <a16:creationId xmlns:a16="http://schemas.microsoft.com/office/drawing/2014/main" id="{5A5EF51C-ABB9-43EE-BE3F-AB456938A3B9}"/>
              </a:ext>
            </a:extLst>
          </p:cNvPr>
          <p:cNvSpPr/>
          <p:nvPr/>
        </p:nvSpPr>
        <p:spPr>
          <a:xfrm>
            <a:off x="4197458" y="2991762"/>
            <a:ext cx="3797084" cy="328839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Властита именица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 </a:t>
            </a:r>
            <a:r>
              <a:rPr kumimoji="0" lang="sr-Cyrl-R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lang="sr-Cyrl-RS" sz="2800" dirty="0">
                <a:solidFill>
                  <a:srgbClr val="FF0000"/>
                </a:solidFill>
                <a:latin typeface="Calibri" panose="020F0502020204030204"/>
              </a:rPr>
              <a:t>Е</a:t>
            </a:r>
            <a:r>
              <a:rPr kumimoji="0" lang="sr-Cyrl-R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2800" dirty="0">
                <a:solidFill>
                  <a:srgbClr val="FF0000"/>
                </a:solidFill>
                <a:latin typeface="Calibri" panose="020F0502020204030204"/>
              </a:rPr>
              <a:t>М</a:t>
            </a:r>
            <a:r>
              <a:rPr kumimoji="0" lang="sr-Cyrl-R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илош</a:t>
            </a:r>
            <a:r>
              <a:rPr kumimoji="0" lang="sr-Cyrl-R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r-Cyrl-R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→</a:t>
            </a:r>
            <a:r>
              <a:rPr lang="sr-Cyrl-RS" sz="2800" dirty="0">
                <a:solidFill>
                  <a:srgbClr val="FF0000"/>
                </a:solidFill>
                <a:latin typeface="Calibri" panose="020F0502020204030204"/>
              </a:rPr>
              <a:t>М</a:t>
            </a:r>
            <a:r>
              <a:rPr kumimoji="0" lang="sr-Cyrl-R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илош</a:t>
            </a:r>
            <a:r>
              <a:rPr lang="sr-Cyrl-RS" sz="2800" dirty="0">
                <a:solidFill>
                  <a:srgbClr val="FF0000"/>
                </a:solidFill>
                <a:latin typeface="Calibri" panose="020F0502020204030204"/>
              </a:rPr>
              <a:t>е</a:t>
            </a:r>
            <a:r>
              <a:rPr kumimoji="0" lang="sr-Cyrl-R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2800" dirty="0">
                <a:solidFill>
                  <a:srgbClr val="FF0000"/>
                </a:solidFill>
                <a:latin typeface="Calibri" panose="020F0502020204030204"/>
              </a:rPr>
              <a:t>Ћ</a:t>
            </a:r>
            <a:r>
              <a:rPr lang="sr-Cyrl-RS" sz="2800" dirty="0">
                <a:solidFill>
                  <a:srgbClr val="002060"/>
                </a:solidFill>
                <a:latin typeface="Calibri" panose="020F0502020204030204"/>
              </a:rPr>
              <a:t>опић</a:t>
            </a:r>
            <a:r>
              <a:rPr kumimoji="0" lang="sr-Cyrl-R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r-Cyrl-R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→</a:t>
            </a:r>
            <a:r>
              <a:rPr kumimoji="0" lang="sr-Cyrl-R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sr-Cyrl-RS" sz="2800" dirty="0">
                <a:solidFill>
                  <a:srgbClr val="FF0000"/>
                </a:solidFill>
                <a:latin typeface="Calibri" panose="020F0502020204030204"/>
              </a:rPr>
              <a:t>Ћ</a:t>
            </a:r>
            <a:r>
              <a:rPr kumimoji="0" lang="sr-Cyrl-R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опић</a:t>
            </a:r>
            <a:r>
              <a:rPr lang="sr-Cyrl-RS" sz="2800" dirty="0">
                <a:solidFill>
                  <a:srgbClr val="FF0000"/>
                </a:solidFill>
                <a:latin typeface="Calibri" panose="020F0502020204030204"/>
              </a:rPr>
              <a:t>е</a:t>
            </a:r>
            <a:r>
              <a:rPr kumimoji="0" lang="sr-Cyrl-R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</a:t>
            </a:r>
            <a:endParaRPr kumimoji="0" lang="sr-Latn-R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Pravougaonik: sa zaobljenim uglovima 10">
            <a:extLst>
              <a:ext uri="{FF2B5EF4-FFF2-40B4-BE49-F238E27FC236}">
                <a16:creationId xmlns:a16="http://schemas.microsoft.com/office/drawing/2014/main" id="{EF479B81-0AB3-418F-9350-46184861569F}"/>
              </a:ext>
            </a:extLst>
          </p:cNvPr>
          <p:cNvSpPr/>
          <p:nvPr/>
        </p:nvSpPr>
        <p:spPr>
          <a:xfrm>
            <a:off x="8243808" y="2991762"/>
            <a:ext cx="3797084" cy="328839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Властита именица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 </a:t>
            </a:r>
            <a:r>
              <a:rPr kumimoji="0" lang="sr-Cyrl-R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lang="sr-Cyrl-RS" sz="2800" dirty="0">
                <a:solidFill>
                  <a:srgbClr val="FF0000"/>
                </a:solidFill>
                <a:latin typeface="Calibri" panose="020F0502020204030204"/>
              </a:rPr>
              <a:t>ИН</a:t>
            </a:r>
            <a:endParaRPr kumimoji="0" lang="sr-Cyrl-R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2800" dirty="0">
                <a:solidFill>
                  <a:srgbClr val="FF0000"/>
                </a:solidFill>
                <a:latin typeface="Calibri" panose="020F0502020204030204"/>
              </a:rPr>
              <a:t>В</a:t>
            </a:r>
            <a:r>
              <a:rPr lang="sr-Cyrl-RS" sz="2800" dirty="0">
                <a:solidFill>
                  <a:srgbClr val="002060"/>
                </a:solidFill>
                <a:latin typeface="Calibri" panose="020F0502020204030204"/>
              </a:rPr>
              <a:t>ерица</a:t>
            </a:r>
            <a:r>
              <a:rPr kumimoji="0" lang="sr-Cyrl-R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r-Cyrl-R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→</a:t>
            </a:r>
            <a:r>
              <a:rPr lang="sr-Cyrl-RS" sz="2800" dirty="0">
                <a:solidFill>
                  <a:srgbClr val="FF0000"/>
                </a:solidFill>
                <a:latin typeface="Calibri" panose="020F0502020204030204"/>
              </a:rPr>
              <a:t>В</a:t>
            </a:r>
            <a:r>
              <a:rPr kumimoji="0" lang="sr-Cyrl-R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ерич</a:t>
            </a:r>
            <a:r>
              <a:rPr lang="sr-Cyrl-RS" sz="2800" dirty="0">
                <a:solidFill>
                  <a:srgbClr val="FF0000"/>
                </a:solidFill>
                <a:latin typeface="Calibri" panose="020F0502020204030204"/>
              </a:rPr>
              <a:t>ин</a:t>
            </a:r>
            <a:endParaRPr kumimoji="0" lang="sr-Cyrl-R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2800" dirty="0">
                <a:solidFill>
                  <a:srgbClr val="FF0000"/>
                </a:solidFill>
                <a:latin typeface="Calibri" panose="020F0502020204030204"/>
              </a:rPr>
              <a:t>И</a:t>
            </a:r>
            <a:r>
              <a:rPr lang="sr-Cyrl-RS" sz="2800" dirty="0">
                <a:solidFill>
                  <a:srgbClr val="002060"/>
                </a:solidFill>
                <a:latin typeface="Calibri" panose="020F0502020204030204"/>
              </a:rPr>
              <a:t>лија</a:t>
            </a:r>
            <a:r>
              <a:rPr kumimoji="0" lang="sr-Cyrl-R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r-Cyrl-R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→</a:t>
            </a:r>
            <a:r>
              <a:rPr kumimoji="0" lang="sr-Cyrl-R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sr-Cyrl-RS" sz="2800" dirty="0">
                <a:solidFill>
                  <a:srgbClr val="FF0000"/>
                </a:solidFill>
                <a:latin typeface="Calibri" panose="020F0502020204030204"/>
              </a:rPr>
              <a:t>И</a:t>
            </a:r>
            <a:r>
              <a:rPr kumimoji="0" lang="sr-Cyrl-R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лиј</a:t>
            </a:r>
            <a:r>
              <a:rPr kumimoji="0" lang="sr-Cyrl-R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ин</a:t>
            </a:r>
            <a:endParaRPr kumimoji="0" lang="sr-Latn-R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1792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id="{9635B3A9-92C1-4FE1-B15C-8AEB02A01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3F09C-7EAB-48F4-A54C-99ED5796B16E}" type="datetime1">
              <a:rPr lang="fr-FR" smtClean="0"/>
              <a:t>06/03/2021</a:t>
            </a:fld>
            <a:endParaRPr lang="sr-Latn-RS"/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id="{0E08268F-012E-45BF-B0A2-C672F10C0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4" name="Čuvar mesta za broj slajda 3">
            <a:extLst>
              <a:ext uri="{FF2B5EF4-FFF2-40B4-BE49-F238E27FC236}">
                <a16:creationId xmlns:a16="http://schemas.microsoft.com/office/drawing/2014/main" id="{7C1E4812-9F7D-434C-B87F-E9D0E38C1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6</a:t>
            </a:fld>
            <a:endParaRPr lang="sr-Latn-RS"/>
          </a:p>
        </p:txBody>
      </p:sp>
      <p:sp>
        <p:nvSpPr>
          <p:cNvPr id="5" name="Okvir za tekst 4">
            <a:extLst>
              <a:ext uri="{FF2B5EF4-FFF2-40B4-BE49-F238E27FC236}">
                <a16:creationId xmlns:a16="http://schemas.microsoft.com/office/drawing/2014/main" id="{E8A87928-EDB6-4556-A670-91AB3155ADA4}"/>
              </a:ext>
            </a:extLst>
          </p:cNvPr>
          <p:cNvSpPr txBox="1"/>
          <p:nvPr/>
        </p:nvSpPr>
        <p:spPr>
          <a:xfrm>
            <a:off x="263471" y="294468"/>
            <a:ext cx="116650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sr-Cyrl-RS" sz="2800" b="1" dirty="0">
                <a:solidFill>
                  <a:srgbClr val="002060"/>
                </a:solidFill>
              </a:rPr>
              <a:t>Присвојни придеви настали од заједничких именица пишу се малим словом.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sr-Cyrl-RS" sz="2800" b="1" dirty="0">
                <a:solidFill>
                  <a:srgbClr val="002060"/>
                </a:solidFill>
              </a:rPr>
              <a:t>Присвојни придеви који се завршавају </a:t>
            </a:r>
            <a:r>
              <a:rPr lang="sr-Cyrl-RS" sz="2800" b="1" dirty="0">
                <a:solidFill>
                  <a:srgbClr val="FF0000"/>
                </a:solidFill>
              </a:rPr>
              <a:t>на –СКИ (-ЧКИ, -ШКИ) </a:t>
            </a:r>
            <a:r>
              <a:rPr lang="sr-Cyrl-RS" sz="2800" b="1" dirty="0">
                <a:solidFill>
                  <a:srgbClr val="002060"/>
                </a:solidFill>
              </a:rPr>
              <a:t>, а настали од властитих именица, </a:t>
            </a:r>
            <a:r>
              <a:rPr lang="sr-Cyrl-RS" sz="2800" b="1" dirty="0">
                <a:solidFill>
                  <a:srgbClr val="FF0000"/>
                </a:solidFill>
              </a:rPr>
              <a:t>пишу се малим словом</a:t>
            </a:r>
            <a:r>
              <a:rPr lang="sr-Cyrl-RS" sz="2800" b="1" dirty="0">
                <a:solidFill>
                  <a:srgbClr val="002060"/>
                </a:solidFill>
              </a:rPr>
              <a:t>.</a:t>
            </a:r>
            <a:endParaRPr lang="sr-Latn-RS" sz="2800" b="1" dirty="0">
              <a:solidFill>
                <a:srgbClr val="002060"/>
              </a:solidFill>
            </a:endParaRPr>
          </a:p>
        </p:txBody>
      </p:sp>
      <p:sp>
        <p:nvSpPr>
          <p:cNvPr id="6" name="Pravougaonik: sa zaobljenim uglovima 5">
            <a:extLst>
              <a:ext uri="{FF2B5EF4-FFF2-40B4-BE49-F238E27FC236}">
                <a16:creationId xmlns:a16="http://schemas.microsoft.com/office/drawing/2014/main" id="{881E19C2-7F0C-439A-B468-1DBE9160B913}"/>
              </a:ext>
            </a:extLst>
          </p:cNvPr>
          <p:cNvSpPr/>
          <p:nvPr/>
        </p:nvSpPr>
        <p:spPr>
          <a:xfrm>
            <a:off x="3425125" y="2366262"/>
            <a:ext cx="5703376" cy="58893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Властита именица + </a:t>
            </a:r>
            <a:r>
              <a:rPr kumimoji="0" lang="sr-Cyrl-R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sr-Cyrl-R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СКИ</a:t>
            </a:r>
          </a:p>
        </p:txBody>
      </p:sp>
      <p:sp>
        <p:nvSpPr>
          <p:cNvPr id="7" name="Pravougaonik: sa zaobljenim uglovima 6">
            <a:extLst>
              <a:ext uri="{FF2B5EF4-FFF2-40B4-BE49-F238E27FC236}">
                <a16:creationId xmlns:a16="http://schemas.microsoft.com/office/drawing/2014/main" id="{A4A6EBBD-574C-4087-8156-5E8F715F4BAC}"/>
              </a:ext>
            </a:extLst>
          </p:cNvPr>
          <p:cNvSpPr/>
          <p:nvPr/>
        </p:nvSpPr>
        <p:spPr>
          <a:xfrm>
            <a:off x="3425125" y="4118233"/>
            <a:ext cx="5703376" cy="17319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Cyrl-R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r-Cyrl-RS" sz="2800" dirty="0">
              <a:solidFill>
                <a:srgbClr val="002060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Шумадија + </a:t>
            </a:r>
            <a:r>
              <a:rPr kumimoji="0" lang="sr-Cyrl-R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sr-Cyrl-R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СКИ </a:t>
            </a:r>
            <a:r>
              <a:rPr kumimoji="0" lang="sr-Cyrl-R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→ шумадиј</a:t>
            </a:r>
            <a:r>
              <a:rPr kumimoji="0" lang="sr-Cyrl-R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ски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2800" dirty="0">
                <a:solidFill>
                  <a:srgbClr val="002060"/>
                </a:solidFill>
                <a:latin typeface="Calibri" panose="020F0502020204030204"/>
              </a:rPr>
              <a:t>Неготин</a:t>
            </a:r>
            <a:r>
              <a:rPr kumimoji="0" lang="sr-Cyrl-R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</a:t>
            </a:r>
            <a:r>
              <a:rPr kumimoji="0" lang="sr-Cyrl-R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sr-Cyrl-R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СКА </a:t>
            </a:r>
            <a:r>
              <a:rPr kumimoji="0" lang="sr-Cyrl-R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→ </a:t>
            </a:r>
            <a:r>
              <a:rPr kumimoji="0" lang="sr-Cyrl-R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неготин</a:t>
            </a:r>
            <a:r>
              <a:rPr kumimoji="0" lang="sr-Cyrl-R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ска</a:t>
            </a:r>
            <a:endParaRPr kumimoji="0" lang="sr-Cyrl-R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Сава + </a:t>
            </a:r>
            <a:r>
              <a:rPr kumimoji="0" lang="sr-Cyrl-R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sr-Cyrl-R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СКО </a:t>
            </a:r>
            <a:r>
              <a:rPr kumimoji="0" lang="sr-Cyrl-R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→ сав</a:t>
            </a:r>
            <a:r>
              <a:rPr kumimoji="0" lang="sr-Cyrl-R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ско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Cyrl-R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Cyrl-R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Prava linija spajanja sa strelicom 8">
            <a:extLst>
              <a:ext uri="{FF2B5EF4-FFF2-40B4-BE49-F238E27FC236}">
                <a16:creationId xmlns:a16="http://schemas.microsoft.com/office/drawing/2014/main" id="{E8674618-3BBE-4E5E-9239-A281688003B9}"/>
              </a:ext>
            </a:extLst>
          </p:cNvPr>
          <p:cNvCxnSpPr>
            <a:cxnSpLocks/>
          </p:cNvCxnSpPr>
          <p:nvPr/>
        </p:nvCxnSpPr>
        <p:spPr>
          <a:xfrm>
            <a:off x="6276813" y="3093393"/>
            <a:ext cx="0" cy="82767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Slika 11">
            <a:extLst>
              <a:ext uri="{FF2B5EF4-FFF2-40B4-BE49-F238E27FC236}">
                <a16:creationId xmlns:a16="http://schemas.microsoft.com/office/drawing/2014/main" id="{70422E41-E16F-4E40-9130-80B6EE1352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9625" y="1647478"/>
            <a:ext cx="4848225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554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id="{E262C7E4-2792-4671-A476-A8DC26536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3F09C-7EAB-48F4-A54C-99ED5796B16E}" type="datetime1">
              <a:rPr lang="fr-FR" smtClean="0"/>
              <a:t>06/03/2021</a:t>
            </a:fld>
            <a:endParaRPr lang="sr-Latn-RS"/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id="{AAF2C6C9-DA2D-4C7A-B3DE-9D90CE99F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4" name="Čuvar mesta za broj slajda 3">
            <a:extLst>
              <a:ext uri="{FF2B5EF4-FFF2-40B4-BE49-F238E27FC236}">
                <a16:creationId xmlns:a16="http://schemas.microsoft.com/office/drawing/2014/main" id="{E544C436-2DE8-448E-8986-2AB9A633F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7</a:t>
            </a:fld>
            <a:endParaRPr lang="sr-Latn-RS"/>
          </a:p>
        </p:txBody>
      </p:sp>
      <p:sp>
        <p:nvSpPr>
          <p:cNvPr id="5" name="Pravougaonik: sa zaobljenim uglovima 4">
            <a:extLst>
              <a:ext uri="{FF2B5EF4-FFF2-40B4-BE49-F238E27FC236}">
                <a16:creationId xmlns:a16="http://schemas.microsoft.com/office/drawing/2014/main" id="{FEAC0AB3-F8CE-48E4-BB48-910E709B07A3}"/>
              </a:ext>
            </a:extLst>
          </p:cNvPr>
          <p:cNvSpPr/>
          <p:nvPr/>
        </p:nvSpPr>
        <p:spPr>
          <a:xfrm>
            <a:off x="123986" y="537462"/>
            <a:ext cx="5703376" cy="58893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Властита именица + </a:t>
            </a:r>
            <a:r>
              <a:rPr kumimoji="0" lang="sr-Cyrl-R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lang="sr-Cyrl-RS" sz="2800" dirty="0">
                <a:solidFill>
                  <a:srgbClr val="FF0000"/>
                </a:solidFill>
                <a:latin typeface="Calibri" panose="020F0502020204030204"/>
              </a:rPr>
              <a:t>Ш</a:t>
            </a:r>
            <a:r>
              <a:rPr kumimoji="0" lang="sr-Cyrl-R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КИ</a:t>
            </a:r>
          </a:p>
        </p:txBody>
      </p:sp>
      <p:cxnSp>
        <p:nvCxnSpPr>
          <p:cNvPr id="6" name="Prava linija spajanja sa strelicom 5">
            <a:extLst>
              <a:ext uri="{FF2B5EF4-FFF2-40B4-BE49-F238E27FC236}">
                <a16:creationId xmlns:a16="http://schemas.microsoft.com/office/drawing/2014/main" id="{49797641-5444-497C-8C52-1A23ADC40BDE}"/>
              </a:ext>
            </a:extLst>
          </p:cNvPr>
          <p:cNvCxnSpPr>
            <a:cxnSpLocks/>
          </p:cNvCxnSpPr>
          <p:nvPr/>
        </p:nvCxnSpPr>
        <p:spPr>
          <a:xfrm>
            <a:off x="2789694" y="1264594"/>
            <a:ext cx="0" cy="82767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ravougaonik: sa zaobljenim uglovima 6">
            <a:extLst>
              <a:ext uri="{FF2B5EF4-FFF2-40B4-BE49-F238E27FC236}">
                <a16:creationId xmlns:a16="http://schemas.microsoft.com/office/drawing/2014/main" id="{B2A0C2BE-F9E6-4939-ABC1-5CD761B89A7F}"/>
              </a:ext>
            </a:extLst>
          </p:cNvPr>
          <p:cNvSpPr/>
          <p:nvPr/>
        </p:nvSpPr>
        <p:spPr>
          <a:xfrm>
            <a:off x="123986" y="2563032"/>
            <a:ext cx="5703376" cy="17319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Cyrl-R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r-Cyrl-RS" sz="2800" dirty="0">
              <a:solidFill>
                <a:srgbClr val="002060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2800" dirty="0" err="1">
                <a:solidFill>
                  <a:srgbClr val="002060"/>
                </a:solidFill>
                <a:latin typeface="Calibri" panose="020F0502020204030204"/>
              </a:rPr>
              <a:t>Футог</a:t>
            </a:r>
            <a:r>
              <a:rPr lang="sr-Cyrl-RS" sz="2800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kumimoji="0" lang="sr-Cyrl-R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</a:t>
            </a:r>
            <a:r>
              <a:rPr kumimoji="0" lang="sr-Cyrl-R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lang="sr-Cyrl-RS" sz="2800" dirty="0">
                <a:solidFill>
                  <a:srgbClr val="FF0000"/>
                </a:solidFill>
                <a:latin typeface="Calibri" panose="020F0502020204030204"/>
              </a:rPr>
              <a:t>Ш</a:t>
            </a:r>
            <a:r>
              <a:rPr kumimoji="0" lang="sr-Cyrl-R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КИ </a:t>
            </a:r>
            <a:r>
              <a:rPr kumimoji="0" lang="sr-Cyrl-R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→ </a:t>
            </a:r>
            <a:r>
              <a:rPr kumimoji="0" lang="sr-Cyrl-R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футо</a:t>
            </a:r>
            <a:r>
              <a:rPr lang="sr-Cyrl-RS" sz="2800" dirty="0">
                <a:solidFill>
                  <a:srgbClr val="FF0000"/>
                </a:solidFill>
                <a:latin typeface="Calibri" panose="020F0502020204030204"/>
              </a:rPr>
              <a:t>ш</a:t>
            </a:r>
            <a:r>
              <a:rPr kumimoji="0" lang="sr-Cyrl-R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ки</a:t>
            </a:r>
            <a:endParaRPr kumimoji="0" lang="sr-Cyrl-R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2800" dirty="0">
                <a:solidFill>
                  <a:srgbClr val="002060"/>
                </a:solidFill>
                <a:latin typeface="Calibri" panose="020F0502020204030204"/>
              </a:rPr>
              <a:t>Тамиш</a:t>
            </a:r>
            <a:r>
              <a:rPr kumimoji="0" lang="sr-Cyrl-R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</a:t>
            </a:r>
            <a:r>
              <a:rPr kumimoji="0" lang="sr-Cyrl-R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lang="sr-Cyrl-RS" sz="2800" dirty="0">
                <a:solidFill>
                  <a:srgbClr val="FF0000"/>
                </a:solidFill>
                <a:latin typeface="Calibri" panose="020F0502020204030204"/>
              </a:rPr>
              <a:t>Ш</a:t>
            </a:r>
            <a:r>
              <a:rPr kumimoji="0" lang="sr-Cyrl-R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КА </a:t>
            </a:r>
            <a:r>
              <a:rPr kumimoji="0" lang="sr-Cyrl-R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→ тами</a:t>
            </a:r>
            <a:r>
              <a:rPr lang="sr-Cyrl-RS" sz="2800" dirty="0">
                <a:solidFill>
                  <a:srgbClr val="FF0000"/>
                </a:solidFill>
                <a:latin typeface="Calibri" panose="020F0502020204030204"/>
              </a:rPr>
              <a:t>ш</a:t>
            </a:r>
            <a:r>
              <a:rPr kumimoji="0" lang="sr-Cyrl-R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2800" dirty="0">
                <a:solidFill>
                  <a:srgbClr val="002060"/>
                </a:solidFill>
                <a:latin typeface="Calibri" panose="020F0502020204030204"/>
              </a:rPr>
              <a:t>Ниш</a:t>
            </a:r>
            <a:r>
              <a:rPr kumimoji="0" lang="sr-Cyrl-R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</a:t>
            </a:r>
            <a:r>
              <a:rPr kumimoji="0" lang="sr-Cyrl-R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lang="sr-Cyrl-RS" sz="2800" dirty="0">
                <a:solidFill>
                  <a:srgbClr val="FF0000"/>
                </a:solidFill>
                <a:latin typeface="Calibri" panose="020F0502020204030204"/>
              </a:rPr>
              <a:t>Ш</a:t>
            </a:r>
            <a:r>
              <a:rPr kumimoji="0" lang="sr-Cyrl-R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 </a:t>
            </a:r>
            <a:r>
              <a:rPr kumimoji="0" lang="sr-Cyrl-R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→ ни</a:t>
            </a:r>
            <a:r>
              <a:rPr lang="sr-Cyrl-RS" sz="2800" dirty="0">
                <a:solidFill>
                  <a:srgbClr val="FF0000"/>
                </a:solidFill>
                <a:latin typeface="Calibri" panose="020F0502020204030204"/>
              </a:rPr>
              <a:t>ш</a:t>
            </a:r>
            <a:r>
              <a:rPr kumimoji="0" lang="sr-Cyrl-R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Cyrl-R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Cyrl-R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ravougaonik: sa zaobljenim uglovima 7">
            <a:extLst>
              <a:ext uri="{FF2B5EF4-FFF2-40B4-BE49-F238E27FC236}">
                <a16:creationId xmlns:a16="http://schemas.microsoft.com/office/drawing/2014/main" id="{C8A856FD-D0E0-406B-80E7-86CA8CAE7311}"/>
              </a:ext>
            </a:extLst>
          </p:cNvPr>
          <p:cNvSpPr/>
          <p:nvPr/>
        </p:nvSpPr>
        <p:spPr>
          <a:xfrm>
            <a:off x="6096000" y="537461"/>
            <a:ext cx="5703376" cy="5889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Властита именица + </a:t>
            </a:r>
            <a:r>
              <a:rPr kumimoji="0" lang="sr-Cyrl-R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lang="sr-Cyrl-RS" sz="2800" dirty="0">
                <a:solidFill>
                  <a:srgbClr val="FF0000"/>
                </a:solidFill>
                <a:latin typeface="Calibri" panose="020F0502020204030204"/>
              </a:rPr>
              <a:t>Ч</a:t>
            </a:r>
            <a:r>
              <a:rPr kumimoji="0" lang="sr-Cyrl-R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КИ</a:t>
            </a:r>
          </a:p>
        </p:txBody>
      </p:sp>
      <p:cxnSp>
        <p:nvCxnSpPr>
          <p:cNvPr id="9" name="Prava linija spajanja sa strelicom 8">
            <a:extLst>
              <a:ext uri="{FF2B5EF4-FFF2-40B4-BE49-F238E27FC236}">
                <a16:creationId xmlns:a16="http://schemas.microsoft.com/office/drawing/2014/main" id="{30624521-2B1B-40D7-B94A-708357CEBCE7}"/>
              </a:ext>
            </a:extLst>
          </p:cNvPr>
          <p:cNvCxnSpPr>
            <a:cxnSpLocks/>
          </p:cNvCxnSpPr>
          <p:nvPr/>
        </p:nvCxnSpPr>
        <p:spPr>
          <a:xfrm>
            <a:off x="9110419" y="1297624"/>
            <a:ext cx="0" cy="82767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avougaonik: sa zaobljenim uglovima 9">
            <a:extLst>
              <a:ext uri="{FF2B5EF4-FFF2-40B4-BE49-F238E27FC236}">
                <a16:creationId xmlns:a16="http://schemas.microsoft.com/office/drawing/2014/main" id="{BB5FFE6A-AFDA-48CA-81FF-8E2494BE048A}"/>
              </a:ext>
            </a:extLst>
          </p:cNvPr>
          <p:cNvSpPr/>
          <p:nvPr/>
        </p:nvSpPr>
        <p:spPr>
          <a:xfrm>
            <a:off x="6096000" y="2563032"/>
            <a:ext cx="5703376" cy="173193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Cyrl-R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r-Cyrl-RS" sz="2800" dirty="0">
              <a:solidFill>
                <a:srgbClr val="002060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2800" dirty="0">
                <a:solidFill>
                  <a:srgbClr val="002060"/>
                </a:solidFill>
                <a:latin typeface="Calibri" panose="020F0502020204030204"/>
              </a:rPr>
              <a:t>Вршац </a:t>
            </a:r>
            <a:r>
              <a:rPr kumimoji="0" lang="sr-Cyrl-R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</a:t>
            </a:r>
            <a:r>
              <a:rPr kumimoji="0" lang="sr-Cyrl-R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lang="sr-Cyrl-RS" sz="2800" dirty="0">
                <a:solidFill>
                  <a:srgbClr val="FF0000"/>
                </a:solidFill>
                <a:latin typeface="Calibri" panose="020F0502020204030204"/>
              </a:rPr>
              <a:t>Ш</a:t>
            </a:r>
            <a:r>
              <a:rPr kumimoji="0" lang="sr-Cyrl-R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КИ </a:t>
            </a:r>
            <a:r>
              <a:rPr kumimoji="0" lang="sr-Cyrl-R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→ врша</a:t>
            </a:r>
            <a:r>
              <a:rPr lang="sr-Cyrl-RS" sz="2800" noProof="0" dirty="0">
                <a:solidFill>
                  <a:srgbClr val="FF0000"/>
                </a:solidFill>
                <a:latin typeface="Calibri" panose="020F0502020204030204"/>
              </a:rPr>
              <a:t>ч</a:t>
            </a:r>
            <a:r>
              <a:rPr kumimoji="0" lang="sr-Cyrl-R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2800" noProof="0" dirty="0">
                <a:solidFill>
                  <a:srgbClr val="002060"/>
                </a:solidFill>
                <a:latin typeface="Calibri" panose="020F0502020204030204"/>
              </a:rPr>
              <a:t>Шабац</a:t>
            </a:r>
            <a:r>
              <a:rPr kumimoji="0" lang="sr-Cyrl-R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</a:t>
            </a:r>
            <a:r>
              <a:rPr kumimoji="0" lang="sr-Cyrl-R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lang="sr-Cyrl-RS" sz="2800" noProof="0" dirty="0">
                <a:solidFill>
                  <a:srgbClr val="FF0000"/>
                </a:solidFill>
                <a:latin typeface="Calibri" panose="020F0502020204030204"/>
              </a:rPr>
              <a:t>Ч</a:t>
            </a:r>
            <a:r>
              <a:rPr kumimoji="0" lang="sr-Cyrl-R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КА </a:t>
            </a:r>
            <a:r>
              <a:rPr kumimoji="0" lang="sr-Cyrl-R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→ шаба</a:t>
            </a:r>
            <a:r>
              <a:rPr lang="sr-Cyrl-RS" sz="2800" noProof="0" dirty="0">
                <a:solidFill>
                  <a:srgbClr val="FF0000"/>
                </a:solidFill>
                <a:latin typeface="Calibri" panose="020F0502020204030204"/>
              </a:rPr>
              <a:t>ч</a:t>
            </a:r>
            <a:r>
              <a:rPr kumimoji="0" lang="sr-Cyrl-R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2800" dirty="0">
                <a:solidFill>
                  <a:srgbClr val="002060"/>
                </a:solidFill>
                <a:latin typeface="Calibri" panose="020F0502020204030204"/>
              </a:rPr>
              <a:t>Краљево</a:t>
            </a:r>
            <a:r>
              <a:rPr kumimoji="0" lang="sr-Cyrl-R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</a:t>
            </a:r>
            <a:r>
              <a:rPr kumimoji="0" lang="sr-Cyrl-R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lang="sr-Cyrl-RS" sz="2800" noProof="0" dirty="0">
                <a:solidFill>
                  <a:srgbClr val="FF0000"/>
                </a:solidFill>
                <a:latin typeface="Calibri" panose="020F0502020204030204"/>
              </a:rPr>
              <a:t>Ч</a:t>
            </a:r>
            <a:r>
              <a:rPr kumimoji="0" lang="sr-Cyrl-R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 </a:t>
            </a:r>
            <a:r>
              <a:rPr kumimoji="0" lang="sr-Cyrl-R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→ краљева</a:t>
            </a:r>
            <a:r>
              <a:rPr lang="sr-Cyrl-RS" sz="2800" noProof="0" dirty="0">
                <a:solidFill>
                  <a:srgbClr val="FF0000"/>
                </a:solidFill>
                <a:latin typeface="Calibri" panose="020F0502020204030204"/>
              </a:rPr>
              <a:t>ч</a:t>
            </a:r>
            <a:r>
              <a:rPr kumimoji="0" lang="sr-Cyrl-R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Cyrl-R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Cyrl-R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D6B1B926-828A-4405-8D6F-25843D37D3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50" y="4533900"/>
            <a:ext cx="371475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688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id="{0D892395-19D8-4496-A2A4-195B08A7B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3F09C-7EAB-48F4-A54C-99ED5796B16E}" type="datetime1">
              <a:rPr lang="fr-FR" smtClean="0"/>
              <a:t>06/03/2021</a:t>
            </a:fld>
            <a:endParaRPr lang="sr-Latn-RS"/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id="{1C3F785C-EE36-4272-90D0-F1F8977A5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4" name="Čuvar mesta za broj slajda 3">
            <a:extLst>
              <a:ext uri="{FF2B5EF4-FFF2-40B4-BE49-F238E27FC236}">
                <a16:creationId xmlns:a16="http://schemas.microsoft.com/office/drawing/2014/main" id="{5F0E8200-9E88-4D5E-ADF0-BB942A92E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8</a:t>
            </a:fld>
            <a:endParaRPr lang="sr-Latn-RS"/>
          </a:p>
        </p:txBody>
      </p:sp>
      <p:sp>
        <p:nvSpPr>
          <p:cNvPr id="5" name="Okvir za tekst 4">
            <a:extLst>
              <a:ext uri="{FF2B5EF4-FFF2-40B4-BE49-F238E27FC236}">
                <a16:creationId xmlns:a16="http://schemas.microsoft.com/office/drawing/2014/main" id="{914FBD6F-03D3-475C-92E0-70F27DF6C8D8}"/>
              </a:ext>
            </a:extLst>
          </p:cNvPr>
          <p:cNvSpPr txBox="1"/>
          <p:nvPr/>
        </p:nvSpPr>
        <p:spPr>
          <a:xfrm>
            <a:off x="263471" y="294468"/>
            <a:ext cx="1166505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sr-Cyrl-R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Уочи присвојне придеве у следећим реченицама.</a:t>
            </a:r>
          </a:p>
          <a:p>
            <a:pPr algn="ctr"/>
            <a:endParaRPr lang="sr-Cyrl-RS" sz="2800" b="1" dirty="0">
              <a:solidFill>
                <a:srgbClr val="002060"/>
              </a:solidFill>
            </a:endParaRP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sr-Cyrl-RS" sz="2800" b="1" dirty="0">
                <a:solidFill>
                  <a:srgbClr val="002060"/>
                </a:solidFill>
              </a:rPr>
              <a:t>Доситеј Обрадовић, Вуков учитељ у Великој школи, говорио је чак десет језика. То су били: грчки, латински, новогрчки, немачки, енглески, француски, руски, албански, румунски и италијански.</a:t>
            </a:r>
          </a:p>
          <a:p>
            <a:pPr marL="457200" indent="-457200" algn="ctr">
              <a:buFont typeface="Wingdings" panose="05000000000000000000" pitchFamily="2" charset="2"/>
              <a:buChar char="Ø"/>
            </a:pPr>
            <a:endParaRPr lang="sr-Cyrl-RS" sz="2800" b="1" dirty="0">
              <a:solidFill>
                <a:srgbClr val="002060"/>
              </a:solidFill>
            </a:endParaRP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sr-Cyrl-RS" sz="2800" b="1" dirty="0">
                <a:solidFill>
                  <a:srgbClr val="002060"/>
                </a:solidFill>
              </a:rPr>
              <a:t>Бојанин и Ђорђев омиљени спортиста је Новак Ђоковић, српски тенисер.</a:t>
            </a:r>
            <a:endParaRPr lang="sr-Latn-RS" sz="2800" b="1" dirty="0">
              <a:solidFill>
                <a:srgbClr val="002060"/>
              </a:solidFill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0281239B-F8CF-486A-AB8E-E296A12B02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198" y="3524250"/>
            <a:ext cx="2781300" cy="3333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1" name="Prava linija spajanja 10">
            <a:extLst>
              <a:ext uri="{FF2B5EF4-FFF2-40B4-BE49-F238E27FC236}">
                <a16:creationId xmlns:a16="http://schemas.microsoft.com/office/drawing/2014/main" id="{BAC06763-3180-45C6-9FBD-5B895A8D1201}"/>
              </a:ext>
            </a:extLst>
          </p:cNvPr>
          <p:cNvCxnSpPr/>
          <p:nvPr/>
        </p:nvCxnSpPr>
        <p:spPr>
          <a:xfrm>
            <a:off x="4309498" y="1611824"/>
            <a:ext cx="100642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rava linija spajanja 11">
            <a:extLst>
              <a:ext uri="{FF2B5EF4-FFF2-40B4-BE49-F238E27FC236}">
                <a16:creationId xmlns:a16="http://schemas.microsoft.com/office/drawing/2014/main" id="{56C40180-BEF4-4F8D-BB3D-38FBC5AF7AF4}"/>
              </a:ext>
            </a:extLst>
          </p:cNvPr>
          <p:cNvCxnSpPr/>
          <p:nvPr/>
        </p:nvCxnSpPr>
        <p:spPr>
          <a:xfrm>
            <a:off x="5205817" y="2092378"/>
            <a:ext cx="100642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rava linija spajanja 12">
            <a:extLst>
              <a:ext uri="{FF2B5EF4-FFF2-40B4-BE49-F238E27FC236}">
                <a16:creationId xmlns:a16="http://schemas.microsoft.com/office/drawing/2014/main" id="{8A4C01A5-DB25-4C5D-AFFA-A6538FE73DD5}"/>
              </a:ext>
            </a:extLst>
          </p:cNvPr>
          <p:cNvCxnSpPr>
            <a:cxnSpLocks/>
          </p:cNvCxnSpPr>
          <p:nvPr/>
        </p:nvCxnSpPr>
        <p:spPr>
          <a:xfrm>
            <a:off x="6350108" y="2092378"/>
            <a:ext cx="132155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rava linija spajanja 14">
            <a:extLst>
              <a:ext uri="{FF2B5EF4-FFF2-40B4-BE49-F238E27FC236}">
                <a16:creationId xmlns:a16="http://schemas.microsoft.com/office/drawing/2014/main" id="{1C4830D1-FD87-4A75-9E38-6DEF9522AB9E}"/>
              </a:ext>
            </a:extLst>
          </p:cNvPr>
          <p:cNvCxnSpPr>
            <a:cxnSpLocks/>
          </p:cNvCxnSpPr>
          <p:nvPr/>
        </p:nvCxnSpPr>
        <p:spPr>
          <a:xfrm>
            <a:off x="7915437" y="2092378"/>
            <a:ext cx="155402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rava linija spajanja 18">
            <a:extLst>
              <a:ext uri="{FF2B5EF4-FFF2-40B4-BE49-F238E27FC236}">
                <a16:creationId xmlns:a16="http://schemas.microsoft.com/office/drawing/2014/main" id="{FE631EC3-88DD-4CE1-9FE9-03972F03878E}"/>
              </a:ext>
            </a:extLst>
          </p:cNvPr>
          <p:cNvCxnSpPr>
            <a:cxnSpLocks/>
          </p:cNvCxnSpPr>
          <p:nvPr/>
        </p:nvCxnSpPr>
        <p:spPr>
          <a:xfrm>
            <a:off x="9633166" y="2092378"/>
            <a:ext cx="155402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rava linija spajanja 19">
            <a:extLst>
              <a:ext uri="{FF2B5EF4-FFF2-40B4-BE49-F238E27FC236}">
                <a16:creationId xmlns:a16="http://schemas.microsoft.com/office/drawing/2014/main" id="{1F6EAAAD-AF4C-4FA7-929B-25D3055CD52C}"/>
              </a:ext>
            </a:extLst>
          </p:cNvPr>
          <p:cNvCxnSpPr>
            <a:cxnSpLocks/>
          </p:cNvCxnSpPr>
          <p:nvPr/>
        </p:nvCxnSpPr>
        <p:spPr>
          <a:xfrm>
            <a:off x="1364821" y="2539246"/>
            <a:ext cx="13163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rava linija spajanja 21">
            <a:extLst>
              <a:ext uri="{FF2B5EF4-FFF2-40B4-BE49-F238E27FC236}">
                <a16:creationId xmlns:a16="http://schemas.microsoft.com/office/drawing/2014/main" id="{CC989366-D8B6-4CD7-8757-C3587BAFF65E}"/>
              </a:ext>
            </a:extLst>
          </p:cNvPr>
          <p:cNvCxnSpPr>
            <a:cxnSpLocks/>
          </p:cNvCxnSpPr>
          <p:nvPr/>
        </p:nvCxnSpPr>
        <p:spPr>
          <a:xfrm>
            <a:off x="2923207" y="2539246"/>
            <a:ext cx="16332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rava linija spajanja 23">
            <a:extLst>
              <a:ext uri="{FF2B5EF4-FFF2-40B4-BE49-F238E27FC236}">
                <a16:creationId xmlns:a16="http://schemas.microsoft.com/office/drawing/2014/main" id="{F0D72164-0A2E-4DC5-9176-09EFF7CA33B6}"/>
              </a:ext>
            </a:extLst>
          </p:cNvPr>
          <p:cNvCxnSpPr>
            <a:cxnSpLocks/>
          </p:cNvCxnSpPr>
          <p:nvPr/>
        </p:nvCxnSpPr>
        <p:spPr>
          <a:xfrm>
            <a:off x="4779614" y="2580682"/>
            <a:ext cx="7532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rava linija spajanja 25">
            <a:extLst>
              <a:ext uri="{FF2B5EF4-FFF2-40B4-BE49-F238E27FC236}">
                <a16:creationId xmlns:a16="http://schemas.microsoft.com/office/drawing/2014/main" id="{74428449-E2C8-4DF1-91DA-CAC4DB5F6D63}"/>
              </a:ext>
            </a:extLst>
          </p:cNvPr>
          <p:cNvCxnSpPr>
            <a:cxnSpLocks/>
          </p:cNvCxnSpPr>
          <p:nvPr/>
        </p:nvCxnSpPr>
        <p:spPr>
          <a:xfrm>
            <a:off x="5856747" y="2580682"/>
            <a:ext cx="13163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rava linija spajanja 26">
            <a:extLst>
              <a:ext uri="{FF2B5EF4-FFF2-40B4-BE49-F238E27FC236}">
                <a16:creationId xmlns:a16="http://schemas.microsoft.com/office/drawing/2014/main" id="{8386CA0B-84AC-4BD8-BFEC-AA4514795AAA}"/>
              </a:ext>
            </a:extLst>
          </p:cNvPr>
          <p:cNvCxnSpPr>
            <a:cxnSpLocks/>
          </p:cNvCxnSpPr>
          <p:nvPr/>
        </p:nvCxnSpPr>
        <p:spPr>
          <a:xfrm>
            <a:off x="7495207" y="2580682"/>
            <a:ext cx="143181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rava linija spajanja 28">
            <a:extLst>
              <a:ext uri="{FF2B5EF4-FFF2-40B4-BE49-F238E27FC236}">
                <a16:creationId xmlns:a16="http://schemas.microsoft.com/office/drawing/2014/main" id="{08A3914B-E045-45BF-99F5-D85EE9A25235}"/>
              </a:ext>
            </a:extLst>
          </p:cNvPr>
          <p:cNvCxnSpPr>
            <a:cxnSpLocks/>
          </p:cNvCxnSpPr>
          <p:nvPr/>
        </p:nvCxnSpPr>
        <p:spPr>
          <a:xfrm>
            <a:off x="9324007" y="2580682"/>
            <a:ext cx="17107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rava linija spajanja 30">
            <a:extLst>
              <a:ext uri="{FF2B5EF4-FFF2-40B4-BE49-F238E27FC236}">
                <a16:creationId xmlns:a16="http://schemas.microsoft.com/office/drawing/2014/main" id="{EF370719-AD13-440E-B0DB-75CFBD26B077}"/>
              </a:ext>
            </a:extLst>
          </p:cNvPr>
          <p:cNvCxnSpPr>
            <a:cxnSpLocks/>
          </p:cNvCxnSpPr>
          <p:nvPr/>
        </p:nvCxnSpPr>
        <p:spPr>
          <a:xfrm>
            <a:off x="1364821" y="3429000"/>
            <a:ext cx="13163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rava linija spajanja 31">
            <a:extLst>
              <a:ext uri="{FF2B5EF4-FFF2-40B4-BE49-F238E27FC236}">
                <a16:creationId xmlns:a16="http://schemas.microsoft.com/office/drawing/2014/main" id="{6AFAD40C-0405-4A29-BEC4-D5600848FEFA}"/>
              </a:ext>
            </a:extLst>
          </p:cNvPr>
          <p:cNvCxnSpPr>
            <a:cxnSpLocks/>
          </p:cNvCxnSpPr>
          <p:nvPr/>
        </p:nvCxnSpPr>
        <p:spPr>
          <a:xfrm>
            <a:off x="2918848" y="3429000"/>
            <a:ext cx="11197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rava linija spajanja 33">
            <a:extLst>
              <a:ext uri="{FF2B5EF4-FFF2-40B4-BE49-F238E27FC236}">
                <a16:creationId xmlns:a16="http://schemas.microsoft.com/office/drawing/2014/main" id="{4DAB10AB-B2FB-4284-9F38-04CD84B1A149}"/>
              </a:ext>
            </a:extLst>
          </p:cNvPr>
          <p:cNvCxnSpPr>
            <a:cxnSpLocks/>
          </p:cNvCxnSpPr>
          <p:nvPr/>
        </p:nvCxnSpPr>
        <p:spPr>
          <a:xfrm>
            <a:off x="10224200" y="3429000"/>
            <a:ext cx="1129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0349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l="-1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id="{89D2F32C-C6C1-45C0-996B-9EC6B8B8A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3F09C-7EAB-48F4-A54C-99ED5796B16E}" type="datetime1">
              <a:rPr lang="fr-FR" smtClean="0"/>
              <a:t>06/03/2021</a:t>
            </a:fld>
            <a:endParaRPr lang="sr-Latn-RS"/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id="{89334E69-7177-4D7B-A0D5-939F3FADA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4" name="Čuvar mesta za broj slajda 3">
            <a:extLst>
              <a:ext uri="{FF2B5EF4-FFF2-40B4-BE49-F238E27FC236}">
                <a16:creationId xmlns:a16="http://schemas.microsoft.com/office/drawing/2014/main" id="{1D1479C8-63AB-4408-98E3-37161E615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9</a:t>
            </a:fld>
            <a:endParaRPr lang="sr-Latn-RS"/>
          </a:p>
        </p:txBody>
      </p:sp>
      <p:sp>
        <p:nvSpPr>
          <p:cNvPr id="5" name="Okvir za tekst 4">
            <a:extLst>
              <a:ext uri="{FF2B5EF4-FFF2-40B4-BE49-F238E27FC236}">
                <a16:creationId xmlns:a16="http://schemas.microsoft.com/office/drawing/2014/main" id="{FBEE9382-74E4-4B1C-A074-BD488DFCC223}"/>
              </a:ext>
            </a:extLst>
          </p:cNvPr>
          <p:cNvSpPr txBox="1"/>
          <p:nvPr/>
        </p:nvSpPr>
        <p:spPr>
          <a:xfrm>
            <a:off x="263471" y="362858"/>
            <a:ext cx="116650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r-Cyrl-RS" sz="2800" b="1" dirty="0">
              <a:solidFill>
                <a:srgbClr val="00206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sr-Cyrl-RS" sz="2800" b="1" dirty="0">
                <a:solidFill>
                  <a:srgbClr val="002060"/>
                </a:solidFill>
              </a:rPr>
              <a:t>Иако се завршавају </a:t>
            </a:r>
            <a:r>
              <a:rPr lang="sr-Cyrl-RS" sz="2800" b="1" dirty="0">
                <a:solidFill>
                  <a:srgbClr val="FF0000"/>
                </a:solidFill>
              </a:rPr>
              <a:t>на –СКИ (-ЧКИ, -ШКИ) </a:t>
            </a:r>
            <a:r>
              <a:rPr lang="sr-Cyrl-RS" sz="2800" b="1" dirty="0">
                <a:solidFill>
                  <a:srgbClr val="002060"/>
                </a:solidFill>
              </a:rPr>
              <a:t>, неке речи пишемо великим почетним словом, јер нису присвојни придеви.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sr-Cyrl-RS" sz="2800" b="1" dirty="0">
                <a:solidFill>
                  <a:srgbClr val="002060"/>
                </a:solidFill>
              </a:rPr>
              <a:t>Све речи у називу држава пишу се </a:t>
            </a:r>
            <a:r>
              <a:rPr lang="sr-Cyrl-RS" sz="2800" b="1" dirty="0">
                <a:solidFill>
                  <a:srgbClr val="FF0000"/>
                </a:solidFill>
              </a:rPr>
              <a:t>великим почетним словом</a:t>
            </a:r>
            <a:r>
              <a:rPr lang="sr-Cyrl-RS" sz="2800" b="1" dirty="0">
                <a:solidFill>
                  <a:srgbClr val="002060"/>
                </a:solidFill>
              </a:rPr>
              <a:t>: Енгле</a:t>
            </a:r>
            <a:r>
              <a:rPr lang="sr-Cyrl-RS" sz="2800" b="1" dirty="0">
                <a:solidFill>
                  <a:srgbClr val="FF0000"/>
                </a:solidFill>
              </a:rPr>
              <a:t>ска</a:t>
            </a:r>
            <a:r>
              <a:rPr lang="sr-Cyrl-RS" sz="2800" b="1" dirty="0">
                <a:solidFill>
                  <a:srgbClr val="002060"/>
                </a:solidFill>
              </a:rPr>
              <a:t>,  Нема</a:t>
            </a:r>
            <a:r>
              <a:rPr lang="sr-Cyrl-RS" sz="2800" b="1" dirty="0">
                <a:solidFill>
                  <a:srgbClr val="FF0000"/>
                </a:solidFill>
              </a:rPr>
              <a:t>чка</a:t>
            </a:r>
            <a:r>
              <a:rPr lang="sr-Cyrl-RS" sz="2800" b="1" dirty="0">
                <a:solidFill>
                  <a:srgbClr val="002060"/>
                </a:solidFill>
              </a:rPr>
              <a:t>, Че</a:t>
            </a:r>
            <a:r>
              <a:rPr lang="sr-Cyrl-RS" sz="2800" b="1" dirty="0">
                <a:solidFill>
                  <a:srgbClr val="FF0000"/>
                </a:solidFill>
              </a:rPr>
              <a:t>шка </a:t>
            </a:r>
            <a:r>
              <a:rPr lang="sr-Cyrl-RS" sz="2800" b="1" dirty="0">
                <a:solidFill>
                  <a:srgbClr val="002060"/>
                </a:solidFill>
              </a:rPr>
              <a:t>Република.</a:t>
            </a:r>
            <a:endParaRPr lang="sr-Latn-RS" sz="2800" b="1" dirty="0">
              <a:solidFill>
                <a:srgbClr val="002060"/>
              </a:solidFill>
            </a:endParaRPr>
          </a:p>
        </p:txBody>
      </p:sp>
      <p:sp>
        <p:nvSpPr>
          <p:cNvPr id="6" name="Okvir za tekst 5">
            <a:extLst>
              <a:ext uri="{FF2B5EF4-FFF2-40B4-BE49-F238E27FC236}">
                <a16:creationId xmlns:a16="http://schemas.microsoft.com/office/drawing/2014/main" id="{EC80166F-8977-41B0-A08C-9053161D9A4D}"/>
              </a:ext>
            </a:extLst>
          </p:cNvPr>
          <p:cNvSpPr txBox="1"/>
          <p:nvPr/>
        </p:nvSpPr>
        <p:spPr>
          <a:xfrm>
            <a:off x="387458" y="4474710"/>
            <a:ext cx="116650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r-Cyrl-RS" sz="2800" b="1" dirty="0">
              <a:solidFill>
                <a:srgbClr val="00206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sr-Cyrl-RS" sz="2800" b="1" dirty="0">
                <a:solidFill>
                  <a:srgbClr val="002060"/>
                </a:solidFill>
              </a:rPr>
              <a:t>У називима битака, о којима учимо из српске историје, прва реч се пише </a:t>
            </a:r>
            <a:r>
              <a:rPr lang="sr-Cyrl-RS" sz="2800" b="1" dirty="0">
                <a:solidFill>
                  <a:srgbClr val="FF0000"/>
                </a:solidFill>
              </a:rPr>
              <a:t>великим почетним словом: </a:t>
            </a:r>
            <a:r>
              <a:rPr lang="sr-Cyrl-RS" sz="2800" b="1" dirty="0">
                <a:solidFill>
                  <a:srgbClr val="002060"/>
                </a:solidFill>
              </a:rPr>
              <a:t>Косов</a:t>
            </a:r>
            <a:r>
              <a:rPr lang="sr-Cyrl-RS" sz="2800" b="1" dirty="0">
                <a:solidFill>
                  <a:srgbClr val="FF0000"/>
                </a:solidFill>
              </a:rPr>
              <a:t>ска </a:t>
            </a:r>
            <a:r>
              <a:rPr lang="sr-Cyrl-RS" sz="2800" b="1" dirty="0">
                <a:solidFill>
                  <a:srgbClr val="002060"/>
                </a:solidFill>
              </a:rPr>
              <a:t>битка, </a:t>
            </a:r>
            <a:r>
              <a:rPr lang="sr-Cyrl-RS" sz="2800" b="1" dirty="0" err="1">
                <a:solidFill>
                  <a:srgbClr val="002060"/>
                </a:solidFill>
              </a:rPr>
              <a:t>Мари</a:t>
            </a:r>
            <a:r>
              <a:rPr lang="sr-Cyrl-RS" sz="2800" b="1" dirty="0" err="1">
                <a:solidFill>
                  <a:srgbClr val="FF0000"/>
                </a:solidFill>
              </a:rPr>
              <a:t>чка</a:t>
            </a:r>
            <a:r>
              <a:rPr lang="sr-Cyrl-RS" sz="2800" b="1" dirty="0">
                <a:solidFill>
                  <a:srgbClr val="002060"/>
                </a:solidFill>
              </a:rPr>
              <a:t> битка, Колубар</a:t>
            </a:r>
            <a:r>
              <a:rPr lang="sr-Cyrl-RS" sz="2800" b="1" dirty="0">
                <a:solidFill>
                  <a:srgbClr val="FF0000"/>
                </a:solidFill>
              </a:rPr>
              <a:t>ска</a:t>
            </a:r>
            <a:r>
              <a:rPr lang="sr-Cyrl-RS" sz="2800" b="1" dirty="0">
                <a:solidFill>
                  <a:srgbClr val="002060"/>
                </a:solidFill>
              </a:rPr>
              <a:t> битка…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sr-Latn-RS" sz="2800" b="1" dirty="0">
              <a:solidFill>
                <a:srgbClr val="002060"/>
              </a:solidFill>
            </a:endParaRP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7070301C-06F6-4A06-93EF-74383626B3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063" y="2826665"/>
            <a:ext cx="2053848" cy="190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603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1256</TotalTime>
  <Words>759</Words>
  <Application>Microsoft Office PowerPoint</Application>
  <PresentationFormat>Široki ekran</PresentationFormat>
  <Paragraphs>112</Paragraphs>
  <Slides>12</Slides>
  <Notes>0</Notes>
  <HiddenSlides>0</HiddenSlides>
  <MMClips>0</MMClips>
  <ScaleCrop>false</ScaleCrop>
  <HeadingPairs>
    <vt:vector size="8" baseType="variant">
      <vt:variant>
        <vt:lpstr>Korišćeni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Ugrađeni OLE serveri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Wingdings</vt:lpstr>
      <vt:lpstr>1_Tema Office</vt:lpstr>
      <vt:lpstr>Microsoft Word dokument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Дупало Мирјана</dc:creator>
  <cp:lastModifiedBy>Дупало Мирјана</cp:lastModifiedBy>
  <cp:revision>19</cp:revision>
  <dcterms:created xsi:type="dcterms:W3CDTF">2021-03-05T18:10:15Z</dcterms:created>
  <dcterms:modified xsi:type="dcterms:W3CDTF">2021-03-06T15:06:22Z</dcterms:modified>
</cp:coreProperties>
</file>