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02" r:id="rId3"/>
  </p:sldMasterIdLst>
  <p:notesMasterIdLst>
    <p:notesMasterId r:id="rId14"/>
  </p:notesMasterIdLst>
  <p:handoutMasterIdLst>
    <p:handoutMasterId r:id="rId15"/>
  </p:handoutMasterIdLst>
  <p:sldIdLst>
    <p:sldId id="274" r:id="rId4"/>
    <p:sldId id="259" r:id="rId5"/>
    <p:sldId id="266" r:id="rId6"/>
    <p:sldId id="267" r:id="rId7"/>
    <p:sldId id="277" r:id="rId8"/>
    <p:sldId id="280" r:id="rId9"/>
    <p:sldId id="270" r:id="rId10"/>
    <p:sldId id="278" r:id="rId11"/>
    <p:sldId id="282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F5B"/>
    <a:srgbClr val="C00000"/>
    <a:srgbClr val="00B050"/>
    <a:srgbClr val="2CA688"/>
    <a:srgbClr val="E64506"/>
    <a:srgbClr val="FA8150"/>
    <a:srgbClr val="4FC1E9"/>
    <a:srgbClr val="E0653F"/>
    <a:srgbClr val="E37553"/>
    <a:srgbClr val="95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74" autoAdjust="0"/>
  </p:normalViewPr>
  <p:slideViewPr>
    <p:cSldViewPr>
      <p:cViewPr varScale="1">
        <p:scale>
          <a:sx n="87" d="100"/>
          <a:sy n="87" d="100"/>
        </p:scale>
        <p:origin x="69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15.11.2020.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t>15/11/2020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t>15/11/2020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t>15/11/2020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t>15/11/2020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8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t>15/11/2020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t>15/11/2020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9430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t>15/11/2020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t>15/11/2020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t>15/11/2020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3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t>15/11/2020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t>15/11/2020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68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t>15/11/2020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84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t>15/11/2020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7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t>15/11/2020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15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t>15/11/2020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t>15/11/2020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15/11/2020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r-Cyrl-RS" dirty="0"/>
              <a:t>                   Радна свеска страна 66. Задатке ради у свесци!</a:t>
            </a: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E3BC62-C6D1-4AFD-AD8A-2F5663CE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" y="1425471"/>
            <a:ext cx="2664296" cy="30178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7098E7-1883-499E-A546-5C0C5974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64" y="2432231"/>
            <a:ext cx="2286000" cy="2286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1E06C93-50BD-4F57-8B0A-D8B9AE405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57323"/>
            <a:ext cx="4064000" cy="2286000"/>
          </a:xfrm>
          <a:prstGeom prst="rect">
            <a:avLst/>
          </a:prstGeom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78463BC-E9A8-420B-B706-6DB77DBB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E54-8F5A-44E5-A41E-94554F28D69C}" type="datetime1">
              <a:rPr lang="fr-FR" smtClean="0"/>
              <a:t>15/11/2020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791580" y="353690"/>
            <a:ext cx="7560840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ПОВРШИНА ПРАВОУГАОИКА</a:t>
            </a:r>
          </a:p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  КВАДРАТА</a:t>
            </a: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t>15/11/2020</a:t>
            </a:fld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7FB90E9-DFA3-4B91-9C2D-EC26207D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194360"/>
            <a:ext cx="2250149" cy="13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данашњем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часу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23928" y="352569"/>
            <a:ext cx="4968552" cy="165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</a:rPr>
              <a:t>утврђујемо знања о јединицама мере за површину;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</a:rPr>
              <a:t>утврђујемо и проширујемо знања о израчунавању површине правоугаоника и квадрата.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914012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6" y="1182347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t>15/11/2020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623863" y="-119154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ПОВРШИНА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/>
          <p:nvPr/>
        </p:nvCxnSpPr>
        <p:spPr>
          <a:xfrm>
            <a:off x="3059832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9832" y="2787774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5436096" y="1275606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2376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754513"/>
            <a:ext cx="15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5563035" y="2754513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5492845" y="629655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761" y="2095082"/>
            <a:ext cx="3011184" cy="169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id="{E3F89D6A-4345-411B-BADB-D7A0122B4D36}"/>
              </a:ext>
            </a:extLst>
          </p:cNvPr>
          <p:cNvSpPr/>
          <p:nvPr/>
        </p:nvSpPr>
        <p:spPr>
          <a:xfrm>
            <a:off x="4094007" y="2816160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id="{451EA3C0-28E5-4E5C-9078-45C28B01F297}"/>
              </a:ext>
            </a:extLst>
          </p:cNvPr>
          <p:cNvSpPr/>
          <p:nvPr/>
        </p:nvSpPr>
        <p:spPr>
          <a:xfrm>
            <a:off x="3909590" y="82941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id="{FD9E6054-5874-434D-9075-401033C27768}"/>
              </a:ext>
            </a:extLst>
          </p:cNvPr>
          <p:cNvSpPr/>
          <p:nvPr/>
        </p:nvSpPr>
        <p:spPr>
          <a:xfrm>
            <a:off x="2667424" y="1864250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id="{8D4B9B64-A81A-42C9-8516-C8A40BBD0B2C}"/>
              </a:ext>
            </a:extLst>
          </p:cNvPr>
          <p:cNvSpPr/>
          <p:nvPr/>
        </p:nvSpPr>
        <p:spPr>
          <a:xfrm>
            <a:off x="5428457" y="1830772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75A197A6-741F-4BCA-8CC0-0477D67F1C80}"/>
              </a:ext>
            </a:extLst>
          </p:cNvPr>
          <p:cNvSpPr/>
          <p:nvPr/>
        </p:nvSpPr>
        <p:spPr>
          <a:xfrm>
            <a:off x="5243775" y="-91932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ПРАВОУГАОНИКА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id="{DB73A9DF-4B8C-4FBA-A7B1-8E8D6503F8D6}"/>
              </a:ext>
            </a:extLst>
          </p:cNvPr>
          <p:cNvSpPr txBox="1"/>
          <p:nvPr/>
        </p:nvSpPr>
        <p:spPr>
          <a:xfrm>
            <a:off x="6014528" y="895797"/>
            <a:ext cx="398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Како рачунамо површину правоугаоника?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91D68A9C-2A84-48F5-B5A6-F96EFCA60DBD}"/>
              </a:ext>
            </a:extLst>
          </p:cNvPr>
          <p:cNvSpPr/>
          <p:nvPr/>
        </p:nvSpPr>
        <p:spPr>
          <a:xfrm>
            <a:off x="6026018" y="1608642"/>
            <a:ext cx="311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Површину правоугаоника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рачунамо тако што помножимо мерне бројеве дужина његових суседних страница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ED54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AC90727B-B76D-457C-8EEB-713EE771DBE7}"/>
              </a:ext>
            </a:extLst>
          </p:cNvPr>
          <p:cNvSpPr txBox="1"/>
          <p:nvPr/>
        </p:nvSpPr>
        <p:spPr>
          <a:xfrm>
            <a:off x="6119664" y="327782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Обележава се великим словом латинице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kvir za tekst 32">
            <a:extLst>
              <a:ext uri="{FF2B5EF4-FFF2-40B4-BE49-F238E27FC236}">
                <a16:creationId xmlns:a16="http://schemas.microsoft.com/office/drawing/2014/main" id="{5E967CBA-A162-4AB2-B264-D43D7F845489}"/>
              </a:ext>
            </a:extLst>
          </p:cNvPr>
          <p:cNvSpPr txBox="1"/>
          <p:nvPr/>
        </p:nvSpPr>
        <p:spPr>
          <a:xfrm>
            <a:off x="4280646" y="3864173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sr-Cyrl-R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8D09-6BD9-40B2-AAB0-C3E47F463C8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08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30" grpId="0"/>
      <p:bldP spid="31" grpId="0"/>
      <p:bldP spid="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89433" y="-7892"/>
            <a:ext cx="2992977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5400" b="1" spc="5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latin typeface="Calibri"/>
              </a:rPr>
              <a:t>ПОВРШИНА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КВАДРАТА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3172037-4A2C-4F79-95D3-0EBABBB475DD}"/>
              </a:ext>
            </a:extLst>
          </p:cNvPr>
          <p:cNvSpPr txBox="1"/>
          <p:nvPr/>
        </p:nvSpPr>
        <p:spPr>
          <a:xfrm>
            <a:off x="4068633" y="70611"/>
            <a:ext cx="50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="1" dirty="0">
                <a:solidFill>
                  <a:srgbClr val="FF0000"/>
                </a:solidFill>
                <a:latin typeface="Calibri"/>
              </a:rPr>
              <a:t>Како рачунамо површину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квадрата?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0145F8D-1773-4D68-AA12-729129083FD3}"/>
              </a:ext>
            </a:extLst>
          </p:cNvPr>
          <p:cNvSpPr/>
          <p:nvPr/>
        </p:nvSpPr>
        <p:spPr>
          <a:xfrm>
            <a:off x="5053980" y="519812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ED5463"/>
                </a:solidFill>
              </a:rPr>
              <a:t>Површину квадрата рачунамо тако што мерну дужину странице 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ED5463"/>
                </a:solidFill>
              </a:rPr>
              <a:t> помножимо самом собом.</a:t>
            </a: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5E86813D-93A7-4FD6-96C2-171E0BB51E52}"/>
              </a:ext>
            </a:extLst>
          </p:cNvPr>
          <p:cNvSpPr txBox="1"/>
          <p:nvPr/>
        </p:nvSpPr>
        <p:spPr>
          <a:xfrm>
            <a:off x="5304306" y="17114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Обележава се великим словом </a:t>
            </a:r>
            <a:r>
              <a:rPr lang="sr-Cyrl-RS" sz="2000" b="1" dirty="0">
                <a:solidFill>
                  <a:srgbClr val="0070C0"/>
                </a:solidFill>
                <a:latin typeface="Calibri"/>
              </a:rPr>
              <a:t>латинице</a:t>
            </a:r>
            <a:r>
              <a:rPr lang="en-US" sz="2000" b="1" dirty="0">
                <a:solidFill>
                  <a:srgbClr val="0070C0"/>
                </a:solidFill>
                <a:latin typeface="Calibri"/>
              </a:rPr>
              <a:t> P</a:t>
            </a:r>
            <a:r>
              <a:rPr lang="sr-Cyrl-RS" sz="2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B09E537D-C426-4E44-9A11-A6E99E9AD75F}"/>
              </a:ext>
            </a:extLst>
          </p:cNvPr>
          <p:cNvSpPr txBox="1"/>
          <p:nvPr/>
        </p:nvSpPr>
        <p:spPr>
          <a:xfrm>
            <a:off x="5410911" y="255301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>
                <a:solidFill>
                  <a:srgbClr val="FF0000"/>
                </a:solidFill>
                <a:latin typeface="Calibri"/>
              </a:rPr>
              <a:t>P</a:t>
            </a: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en-US" sz="2800" b="1" u="sng" dirty="0">
                <a:solidFill>
                  <a:srgbClr val="FF0000"/>
                </a:solidFill>
              </a:rPr>
              <a:t>a•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/>
              <p:nvPr/>
            </p:nvSpPr>
            <p:spPr>
              <a:xfrm>
                <a:off x="5562674" y="3359454"/>
                <a:ext cx="3173806" cy="84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Или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</a:p>
              <a:p>
                <a:pPr lvl="0"/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400" b="1" dirty="0">
                    <a:solidFill>
                      <a:srgbClr val="ED5463">
                        <a:lumMod val="75000"/>
                      </a:srgbClr>
                    </a:solidFill>
                    <a:latin typeface="Calibri"/>
                  </a:rPr>
                  <a:t>P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5463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Latn-R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74" y="3359454"/>
                <a:ext cx="3173806" cy="840743"/>
              </a:xfrm>
              <a:prstGeom prst="rect">
                <a:avLst/>
              </a:prstGeom>
              <a:blipFill>
                <a:blip r:embed="rId4"/>
                <a:stretch>
                  <a:fillRect l="-2115" t="-3623" b="-1449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8761EE71-0A34-4C1F-B102-24B581CFDE8E}"/>
                  </a:ext>
                </a:extLst>
              </p:cNvPr>
              <p:cNvSpPr txBox="1"/>
              <p:nvPr/>
            </p:nvSpPr>
            <p:spPr>
              <a:xfrm>
                <a:off x="2686276" y="4130170"/>
                <a:ext cx="6314577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>
                    <a:solidFill>
                      <a:srgbClr val="FF0000"/>
                    </a:solidFill>
                  </a:rPr>
                  <a:t>Значи да се број множи са самим собом!</a:t>
                </a:r>
                <a:endParaRPr lang="sr-Latn-R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8761EE71-0A34-4C1F-B102-24B581CF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76" y="4130170"/>
                <a:ext cx="6314577" cy="658898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CE42492C-B3D9-4B35-8D37-1CF4DC0F9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49" y="3837408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19" grpId="0"/>
      <p:bldP spid="20" grpId="0"/>
      <p:bldP spid="26" grpId="0"/>
      <p:bldP spid="27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20838675">
            <a:off x="-513340" y="-580045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B6646CE7-30FE-404C-8D52-C0DD2EE0B091}"/>
              </a:ext>
            </a:extLst>
          </p:cNvPr>
          <p:cNvSpPr txBox="1"/>
          <p:nvPr/>
        </p:nvSpPr>
        <p:spPr>
          <a:xfrm>
            <a:off x="3746957" y="1733617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ED5463">
                    <a:lumMod val="75000"/>
                  </a:srgbClr>
                </a:solidFill>
              </a:rPr>
              <a:t>P</a:t>
            </a:r>
            <a:r>
              <a:rPr lang="sr-Cyrl-RS" sz="2400" b="1" dirty="0">
                <a:solidFill>
                  <a:srgbClr val="ED5463">
                    <a:lumMod val="75000"/>
                  </a:srgbClr>
                </a:solidFill>
              </a:rPr>
              <a:t> =</a:t>
            </a:r>
            <a:r>
              <a:rPr lang="en-US" sz="2400" b="1" dirty="0">
                <a:solidFill>
                  <a:srgbClr val="ED5463">
                    <a:lumMod val="75000"/>
                  </a:srgbClr>
                </a:solidFill>
              </a:rPr>
              <a:t>a</a:t>
            </a:r>
            <a:r>
              <a:rPr lang="en-US" sz="2400" b="1" dirty="0">
                <a:solidFill>
                  <a:srgbClr val="FA7541">
                    <a:lumMod val="75000"/>
                  </a:srgbClr>
                </a:solidFill>
              </a:rPr>
              <a:t> •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rgbClr val="ED5463">
                    <a:lumMod val="75000"/>
                  </a:srgbClr>
                </a:solidFill>
              </a:rPr>
              <a:t>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ED5463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D78352BF-89C4-4692-BD0C-886A74B61646}"/>
              </a:ext>
            </a:extLst>
          </p:cNvPr>
          <p:cNvSpPr/>
          <p:nvPr/>
        </p:nvSpPr>
        <p:spPr>
          <a:xfrm>
            <a:off x="3738084" y="863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lang="ru-RU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Израчунај површину правоугаоника чије су странице дужинe 8 cm и 19 cm.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A298F9BF-E3C2-4707-9C4E-C80479E5B723}"/>
              </a:ext>
            </a:extLst>
          </p:cNvPr>
          <p:cNvSpPr/>
          <p:nvPr/>
        </p:nvSpPr>
        <p:spPr>
          <a:xfrm>
            <a:off x="3738084" y="685079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avougaonik 32">
            <a:extLst>
              <a:ext uri="{FF2B5EF4-FFF2-40B4-BE49-F238E27FC236}">
                <a16:creationId xmlns:a16="http://schemas.microsoft.com/office/drawing/2014/main" id="{342C266A-3184-4565-A09F-0C5D18ABB1CC}"/>
              </a:ext>
            </a:extLst>
          </p:cNvPr>
          <p:cNvSpPr/>
          <p:nvPr/>
        </p:nvSpPr>
        <p:spPr>
          <a:xfrm>
            <a:off x="3739166" y="1446949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P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35" name="Okvir za tekst 34">
            <a:extLst>
              <a:ext uri="{FF2B5EF4-FFF2-40B4-BE49-F238E27FC236}">
                <a16:creationId xmlns:a16="http://schemas.microsoft.com/office/drawing/2014/main" id="{B1C79A12-5CFF-4BCE-8A65-5CEA12D5BD25}"/>
              </a:ext>
            </a:extLst>
          </p:cNvPr>
          <p:cNvSpPr txBox="1"/>
          <p:nvPr/>
        </p:nvSpPr>
        <p:spPr>
          <a:xfrm>
            <a:off x="3746957" y="2229519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P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en-US" sz="2400" b="1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cm•19cm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/>
              <p:nvPr/>
            </p:nvSpPr>
            <p:spPr>
              <a:xfrm>
                <a:off x="3738083" y="2725228"/>
                <a:ext cx="317380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E64506"/>
                    </a:solidFill>
                  </a:rPr>
                  <a:t>P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4506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𝟏𝟓𝟐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83" y="2725228"/>
                <a:ext cx="3173806" cy="839332"/>
              </a:xfrm>
              <a:prstGeom prst="rect">
                <a:avLst/>
              </a:prstGeom>
              <a:blipFill>
                <a:blip r:embed="rId3"/>
                <a:stretch>
                  <a:fillRect l="-2879" t="-434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/>
              <p:nvPr/>
            </p:nvSpPr>
            <p:spPr>
              <a:xfrm>
                <a:off x="2717520" y="3590940"/>
                <a:ext cx="58869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sr-Cyrl-RS" sz="2400" b="1" dirty="0">
                    <a:solidFill>
                      <a:srgbClr val="E0653F"/>
                    </a:solidFill>
                    <a:latin typeface="Calibri"/>
                  </a:rPr>
                  <a:t>Површина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sr-Cyrl-RS" sz="2400" b="1" noProof="0" dirty="0">
                    <a:solidFill>
                      <a:srgbClr val="E0653F"/>
                    </a:solidFill>
                    <a:latin typeface="Calibri"/>
                  </a:rPr>
                  <a:t>правоугаоника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је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0653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520" y="3590940"/>
                <a:ext cx="5886927" cy="470000"/>
              </a:xfrm>
              <a:prstGeom prst="rect">
                <a:avLst/>
              </a:prstGeom>
              <a:blipFill>
                <a:blip r:embed="rId4"/>
                <a:stretch>
                  <a:fillRect l="-1658" t="-7792" b="-298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avougaonik 25">
            <a:extLst>
              <a:ext uri="{FF2B5EF4-FFF2-40B4-BE49-F238E27FC236}">
                <a16:creationId xmlns:a16="http://schemas.microsoft.com/office/drawing/2014/main" id="{23415CEE-872F-4725-9522-E815360ADA07}"/>
              </a:ext>
            </a:extLst>
          </p:cNvPr>
          <p:cNvSpPr/>
          <p:nvPr/>
        </p:nvSpPr>
        <p:spPr>
          <a:xfrm>
            <a:off x="3738083" y="1085189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b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19cm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E59D67C-DBBB-4528-A026-97B6BE075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96" y="1428237"/>
            <a:ext cx="3629470" cy="204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7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" grpId="0"/>
      <p:bldP spid="25" grpId="0"/>
      <p:bldP spid="33" grpId="0"/>
      <p:bldP spid="6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20838675">
            <a:off x="-513340" y="-580045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/>
              <p:nvPr/>
            </p:nvSpPr>
            <p:spPr>
              <a:xfrm>
                <a:off x="3766617" y="1697698"/>
                <a:ext cx="258286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ED5463">
                        <a:lumMod val="75000"/>
                      </a:srgbClr>
                    </a:solidFill>
                  </a:rPr>
                  <a:t>P</a:t>
                </a:r>
                <a:r>
                  <a:rPr lang="sr-Cyrl-RS" sz="2400" b="1" dirty="0">
                    <a:solidFill>
                      <a:srgbClr val="ED5463">
                        <a:lumMod val="75000"/>
                      </a:srgb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46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617" y="1697698"/>
                <a:ext cx="2582862" cy="470000"/>
              </a:xfrm>
              <a:prstGeom prst="rect">
                <a:avLst/>
              </a:prstGeom>
              <a:blipFill>
                <a:blip r:embed="rId4"/>
                <a:stretch>
                  <a:fillRect l="-3774" t="-7692" b="-282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avougaonik 2">
            <a:extLst>
              <a:ext uri="{FF2B5EF4-FFF2-40B4-BE49-F238E27FC236}">
                <a16:creationId xmlns:a16="http://schemas.microsoft.com/office/drawing/2014/main" id="{D78352BF-89C4-4692-BD0C-886A74B61646}"/>
              </a:ext>
            </a:extLst>
          </p:cNvPr>
          <p:cNvSpPr/>
          <p:nvPr/>
        </p:nvSpPr>
        <p:spPr>
          <a:xfrm>
            <a:off x="3738084" y="863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ru-RU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Израчунај обим и површину квадрата странице 9 cm.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A298F9BF-E3C2-4707-9C4E-C80479E5B723}"/>
              </a:ext>
            </a:extLst>
          </p:cNvPr>
          <p:cNvSpPr/>
          <p:nvPr/>
        </p:nvSpPr>
        <p:spPr>
          <a:xfrm>
            <a:off x="3738084" y="685079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avougaonik 32">
            <a:extLst>
              <a:ext uri="{FF2B5EF4-FFF2-40B4-BE49-F238E27FC236}">
                <a16:creationId xmlns:a16="http://schemas.microsoft.com/office/drawing/2014/main" id="{342C266A-3184-4565-A09F-0C5D18ABB1CC}"/>
              </a:ext>
            </a:extLst>
          </p:cNvPr>
          <p:cNvSpPr/>
          <p:nvPr/>
        </p:nvSpPr>
        <p:spPr>
          <a:xfrm>
            <a:off x="3754517" y="1007683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P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35" name="Okvir za tekst 34">
            <a:extLst>
              <a:ext uri="{FF2B5EF4-FFF2-40B4-BE49-F238E27FC236}">
                <a16:creationId xmlns:a16="http://schemas.microsoft.com/office/drawing/2014/main" id="{B1C79A12-5CFF-4BCE-8A65-5CEA12D5BD25}"/>
              </a:ext>
            </a:extLst>
          </p:cNvPr>
          <p:cNvSpPr txBox="1"/>
          <p:nvPr/>
        </p:nvSpPr>
        <p:spPr>
          <a:xfrm>
            <a:off x="3772194" y="2151964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P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sr-Cyrl-RS" sz="2400" b="1" noProof="0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cm•9cm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/>
              <p:nvPr/>
            </p:nvSpPr>
            <p:spPr>
              <a:xfrm>
                <a:off x="3738083" y="2725228"/>
                <a:ext cx="317380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E64506"/>
                    </a:solidFill>
                  </a:rPr>
                  <a:t>P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4506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83" y="2725228"/>
                <a:ext cx="3173806" cy="839332"/>
              </a:xfrm>
              <a:prstGeom prst="rect">
                <a:avLst/>
              </a:prstGeom>
              <a:blipFill>
                <a:blip r:embed="rId5"/>
                <a:stretch>
                  <a:fillRect l="-2879" t="-434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/>
              <p:nvPr/>
            </p:nvSpPr>
            <p:spPr>
              <a:xfrm>
                <a:off x="2667536" y="3802832"/>
                <a:ext cx="703905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sr-Cyrl-RS" sz="2400" b="1" dirty="0">
                    <a:solidFill>
                      <a:srgbClr val="E0653F"/>
                    </a:solidFill>
                    <a:latin typeface="Calibri"/>
                  </a:rPr>
                  <a:t>Површина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sr-Cyrl-RS" sz="2400" b="1" dirty="0">
                    <a:solidFill>
                      <a:srgbClr val="E0653F"/>
                    </a:solidFill>
                    <a:latin typeface="Calibri"/>
                  </a:rPr>
                  <a:t>квадрата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је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RS" sz="2400" b="1" i="0" smtClean="0">
                        <a:solidFill>
                          <a:srgbClr val="E64506"/>
                        </a:solidFill>
                        <a:latin typeface="Cambria Math" panose="02040503050406030204" pitchFamily="18" charset="0"/>
                      </a:rPr>
                      <m:t>, а обим је </m:t>
                    </m:r>
                    <m:r>
                      <a:rPr lang="sr-Cyrl-RS" sz="2400" b="1" i="0" smtClean="0">
                        <a:solidFill>
                          <a:srgbClr val="E64506"/>
                        </a:solidFill>
                        <a:latin typeface="Cambria Math" panose="02040503050406030204" pitchFamily="18" charset="0"/>
                      </a:rPr>
                      <m:t>𝟑𝟔𝐜𝐦</m:t>
                    </m:r>
                    <m:r>
                      <a:rPr lang="en-US" sz="2400" b="1" i="0" smtClean="0">
                        <a:solidFill>
                          <a:srgbClr val="E6450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0653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536" y="3802832"/>
                <a:ext cx="7039056" cy="470000"/>
              </a:xfrm>
              <a:prstGeom prst="rect">
                <a:avLst/>
              </a:prstGeom>
              <a:blipFill>
                <a:blip r:embed="rId6"/>
                <a:stretch>
                  <a:fillRect l="-1386" t="-7792" b="-298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ravougaonik 26">
            <a:extLst>
              <a:ext uri="{FF2B5EF4-FFF2-40B4-BE49-F238E27FC236}">
                <a16:creationId xmlns:a16="http://schemas.microsoft.com/office/drawing/2014/main" id="{2247A585-FF6E-4CF9-B743-87B8BC6BACC9}"/>
              </a:ext>
            </a:extLst>
          </p:cNvPr>
          <p:cNvSpPr/>
          <p:nvPr/>
        </p:nvSpPr>
        <p:spPr>
          <a:xfrm>
            <a:off x="3766617" y="1324631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noProof="0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О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34" name="Okvir za tekst 33">
            <a:extLst>
              <a:ext uri="{FF2B5EF4-FFF2-40B4-BE49-F238E27FC236}">
                <a16:creationId xmlns:a16="http://schemas.microsoft.com/office/drawing/2014/main" id="{8E0A9095-9940-4C85-8F9D-71840DA27F33}"/>
              </a:ext>
            </a:extLst>
          </p:cNvPr>
          <p:cNvSpPr txBox="1"/>
          <p:nvPr/>
        </p:nvSpPr>
        <p:spPr>
          <a:xfrm>
            <a:off x="6920763" y="1663919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>
                <a:solidFill>
                  <a:srgbClr val="FF0000"/>
                </a:solidFill>
              </a:rPr>
              <a:t>О =4</a:t>
            </a:r>
            <a:r>
              <a:rPr lang="en-US" sz="2400" b="1" dirty="0">
                <a:solidFill>
                  <a:srgbClr val="FF0000"/>
                </a:solidFill>
              </a:rPr>
              <a:t>• a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Okvir za tekst 36">
            <a:extLst>
              <a:ext uri="{FF2B5EF4-FFF2-40B4-BE49-F238E27FC236}">
                <a16:creationId xmlns:a16="http://schemas.microsoft.com/office/drawing/2014/main" id="{3E9E0AF9-8517-4DEA-B618-136136C40387}"/>
              </a:ext>
            </a:extLst>
          </p:cNvPr>
          <p:cNvSpPr txBox="1"/>
          <p:nvPr/>
        </p:nvSpPr>
        <p:spPr>
          <a:xfrm>
            <a:off x="6911889" y="2116037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>
                <a:solidFill>
                  <a:srgbClr val="FF0000"/>
                </a:solidFill>
              </a:rPr>
              <a:t>О =4</a:t>
            </a:r>
            <a:r>
              <a:rPr lang="en-US" sz="2400" b="1" dirty="0">
                <a:solidFill>
                  <a:srgbClr val="FF0000"/>
                </a:solidFill>
              </a:rPr>
              <a:t>• </a:t>
            </a:r>
            <a:r>
              <a:rPr lang="sr-Cyrl-RS" sz="2400" b="1" dirty="0">
                <a:solidFill>
                  <a:srgbClr val="FF0000"/>
                </a:solidFill>
              </a:rPr>
              <a:t>9</a:t>
            </a:r>
            <a:r>
              <a:rPr lang="en-US" sz="2400" b="1" dirty="0">
                <a:solidFill>
                  <a:srgbClr val="FF0000"/>
                </a:solidFill>
              </a:rPr>
              <a:t>cm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Okvir za tekst 37">
            <a:extLst>
              <a:ext uri="{FF2B5EF4-FFF2-40B4-BE49-F238E27FC236}">
                <a16:creationId xmlns:a16="http://schemas.microsoft.com/office/drawing/2014/main" id="{4F02D12A-05CB-4686-B9AF-3889D6A6113D}"/>
              </a:ext>
            </a:extLst>
          </p:cNvPr>
          <p:cNvSpPr txBox="1"/>
          <p:nvPr/>
        </p:nvSpPr>
        <p:spPr>
          <a:xfrm>
            <a:off x="6920763" y="2641883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>
                <a:solidFill>
                  <a:srgbClr val="FF0000"/>
                </a:solidFill>
              </a:rPr>
              <a:t>О =</a:t>
            </a:r>
            <a:r>
              <a:rPr lang="en-US" sz="2400" b="1" dirty="0">
                <a:solidFill>
                  <a:srgbClr val="FF0000"/>
                </a:solidFill>
              </a:rPr>
              <a:t>36cm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" grpId="0"/>
      <p:bldP spid="25" grpId="0"/>
      <p:bldP spid="33" grpId="0"/>
      <p:bldP spid="6" grpId="0"/>
      <p:bldP spid="27" grpId="0"/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9995596">
            <a:off x="-773939" y="-146585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3" name="Pravougaonik 2">
            <a:extLst>
              <a:ext uri="{FF2B5EF4-FFF2-40B4-BE49-F238E27FC236}">
                <a16:creationId xmlns:a16="http://schemas.microsoft.com/office/drawing/2014/main" id="{D78352BF-89C4-4692-BD0C-886A74B61646}"/>
              </a:ext>
            </a:extLst>
          </p:cNvPr>
          <p:cNvSpPr/>
          <p:nvPr/>
        </p:nvSpPr>
        <p:spPr>
          <a:xfrm>
            <a:off x="3784376" y="1185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r>
              <a:rPr lang="sr-Cyrl-R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Израчунај површину дворишта без куће која је у десном делу.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2257CA6-5252-4DBF-AB26-ADADE0DF0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97" y="2261441"/>
            <a:ext cx="3784376" cy="2784694"/>
          </a:xfrm>
          <a:prstGeom prst="rect">
            <a:avLst/>
          </a:prstGeom>
        </p:spPr>
      </p:pic>
      <p:sp>
        <p:nvSpPr>
          <p:cNvPr id="11" name="Pravougaonik 10">
            <a:extLst>
              <a:ext uri="{FF2B5EF4-FFF2-40B4-BE49-F238E27FC236}">
                <a16:creationId xmlns:a16="http://schemas.microsoft.com/office/drawing/2014/main" id="{BD96F32D-FE2C-4A9B-8B3A-7016AC9A8EB4}"/>
              </a:ext>
            </a:extLst>
          </p:cNvPr>
          <p:cNvSpPr/>
          <p:nvPr/>
        </p:nvSpPr>
        <p:spPr>
          <a:xfrm>
            <a:off x="213180" y="1876885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85BCEEDF-E892-4ACA-9AC7-F5A0BBDAD32A}"/>
              </a:ext>
            </a:extLst>
          </p:cNvPr>
          <p:cNvSpPr/>
          <p:nvPr/>
        </p:nvSpPr>
        <p:spPr>
          <a:xfrm>
            <a:off x="2511239" y="3521633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F7F8D98F-C55D-438F-ABBD-409C7C5EEE52}"/>
              </a:ext>
            </a:extLst>
          </p:cNvPr>
          <p:cNvSpPr/>
          <p:nvPr/>
        </p:nvSpPr>
        <p:spPr>
          <a:xfrm>
            <a:off x="1048634" y="3581834"/>
            <a:ext cx="708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7" name="Okvir za tekst 46">
            <a:extLst>
              <a:ext uri="{FF2B5EF4-FFF2-40B4-BE49-F238E27FC236}">
                <a16:creationId xmlns:a16="http://schemas.microsoft.com/office/drawing/2014/main" id="{31010846-03E1-46D1-B419-C5A2B8DA3A3E}"/>
              </a:ext>
            </a:extLst>
          </p:cNvPr>
          <p:cNvSpPr txBox="1"/>
          <p:nvPr/>
        </p:nvSpPr>
        <p:spPr>
          <a:xfrm>
            <a:off x="3491880" y="2079149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1D6F5B"/>
                </a:solidFill>
              </a:rPr>
              <a:t>P</a:t>
            </a:r>
            <a:r>
              <a:rPr lang="en-US" sz="1400" b="1" dirty="0">
                <a:solidFill>
                  <a:srgbClr val="1D6F5B"/>
                </a:solidFill>
              </a:rPr>
              <a:t>1</a:t>
            </a:r>
            <a:r>
              <a:rPr lang="sr-Cyrl-RS" sz="1400" b="1" dirty="0">
                <a:solidFill>
                  <a:srgbClr val="1D6F5B"/>
                </a:solidFill>
              </a:rPr>
              <a:t> </a:t>
            </a:r>
            <a:r>
              <a:rPr lang="sr-Cyrl-RS" sz="2400" b="1" dirty="0">
                <a:solidFill>
                  <a:srgbClr val="1D6F5B"/>
                </a:solidFill>
              </a:rPr>
              <a:t>=</a:t>
            </a:r>
            <a:r>
              <a:rPr lang="en-US" sz="2400" b="1" dirty="0">
                <a:solidFill>
                  <a:srgbClr val="1D6F5B"/>
                </a:solidFill>
              </a:rPr>
              <a:t>a • b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1D6F5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Pravougaonik 47">
            <a:extLst>
              <a:ext uri="{FF2B5EF4-FFF2-40B4-BE49-F238E27FC236}">
                <a16:creationId xmlns:a16="http://schemas.microsoft.com/office/drawing/2014/main" id="{A33DC67E-04E5-4CD4-99DA-6C958F027E95}"/>
              </a:ext>
            </a:extLst>
          </p:cNvPr>
          <p:cNvSpPr/>
          <p:nvPr/>
        </p:nvSpPr>
        <p:spPr>
          <a:xfrm>
            <a:off x="3629113" y="1342947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kvir za tekst 49">
            <a:extLst>
              <a:ext uri="{FF2B5EF4-FFF2-40B4-BE49-F238E27FC236}">
                <a16:creationId xmlns:a16="http://schemas.microsoft.com/office/drawing/2014/main" id="{0D905E98-2E93-4A7B-99EB-3330E2667122}"/>
              </a:ext>
            </a:extLst>
          </p:cNvPr>
          <p:cNvSpPr txBox="1"/>
          <p:nvPr/>
        </p:nvSpPr>
        <p:spPr>
          <a:xfrm>
            <a:off x="3491880" y="2514457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1D6F5B"/>
                </a:solidFill>
                <a:latin typeface="Calibri"/>
              </a:rPr>
              <a:t>P</a:t>
            </a:r>
            <a:r>
              <a:rPr lang="en-US" sz="1400" b="1" noProof="0" dirty="0">
                <a:solidFill>
                  <a:srgbClr val="1D6F5B"/>
                </a:solidFill>
                <a:latin typeface="Calibri"/>
              </a:rPr>
              <a:t>1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1D6F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en-US" sz="2400" b="1" noProof="0" dirty="0">
                <a:solidFill>
                  <a:srgbClr val="1D6F5B"/>
                </a:solidFill>
                <a:latin typeface="Calibri"/>
              </a:rPr>
              <a:t>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m•19m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1D6F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1D6F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kvir za tekst 50">
                <a:extLst>
                  <a:ext uri="{FF2B5EF4-FFF2-40B4-BE49-F238E27FC236}">
                    <a16:creationId xmlns:a16="http://schemas.microsoft.com/office/drawing/2014/main" id="{0C4B159B-E836-4AB0-8E47-971B87C67ACD}"/>
                  </a:ext>
                </a:extLst>
              </p:cNvPr>
              <p:cNvSpPr txBox="1"/>
              <p:nvPr/>
            </p:nvSpPr>
            <p:spPr>
              <a:xfrm>
                <a:off x="3491880" y="2841072"/>
                <a:ext cx="317380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1D6F5B"/>
                    </a:solidFill>
                  </a:rPr>
                  <a:t>P</a:t>
                </a:r>
                <a:r>
                  <a:rPr lang="en-US" sz="1400" b="1" dirty="0">
                    <a:solidFill>
                      <a:srgbClr val="1D6F5B"/>
                    </a:solidFill>
                  </a:rPr>
                  <a:t>1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6F5B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𝟏𝟕𝟏</m:t>
                        </m:r>
                        <m:r>
                          <a:rPr lang="en-US" sz="24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5B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5B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1" name="Okvir za tekst 50">
                <a:extLst>
                  <a:ext uri="{FF2B5EF4-FFF2-40B4-BE49-F238E27FC236}">
                    <a16:creationId xmlns:a16="http://schemas.microsoft.com/office/drawing/2014/main" id="{0C4B159B-E836-4AB0-8E47-971B87C67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41072"/>
                <a:ext cx="3173806" cy="839332"/>
              </a:xfrm>
              <a:prstGeom prst="rect">
                <a:avLst/>
              </a:prstGeom>
              <a:blipFill>
                <a:blip r:embed="rId4"/>
                <a:stretch>
                  <a:fillRect l="-3077" t="-434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Pravougaonik 51">
            <a:extLst>
              <a:ext uri="{FF2B5EF4-FFF2-40B4-BE49-F238E27FC236}">
                <a16:creationId xmlns:a16="http://schemas.microsoft.com/office/drawing/2014/main" id="{E7BB93BA-2EA6-4543-B0B2-E79C7B6573F4}"/>
              </a:ext>
            </a:extLst>
          </p:cNvPr>
          <p:cNvSpPr/>
          <p:nvPr/>
        </p:nvSpPr>
        <p:spPr>
          <a:xfrm>
            <a:off x="3629112" y="1743057"/>
            <a:ext cx="976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b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ravougaonik 52">
            <a:extLst>
              <a:ext uri="{FF2B5EF4-FFF2-40B4-BE49-F238E27FC236}">
                <a16:creationId xmlns:a16="http://schemas.microsoft.com/office/drawing/2014/main" id="{FC302E03-14E0-470C-AC85-652ADE07F558}"/>
              </a:ext>
            </a:extLst>
          </p:cNvPr>
          <p:cNvSpPr/>
          <p:nvPr/>
        </p:nvSpPr>
        <p:spPr>
          <a:xfrm>
            <a:off x="3637986" y="908996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P</a:t>
            </a:r>
            <a:r>
              <a:rPr lang="en-US" sz="12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1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54" name="Okvir za tekst 53">
            <a:extLst>
              <a:ext uri="{FF2B5EF4-FFF2-40B4-BE49-F238E27FC236}">
                <a16:creationId xmlns:a16="http://schemas.microsoft.com/office/drawing/2014/main" id="{B5D51356-6601-4797-A6A4-A991074F7486}"/>
              </a:ext>
            </a:extLst>
          </p:cNvPr>
          <p:cNvSpPr txBox="1"/>
          <p:nvPr/>
        </p:nvSpPr>
        <p:spPr>
          <a:xfrm>
            <a:off x="6168939" y="1968451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P</a:t>
            </a:r>
            <a:r>
              <a:rPr lang="en-US" sz="1400" b="1" dirty="0">
                <a:solidFill>
                  <a:srgbClr val="00B050"/>
                </a:solidFill>
              </a:rPr>
              <a:t>2</a:t>
            </a:r>
            <a:r>
              <a:rPr lang="sr-Cyrl-RS" sz="1400" b="1" dirty="0">
                <a:solidFill>
                  <a:srgbClr val="00B050"/>
                </a:solidFill>
              </a:rPr>
              <a:t> </a:t>
            </a:r>
            <a:r>
              <a:rPr lang="sr-Cyrl-RS" sz="2400" b="1" dirty="0">
                <a:solidFill>
                  <a:srgbClr val="00B050"/>
                </a:solidFill>
              </a:rPr>
              <a:t>=</a:t>
            </a:r>
            <a:r>
              <a:rPr lang="en-US" sz="2400" b="1" dirty="0">
                <a:solidFill>
                  <a:srgbClr val="00B050"/>
                </a:solidFill>
              </a:rPr>
              <a:t>a • b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Pravougaonik 54">
            <a:extLst>
              <a:ext uri="{FF2B5EF4-FFF2-40B4-BE49-F238E27FC236}">
                <a16:creationId xmlns:a16="http://schemas.microsoft.com/office/drawing/2014/main" id="{6E187649-BD00-4561-8556-F714B612B143}"/>
              </a:ext>
            </a:extLst>
          </p:cNvPr>
          <p:cNvSpPr/>
          <p:nvPr/>
        </p:nvSpPr>
        <p:spPr>
          <a:xfrm>
            <a:off x="6306172" y="1232249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kvir za tekst 55">
            <a:extLst>
              <a:ext uri="{FF2B5EF4-FFF2-40B4-BE49-F238E27FC236}">
                <a16:creationId xmlns:a16="http://schemas.microsoft.com/office/drawing/2014/main" id="{F3828186-3406-46D3-8A3E-4FEB070A7A44}"/>
              </a:ext>
            </a:extLst>
          </p:cNvPr>
          <p:cNvSpPr txBox="1"/>
          <p:nvPr/>
        </p:nvSpPr>
        <p:spPr>
          <a:xfrm>
            <a:off x="6168939" y="2403759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</a:rPr>
              <a:t>P</a:t>
            </a:r>
            <a:r>
              <a:rPr lang="en-US" sz="1400" b="1" dirty="0">
                <a:solidFill>
                  <a:srgbClr val="00B050"/>
                </a:solidFill>
                <a:latin typeface="Calibri"/>
              </a:rPr>
              <a:t>2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= 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m•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kvir za tekst 56">
                <a:extLst>
                  <a:ext uri="{FF2B5EF4-FFF2-40B4-BE49-F238E27FC236}">
                    <a16:creationId xmlns:a16="http://schemas.microsoft.com/office/drawing/2014/main" id="{F1B49462-3E69-4D77-AEA1-A0EDF27B64B5}"/>
                  </a:ext>
                </a:extLst>
              </p:cNvPr>
              <p:cNvSpPr txBox="1"/>
              <p:nvPr/>
            </p:nvSpPr>
            <p:spPr>
              <a:xfrm>
                <a:off x="6177813" y="2826622"/>
                <a:ext cx="317380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00B050"/>
                    </a:solidFill>
                  </a:rPr>
                  <a:t>P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2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7" name="Okvir za tekst 56">
                <a:extLst>
                  <a:ext uri="{FF2B5EF4-FFF2-40B4-BE49-F238E27FC236}">
                    <a16:creationId xmlns:a16="http://schemas.microsoft.com/office/drawing/2014/main" id="{F1B49462-3E69-4D77-AEA1-A0EDF27B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813" y="2826622"/>
                <a:ext cx="3173806" cy="839332"/>
              </a:xfrm>
              <a:prstGeom prst="rect">
                <a:avLst/>
              </a:prstGeom>
              <a:blipFill>
                <a:blip r:embed="rId5"/>
                <a:stretch>
                  <a:fillRect l="-2879" t="-438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Pravougaonik 57">
            <a:extLst>
              <a:ext uri="{FF2B5EF4-FFF2-40B4-BE49-F238E27FC236}">
                <a16:creationId xmlns:a16="http://schemas.microsoft.com/office/drawing/2014/main" id="{D9A2960D-5DF7-4024-8544-97D94539254C}"/>
              </a:ext>
            </a:extLst>
          </p:cNvPr>
          <p:cNvSpPr/>
          <p:nvPr/>
        </p:nvSpPr>
        <p:spPr>
          <a:xfrm>
            <a:off x="6306171" y="1632359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Calibri"/>
              </a:rPr>
              <a:t>b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=</a:t>
            </a:r>
            <a:r>
              <a:rPr lang="en-US" sz="2000" b="1" dirty="0">
                <a:solidFill>
                  <a:srgbClr val="00B050"/>
                </a:solidFill>
                <a:latin typeface="Calibri"/>
              </a:rPr>
              <a:t>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Pravougaonik 58">
            <a:extLst>
              <a:ext uri="{FF2B5EF4-FFF2-40B4-BE49-F238E27FC236}">
                <a16:creationId xmlns:a16="http://schemas.microsoft.com/office/drawing/2014/main" id="{107AB635-EE6E-4241-8AAE-7A1892E970BE}"/>
              </a:ext>
            </a:extLst>
          </p:cNvPr>
          <p:cNvSpPr/>
          <p:nvPr/>
        </p:nvSpPr>
        <p:spPr>
          <a:xfrm>
            <a:off x="6315045" y="79829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Calibri"/>
              </a:rPr>
              <a:t>P</a:t>
            </a:r>
            <a:r>
              <a:rPr lang="en-US" sz="1200" b="1" dirty="0">
                <a:solidFill>
                  <a:srgbClr val="00B050"/>
                </a:solidFill>
                <a:latin typeface="Calibri"/>
              </a:rPr>
              <a:t>2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=?</a:t>
            </a:r>
          </a:p>
        </p:txBody>
      </p:sp>
      <p:sp>
        <p:nvSpPr>
          <p:cNvPr id="60" name="Pravougaonik 59">
            <a:extLst>
              <a:ext uri="{FF2B5EF4-FFF2-40B4-BE49-F238E27FC236}">
                <a16:creationId xmlns:a16="http://schemas.microsoft.com/office/drawing/2014/main" id="{B384675F-BBF4-4CC7-9B3E-011A508D4C54}"/>
              </a:ext>
            </a:extLst>
          </p:cNvPr>
          <p:cNvSpPr/>
          <p:nvPr/>
        </p:nvSpPr>
        <p:spPr>
          <a:xfrm>
            <a:off x="3507306" y="3349292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3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61" name="Pravougaonik 60">
            <a:extLst>
              <a:ext uri="{FF2B5EF4-FFF2-40B4-BE49-F238E27FC236}">
                <a16:creationId xmlns:a16="http://schemas.microsoft.com/office/drawing/2014/main" id="{448CBD0C-2458-49DB-8D90-DD0725D86A4B}"/>
              </a:ext>
            </a:extLst>
          </p:cNvPr>
          <p:cNvSpPr/>
          <p:nvPr/>
        </p:nvSpPr>
        <p:spPr>
          <a:xfrm>
            <a:off x="3496864" y="3759815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</a:t>
            </a:r>
            <a:r>
              <a:rPr lang="sr-Cyrl-RS" sz="16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1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–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Pravougaonik 61">
                <a:extLst>
                  <a:ext uri="{FF2B5EF4-FFF2-40B4-BE49-F238E27FC236}">
                    <a16:creationId xmlns:a16="http://schemas.microsoft.com/office/drawing/2014/main" id="{26A1AFD2-28BF-4C91-98A5-ECE20D96B258}"/>
                  </a:ext>
                </a:extLst>
              </p:cNvPr>
              <p:cNvSpPr/>
              <p:nvPr/>
            </p:nvSpPr>
            <p:spPr>
              <a:xfrm>
                <a:off x="3491880" y="4141199"/>
                <a:ext cx="27060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3 </a:t>
                </a:r>
                <a:r>
                  <a:rPr lang="sr-Latn-RS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𝟏𝟕𝟏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2" name="Pravougaonik 61">
                <a:extLst>
                  <a:ext uri="{FF2B5EF4-FFF2-40B4-BE49-F238E27FC236}">
                    <a16:creationId xmlns:a16="http://schemas.microsoft.com/office/drawing/2014/main" id="{26A1AFD2-28BF-4C91-98A5-ECE20D96B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141199"/>
                <a:ext cx="2706062" cy="523220"/>
              </a:xfrm>
              <a:prstGeom prst="rect">
                <a:avLst/>
              </a:prstGeom>
              <a:blipFill>
                <a:blip r:embed="rId6"/>
                <a:stretch>
                  <a:fillRect l="-4730" t="-10465" b="-325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Pravougaonik 62">
                <a:extLst>
                  <a:ext uri="{FF2B5EF4-FFF2-40B4-BE49-F238E27FC236}">
                    <a16:creationId xmlns:a16="http://schemas.microsoft.com/office/drawing/2014/main" id="{486F8928-4117-4611-8E6A-A6F5EC686BB9}"/>
                  </a:ext>
                </a:extLst>
              </p:cNvPr>
              <p:cNvSpPr/>
              <p:nvPr/>
            </p:nvSpPr>
            <p:spPr>
              <a:xfrm>
                <a:off x="6551383" y="4088817"/>
                <a:ext cx="17186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3 </a:t>
                </a:r>
                <a:r>
                  <a:rPr lang="sr-Latn-RS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𝟏𝟏𝟓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63" name="Pravougaonik 62">
                <a:extLst>
                  <a:ext uri="{FF2B5EF4-FFF2-40B4-BE49-F238E27FC236}">
                    <a16:creationId xmlns:a16="http://schemas.microsoft.com/office/drawing/2014/main" id="{486F8928-4117-4611-8E6A-A6F5EC686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383" y="4088817"/>
                <a:ext cx="1718676" cy="523220"/>
              </a:xfrm>
              <a:prstGeom prst="rect">
                <a:avLst/>
              </a:prstGeom>
              <a:blipFill>
                <a:blip r:embed="rId7"/>
                <a:stretch>
                  <a:fillRect l="-7447" t="-11628" b="-325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6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2" grpId="0"/>
      <p:bldP spid="13" grpId="0"/>
      <p:bldP spid="47" grpId="0"/>
      <p:bldP spid="48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 rot="19995596">
            <a:off x="-773939" y="-146585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3" name="Pravougaonik 2">
            <a:extLst>
              <a:ext uri="{FF2B5EF4-FFF2-40B4-BE49-F238E27FC236}">
                <a16:creationId xmlns:a16="http://schemas.microsoft.com/office/drawing/2014/main" id="{D78352BF-89C4-4692-BD0C-886A74B61646}"/>
              </a:ext>
            </a:extLst>
          </p:cNvPr>
          <p:cNvSpPr/>
          <p:nvPr/>
        </p:nvSpPr>
        <p:spPr>
          <a:xfrm>
            <a:off x="2511239" y="-3246"/>
            <a:ext cx="6632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  <a:r>
              <a:rPr lang="sr-Cyrl-RS" b="1" noProof="0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. Дно базена </a:t>
            </a:r>
            <a:r>
              <a:rPr lang="sr-Cyrl-R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облика квадрата странице 10</a:t>
            </a:r>
            <a:r>
              <a:rPr lang="en-U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m </a:t>
            </a:r>
            <a:r>
              <a:rPr lang="sr-Cyrl-RS" b="1" noProof="0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треба обложити плочицама  правоугаоног облика димензија 2</a:t>
            </a:r>
            <a:r>
              <a:rPr lang="en-US" b="1" noProof="0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dm</a:t>
            </a:r>
            <a:r>
              <a:rPr lang="sr-Cyrl-RS" b="1" noProof="0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 и </a:t>
            </a:r>
            <a:r>
              <a:rPr lang="sr-Cyrl-R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  <a:r>
              <a:rPr lang="en-US" b="1" noProof="0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dm. </a:t>
            </a:r>
            <a:r>
              <a:rPr lang="sr-Cyrl-RS" b="1" noProof="0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Колико је потребно плочица за поплочавање овог базена?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kvir za tekst 46">
                <a:extLst>
                  <a:ext uri="{FF2B5EF4-FFF2-40B4-BE49-F238E27FC236}">
                    <a16:creationId xmlns:a16="http://schemas.microsoft.com/office/drawing/2014/main" id="{31010846-03E1-46D1-B419-C5A2B8DA3A3E}"/>
                  </a:ext>
                </a:extLst>
              </p:cNvPr>
              <p:cNvSpPr txBox="1"/>
              <p:nvPr/>
            </p:nvSpPr>
            <p:spPr>
              <a:xfrm>
                <a:off x="3600569" y="1572509"/>
                <a:ext cx="31738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1D6F5B"/>
                    </a:solidFill>
                  </a:rPr>
                  <a:t>P</a:t>
                </a:r>
                <a:r>
                  <a:rPr lang="sr-Cyrl-RS" sz="1400" b="1" dirty="0">
                    <a:solidFill>
                      <a:srgbClr val="1D6F5B"/>
                    </a:solidFill>
                  </a:rPr>
                  <a:t>б </a:t>
                </a:r>
                <a:r>
                  <a:rPr lang="sr-Cyrl-RS" sz="2400" b="1" dirty="0">
                    <a:solidFill>
                      <a:srgbClr val="1D6F5B"/>
                    </a:solidFill>
                  </a:rPr>
                  <a:t>=</a:t>
                </a:r>
                <a:r>
                  <a:rPr lang="en-US" sz="2800" b="1" dirty="0">
                    <a:solidFill>
                      <a:srgbClr val="1D6F5B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5B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7" name="Okvir za tekst 46">
                <a:extLst>
                  <a:ext uri="{FF2B5EF4-FFF2-40B4-BE49-F238E27FC236}">
                    <a16:creationId xmlns:a16="http://schemas.microsoft.com/office/drawing/2014/main" id="{31010846-03E1-46D1-B419-C5A2B8DA3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69" y="1572509"/>
                <a:ext cx="3173806" cy="532966"/>
              </a:xfrm>
              <a:prstGeom prst="rect">
                <a:avLst/>
              </a:prstGeom>
              <a:blipFill>
                <a:blip r:embed="rId3"/>
                <a:stretch>
                  <a:fillRect l="-3077" b="-2413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ravougaonik 47">
            <a:extLst>
              <a:ext uri="{FF2B5EF4-FFF2-40B4-BE49-F238E27FC236}">
                <a16:creationId xmlns:a16="http://schemas.microsoft.com/office/drawing/2014/main" id="{A33DC67E-04E5-4CD4-99DA-6C958F027E95}"/>
              </a:ext>
            </a:extLst>
          </p:cNvPr>
          <p:cNvSpPr/>
          <p:nvPr/>
        </p:nvSpPr>
        <p:spPr>
          <a:xfrm>
            <a:off x="3629113" y="1198147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=10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kvir za tekst 49">
            <a:extLst>
              <a:ext uri="{FF2B5EF4-FFF2-40B4-BE49-F238E27FC236}">
                <a16:creationId xmlns:a16="http://schemas.microsoft.com/office/drawing/2014/main" id="{0D905E98-2E93-4A7B-99EB-3330E2667122}"/>
              </a:ext>
            </a:extLst>
          </p:cNvPr>
          <p:cNvSpPr txBox="1"/>
          <p:nvPr/>
        </p:nvSpPr>
        <p:spPr>
          <a:xfrm>
            <a:off x="3144179" y="2074103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1D6F5B"/>
                </a:solidFill>
                <a:latin typeface="Calibri"/>
              </a:rPr>
              <a:t>P</a:t>
            </a:r>
            <a:r>
              <a:rPr lang="sr-Cyrl-RS" sz="1400" b="1" dirty="0">
                <a:solidFill>
                  <a:srgbClr val="1D6F5B"/>
                </a:solidFill>
                <a:latin typeface="Calibri"/>
              </a:rPr>
              <a:t>б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1D6F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sr-Cyrl-RS" sz="2400" b="1" dirty="0">
                <a:solidFill>
                  <a:srgbClr val="1D6F5B"/>
                </a:solidFill>
                <a:latin typeface="Calibri"/>
              </a:rPr>
              <a:t>10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m•1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1D6F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6F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1D6F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1D6F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kvir za tekst 50">
                <a:extLst>
                  <a:ext uri="{FF2B5EF4-FFF2-40B4-BE49-F238E27FC236}">
                    <a16:creationId xmlns:a16="http://schemas.microsoft.com/office/drawing/2014/main" id="{0C4B159B-E836-4AB0-8E47-971B87C67ACD}"/>
                  </a:ext>
                </a:extLst>
              </p:cNvPr>
              <p:cNvSpPr txBox="1"/>
              <p:nvPr/>
            </p:nvSpPr>
            <p:spPr>
              <a:xfrm>
                <a:off x="5373416" y="3291528"/>
                <a:ext cx="383464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C00000"/>
                    </a:solidFill>
                  </a:rPr>
                  <a:t>P</a:t>
                </a:r>
                <a:r>
                  <a:rPr lang="sr-Cyrl-RS" sz="1400" b="1" dirty="0">
                    <a:solidFill>
                      <a:srgbClr val="C00000"/>
                    </a:solidFill>
                  </a:rPr>
                  <a:t>б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Cyrl-R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Cyrl-R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sr-Cyrl-R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Okvir za tekst 50">
                <a:extLst>
                  <a:ext uri="{FF2B5EF4-FFF2-40B4-BE49-F238E27FC236}">
                    <a16:creationId xmlns:a16="http://schemas.microsoft.com/office/drawing/2014/main" id="{0C4B159B-E836-4AB0-8E47-971B87C67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16" y="3291528"/>
                <a:ext cx="3834640" cy="470000"/>
              </a:xfrm>
              <a:prstGeom prst="rect">
                <a:avLst/>
              </a:prstGeom>
              <a:blipFill>
                <a:blip r:embed="rId4"/>
                <a:stretch>
                  <a:fillRect l="-2381" t="-7792" b="-298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ravougaonik 52">
            <a:extLst>
              <a:ext uri="{FF2B5EF4-FFF2-40B4-BE49-F238E27FC236}">
                <a16:creationId xmlns:a16="http://schemas.microsoft.com/office/drawing/2014/main" id="{FC302E03-14E0-470C-AC85-652ADE07F558}"/>
              </a:ext>
            </a:extLst>
          </p:cNvPr>
          <p:cNvSpPr/>
          <p:nvPr/>
        </p:nvSpPr>
        <p:spPr>
          <a:xfrm>
            <a:off x="3637986" y="908996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P</a:t>
            </a:r>
            <a:r>
              <a:rPr lang="sr-Cyrl-RS" sz="12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б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54" name="Okvir za tekst 53">
            <a:extLst>
              <a:ext uri="{FF2B5EF4-FFF2-40B4-BE49-F238E27FC236}">
                <a16:creationId xmlns:a16="http://schemas.microsoft.com/office/drawing/2014/main" id="{B5D51356-6601-4797-A6A4-A991074F7486}"/>
              </a:ext>
            </a:extLst>
          </p:cNvPr>
          <p:cNvSpPr txBox="1"/>
          <p:nvPr/>
        </p:nvSpPr>
        <p:spPr>
          <a:xfrm>
            <a:off x="6168939" y="1968451"/>
            <a:ext cx="317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P</a:t>
            </a:r>
            <a:r>
              <a:rPr lang="sr-Cyrl-RS" sz="1400" b="1" dirty="0">
                <a:solidFill>
                  <a:srgbClr val="00B050"/>
                </a:solidFill>
              </a:rPr>
              <a:t>п </a:t>
            </a:r>
            <a:r>
              <a:rPr lang="sr-Cyrl-RS" sz="2400" b="1" dirty="0">
                <a:solidFill>
                  <a:srgbClr val="00B050"/>
                </a:solidFill>
              </a:rPr>
              <a:t>=</a:t>
            </a:r>
            <a:r>
              <a:rPr lang="en-US" sz="2400" b="1" dirty="0">
                <a:solidFill>
                  <a:srgbClr val="00B050"/>
                </a:solidFill>
              </a:rPr>
              <a:t>a • b 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Pravougaonik 54">
            <a:extLst>
              <a:ext uri="{FF2B5EF4-FFF2-40B4-BE49-F238E27FC236}">
                <a16:creationId xmlns:a16="http://schemas.microsoft.com/office/drawing/2014/main" id="{6E187649-BD00-4561-8556-F714B612B143}"/>
              </a:ext>
            </a:extLst>
          </p:cNvPr>
          <p:cNvSpPr/>
          <p:nvPr/>
        </p:nvSpPr>
        <p:spPr>
          <a:xfrm>
            <a:off x="6306172" y="1232249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Calibri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kvir za tekst 55">
            <a:extLst>
              <a:ext uri="{FF2B5EF4-FFF2-40B4-BE49-F238E27FC236}">
                <a16:creationId xmlns:a16="http://schemas.microsoft.com/office/drawing/2014/main" id="{F3828186-3406-46D3-8A3E-4FEB070A7A44}"/>
              </a:ext>
            </a:extLst>
          </p:cNvPr>
          <p:cNvSpPr txBox="1"/>
          <p:nvPr/>
        </p:nvSpPr>
        <p:spPr>
          <a:xfrm>
            <a:off x="6168939" y="2403759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</a:rPr>
              <a:t>P</a:t>
            </a:r>
            <a:r>
              <a:rPr lang="sr-Cyrl-RS" sz="1400" b="1" noProof="0" dirty="0">
                <a:solidFill>
                  <a:srgbClr val="00B050"/>
                </a:solidFill>
                <a:latin typeface="Calibri"/>
              </a:rPr>
              <a:t>п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= </a:t>
            </a:r>
            <a:r>
              <a:rPr lang="sr-Cyrl-RS" sz="2400" b="1" noProof="0" dirty="0">
                <a:solidFill>
                  <a:srgbClr val="00B050"/>
                </a:solidFill>
                <a:latin typeface="Calibri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m•</a:t>
            </a:r>
            <a:r>
              <a:rPr lang="sr-Cyrl-RS" sz="2400" b="1" noProof="0" dirty="0">
                <a:solidFill>
                  <a:srgbClr val="00B050"/>
                </a:solidFill>
                <a:latin typeface="Calibri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kvir za tekst 56">
                <a:extLst>
                  <a:ext uri="{FF2B5EF4-FFF2-40B4-BE49-F238E27FC236}">
                    <a16:creationId xmlns:a16="http://schemas.microsoft.com/office/drawing/2014/main" id="{F1B49462-3E69-4D77-AEA1-A0EDF27B64B5}"/>
                  </a:ext>
                </a:extLst>
              </p:cNvPr>
              <p:cNvSpPr txBox="1"/>
              <p:nvPr/>
            </p:nvSpPr>
            <p:spPr>
              <a:xfrm>
                <a:off x="6177813" y="2826622"/>
                <a:ext cx="317380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00B050"/>
                    </a:solidFill>
                  </a:rPr>
                  <a:t>P</a:t>
                </a:r>
                <a:r>
                  <a:rPr lang="sr-Cyrl-RS" sz="1400" b="1" dirty="0">
                    <a:solidFill>
                      <a:srgbClr val="00B050"/>
                    </a:solidFill>
                  </a:rPr>
                  <a:t>п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7" name="Okvir za tekst 56">
                <a:extLst>
                  <a:ext uri="{FF2B5EF4-FFF2-40B4-BE49-F238E27FC236}">
                    <a16:creationId xmlns:a16="http://schemas.microsoft.com/office/drawing/2014/main" id="{F1B49462-3E69-4D77-AEA1-A0EDF27B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813" y="2826622"/>
                <a:ext cx="3173806" cy="839332"/>
              </a:xfrm>
              <a:prstGeom prst="rect">
                <a:avLst/>
              </a:prstGeom>
              <a:blipFill>
                <a:blip r:embed="rId5"/>
                <a:stretch>
                  <a:fillRect l="-2879" t="-438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Pravougaonik 57">
            <a:extLst>
              <a:ext uri="{FF2B5EF4-FFF2-40B4-BE49-F238E27FC236}">
                <a16:creationId xmlns:a16="http://schemas.microsoft.com/office/drawing/2014/main" id="{D9A2960D-5DF7-4024-8544-97D94539254C}"/>
              </a:ext>
            </a:extLst>
          </p:cNvPr>
          <p:cNvSpPr/>
          <p:nvPr/>
        </p:nvSpPr>
        <p:spPr>
          <a:xfrm>
            <a:off x="6306171" y="1632359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Calibri"/>
              </a:rPr>
              <a:t>b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=</a:t>
            </a:r>
            <a:r>
              <a:rPr lang="sr-Cyrl-RS" sz="2000" b="1" dirty="0">
                <a:solidFill>
                  <a:srgbClr val="00B050"/>
                </a:solidFill>
                <a:latin typeface="Calibri"/>
              </a:rPr>
              <a:t>5</a:t>
            </a:r>
            <a:r>
              <a:rPr lang="en-US" sz="2000" b="1" dirty="0">
                <a:solidFill>
                  <a:srgbClr val="00B050"/>
                </a:solidFill>
                <a:latin typeface="Calibri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Pravougaonik 58">
            <a:extLst>
              <a:ext uri="{FF2B5EF4-FFF2-40B4-BE49-F238E27FC236}">
                <a16:creationId xmlns:a16="http://schemas.microsoft.com/office/drawing/2014/main" id="{107AB635-EE6E-4241-8AAE-7A1892E970BE}"/>
              </a:ext>
            </a:extLst>
          </p:cNvPr>
          <p:cNvSpPr/>
          <p:nvPr/>
        </p:nvSpPr>
        <p:spPr>
          <a:xfrm>
            <a:off x="6294953" y="889290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Calibri"/>
              </a:rPr>
              <a:t>P</a:t>
            </a:r>
            <a:r>
              <a:rPr lang="sr-Cyrl-RS" sz="1200" b="1" dirty="0">
                <a:solidFill>
                  <a:srgbClr val="00B050"/>
                </a:solidFill>
                <a:latin typeface="Calibri"/>
              </a:rPr>
              <a:t>п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=?</a:t>
            </a:r>
          </a:p>
        </p:txBody>
      </p:sp>
      <p:sp>
        <p:nvSpPr>
          <p:cNvPr id="60" name="Pravougaonik 59">
            <a:extLst>
              <a:ext uri="{FF2B5EF4-FFF2-40B4-BE49-F238E27FC236}">
                <a16:creationId xmlns:a16="http://schemas.microsoft.com/office/drawing/2014/main" id="{B384675F-BBF4-4CC7-9B3E-011A508D4C54}"/>
              </a:ext>
            </a:extLst>
          </p:cNvPr>
          <p:cNvSpPr/>
          <p:nvPr/>
        </p:nvSpPr>
        <p:spPr>
          <a:xfrm>
            <a:off x="511308" y="3064581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Потребно за поплочавање:</a:t>
            </a:r>
            <a:endParaRPr kumimoji="0" lang="sr-Cyrl-R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Pravougaonik 60">
                <a:extLst>
                  <a:ext uri="{FF2B5EF4-FFF2-40B4-BE49-F238E27FC236}">
                    <a16:creationId xmlns:a16="http://schemas.microsoft.com/office/drawing/2014/main" id="{448CBD0C-2458-49DB-8D90-DD0725D86A4B}"/>
                  </a:ext>
                </a:extLst>
              </p:cNvPr>
              <p:cNvSpPr/>
              <p:nvPr/>
            </p:nvSpPr>
            <p:spPr>
              <a:xfrm>
                <a:off x="2678350" y="4246142"/>
                <a:ext cx="295933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Cyrl-R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sr-Latn-R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61" name="Pravougaonik 60">
                <a:extLst>
                  <a:ext uri="{FF2B5EF4-FFF2-40B4-BE49-F238E27FC236}">
                    <a16:creationId xmlns:a16="http://schemas.microsoft.com/office/drawing/2014/main" id="{448CBD0C-2458-49DB-8D90-DD0725D86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350" y="4246142"/>
                <a:ext cx="2959336" cy="470000"/>
              </a:xfrm>
              <a:prstGeom prst="rect">
                <a:avLst/>
              </a:prstGeom>
              <a:blipFill>
                <a:blip r:embed="rId6"/>
                <a:stretch>
                  <a:fillRect l="-412" t="-7792" b="-298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kvir za tekst 25">
                <a:extLst>
                  <a:ext uri="{FF2B5EF4-FFF2-40B4-BE49-F238E27FC236}">
                    <a16:creationId xmlns:a16="http://schemas.microsoft.com/office/drawing/2014/main" id="{2CEF8285-D773-414B-B208-04CA32A07341}"/>
                  </a:ext>
                </a:extLst>
              </p:cNvPr>
              <p:cNvSpPr txBox="1"/>
              <p:nvPr/>
            </p:nvSpPr>
            <p:spPr>
              <a:xfrm>
                <a:off x="3268968" y="2639259"/>
                <a:ext cx="3173806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1D6F5B"/>
                    </a:solidFill>
                  </a:rPr>
                  <a:t>P</a:t>
                </a:r>
                <a:r>
                  <a:rPr lang="sr-Cyrl-RS" sz="1400" b="1" dirty="0">
                    <a:solidFill>
                      <a:srgbClr val="1D6F5B"/>
                    </a:solidFill>
                  </a:rPr>
                  <a:t>б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6F5B"/>
                    </a:solidFill>
                    <a:effectLst/>
                    <a:uLnTx/>
                    <a:uFillTx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Cyrl-RS" sz="24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2400" b="1" i="1" smtClean="0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1D6F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5B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D6F5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" name="Okvir za tekst 25">
                <a:extLst>
                  <a:ext uri="{FF2B5EF4-FFF2-40B4-BE49-F238E27FC236}">
                    <a16:creationId xmlns:a16="http://schemas.microsoft.com/office/drawing/2014/main" id="{2CEF8285-D773-414B-B208-04CA32A0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68" y="2639259"/>
                <a:ext cx="3173806" cy="839332"/>
              </a:xfrm>
              <a:prstGeom prst="rect">
                <a:avLst/>
              </a:prstGeom>
              <a:blipFill>
                <a:blip r:embed="rId7"/>
                <a:stretch>
                  <a:fillRect l="-2879" t="-434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6AC8D595-0297-47CB-9708-DB7377EFC542}"/>
              </a:ext>
            </a:extLst>
          </p:cNvPr>
          <p:cNvSpPr txBox="1"/>
          <p:nvPr/>
        </p:nvSpPr>
        <p:spPr>
          <a:xfrm>
            <a:off x="2752492" y="3814071"/>
            <a:ext cx="5117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 = </a:t>
            </a:r>
            <a:endParaRPr lang="sr-Latn-RS" dirty="0"/>
          </a:p>
        </p:txBody>
      </p:sp>
      <p:cxnSp>
        <p:nvCxnSpPr>
          <p:cNvPr id="8" name="Prava linija spajanja 7">
            <a:extLst>
              <a:ext uri="{FF2B5EF4-FFF2-40B4-BE49-F238E27FC236}">
                <a16:creationId xmlns:a16="http://schemas.microsoft.com/office/drawing/2014/main" id="{9ADFB391-4CFE-4ABB-94F8-7867CA93B279}"/>
              </a:ext>
            </a:extLst>
          </p:cNvPr>
          <p:cNvCxnSpPr/>
          <p:nvPr/>
        </p:nvCxnSpPr>
        <p:spPr>
          <a:xfrm flipH="1">
            <a:off x="3600569" y="4275736"/>
            <a:ext cx="107335" cy="4404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Okvir za tekst 31">
            <a:extLst>
              <a:ext uri="{FF2B5EF4-FFF2-40B4-BE49-F238E27FC236}">
                <a16:creationId xmlns:a16="http://schemas.microsoft.com/office/drawing/2014/main" id="{8CB1E28C-CF2C-4E95-8DDD-E3183A9401F6}"/>
              </a:ext>
            </a:extLst>
          </p:cNvPr>
          <p:cNvSpPr txBox="1"/>
          <p:nvPr/>
        </p:nvSpPr>
        <p:spPr>
          <a:xfrm>
            <a:off x="5504429" y="4261539"/>
            <a:ext cx="528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=1 000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комада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878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7" grpId="0"/>
      <p:bldP spid="48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28" grpId="0"/>
      <p:bldP spid="32" grpId="0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631</TotalTime>
  <Words>523</Words>
  <Application>Microsoft Office PowerPoint</Application>
  <PresentationFormat>Projekcija na ekranu (16:9)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1741</vt:lpstr>
      <vt:lpstr>1_Tema Office</vt:lpstr>
      <vt:lpstr>2_1741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77</cp:revision>
  <dcterms:created xsi:type="dcterms:W3CDTF">2020-05-05T10:38:16Z</dcterms:created>
  <dcterms:modified xsi:type="dcterms:W3CDTF">2020-11-15T10:29:43Z</dcterms:modified>
</cp:coreProperties>
</file>